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97" r:id="rId4"/>
    <p:sldId id="264" r:id="rId5"/>
    <p:sldId id="282" r:id="rId6"/>
    <p:sldId id="298" r:id="rId7"/>
    <p:sldId id="299" r:id="rId8"/>
    <p:sldId id="300" r:id="rId9"/>
    <p:sldId id="301" r:id="rId10"/>
    <p:sldId id="303" r:id="rId11"/>
    <p:sldId id="281" r:id="rId12"/>
    <p:sldId id="287" r:id="rId13"/>
    <p:sldId id="286" r:id="rId14"/>
    <p:sldId id="288" r:id="rId15"/>
    <p:sldId id="289" r:id="rId16"/>
    <p:sldId id="292" r:id="rId17"/>
    <p:sldId id="291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90" d="100"/>
          <a:sy n="90" d="100"/>
        </p:scale>
        <p:origin x="-59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VY_32_INOVACE_Vzájemné působení vodičů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VY_32_INOVACE_Vzájemné působení vodičů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43AeuDvWc0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yzikalni-experimenty.cz/cz/elektromagnetismus/vzajemne-silove-pusobeni-dvou-vodicu-s-proudem/" TargetMode="External"/><Relationship Id="rId2" Type="http://schemas.openxmlformats.org/officeDocument/2006/relationships/hyperlink" Target="http://elektryka.webnode.cz/news/amperovo-pravidlo-prave-ruk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ic.sunysb.edu/Class/phy141md/doku.php?id=phy142:lectures:18" TargetMode="External"/><Relationship Id="rId4" Type="http://schemas.openxmlformats.org/officeDocument/2006/relationships/hyperlink" Target="http://www.physchem.co.za/OB11-ele/magnetic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8257894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silového působení mezi dvěma vodiči s proudem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tří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Opakování učiva (snímek 5</a:t>
            </a:r>
            <a:r>
              <a:rPr lang="cs-CZ" dirty="0"/>
              <a:t>): magnetické pole v okolí vodiče </a:t>
            </a:r>
            <a:r>
              <a:rPr lang="cs-CZ" dirty="0" smtClean="0"/>
              <a:t>                 s </a:t>
            </a:r>
            <a:r>
              <a:rPr lang="cs-CZ" dirty="0" smtClean="0"/>
              <a:t>proudem, Ampérovo pravidlo pravé ruky.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6 </a:t>
            </a:r>
            <a:r>
              <a:rPr lang="cs-CZ" dirty="0"/>
              <a:t>– </a:t>
            </a:r>
            <a:r>
              <a:rPr lang="cs-CZ" dirty="0" smtClean="0"/>
              <a:t>10</a:t>
            </a:r>
            <a:r>
              <a:rPr lang="cs-CZ" dirty="0"/>
              <a:t>): magnetické pole v okolí </a:t>
            </a:r>
            <a:r>
              <a:rPr lang="cs-CZ" dirty="0" smtClean="0"/>
              <a:t>dvojice vodičů </a:t>
            </a:r>
            <a:r>
              <a:rPr lang="cs-CZ" dirty="0"/>
              <a:t>s </a:t>
            </a:r>
            <a:r>
              <a:rPr lang="cs-CZ" dirty="0" smtClean="0"/>
              <a:t>proudem, silové </a:t>
            </a:r>
            <a:r>
              <a:rPr lang="cs-CZ" dirty="0"/>
              <a:t>působení mezi dvěma vodiči </a:t>
            </a:r>
            <a:r>
              <a:rPr lang="cs-CZ" dirty="0" smtClean="0"/>
              <a:t>              s </a:t>
            </a:r>
            <a:r>
              <a:rPr lang="cs-CZ" dirty="0" smtClean="0"/>
              <a:t>proudem a velikost této síly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(snímky </a:t>
            </a:r>
            <a:r>
              <a:rPr lang="cs-CZ" dirty="0" smtClean="0"/>
              <a:t>11 </a:t>
            </a:r>
            <a:r>
              <a:rPr lang="cs-CZ" dirty="0"/>
              <a:t>– </a:t>
            </a:r>
            <a:r>
              <a:rPr lang="cs-CZ" dirty="0" smtClean="0"/>
              <a:t>17).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Časová náročnost 40 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č. 7 obsahuje hypertextový odkaz na video umístěné na webových stránkách, které se zobrazí po kliknutí na ikonu (obrázek filmového pásu).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13 – 17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pt-BR" sz="6000" dirty="0"/>
              <a:t>Vzájemné působení vodičů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v okolí vodiče s proudem vzniká magnetické pole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magnetické indukční čáry jsou soustředné kružnice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orientaci indukčních čar určuje Ampérovo pravidlo pravé ruky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Opakování </a:t>
            </a:r>
            <a:r>
              <a:rPr lang="cs-CZ" dirty="0" smtClean="0"/>
              <a:t>– magnetické pole v okolí vodiče s proudem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707904" y="4149080"/>
            <a:ext cx="1828412" cy="2100050"/>
            <a:chOff x="583348" y="4725144"/>
            <a:chExt cx="1828412" cy="2100050"/>
          </a:xfrm>
        </p:grpSpPr>
        <p:pic>
          <p:nvPicPr>
            <p:cNvPr id="6" name="Picture 5" descr="http://files.elektryka.webnode.cz/200000001-e411de50c2/337px-Manoderecha.svg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3348" y="4725144"/>
              <a:ext cx="1828412" cy="16927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129504" y="6455862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288257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 okolí každého z dvojice vodičů vzniká magnetické pole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Výsledné pole vzniká složením vzniklých magnetických polí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Magnetické pole v okolí dvojice vodičů s proudem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2195736" y="2966159"/>
            <a:ext cx="4968541" cy="1532781"/>
            <a:chOff x="2195736" y="2966159"/>
            <a:chExt cx="4968541" cy="153278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2966159"/>
              <a:ext cx="4128703" cy="15327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444208" y="3547883"/>
              <a:ext cx="72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Obr.2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267324" y="4881853"/>
            <a:ext cx="4901762" cy="1571483"/>
            <a:chOff x="2200114" y="4881853"/>
            <a:chExt cx="4901762" cy="157148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15824"/>
            <a:stretch/>
          </p:blipFill>
          <p:spPr bwMode="auto">
            <a:xfrm>
              <a:off x="2200114" y="4881853"/>
              <a:ext cx="4124325" cy="1571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376998" y="5398227"/>
              <a:ext cx="7248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0857987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Pokud je směr proudu </a:t>
            </a:r>
            <a:r>
              <a:rPr lang="cs-CZ" sz="2800" b="1" dirty="0" smtClean="0">
                <a:latin typeface="Calibri" pitchFamily="34" charset="0"/>
              </a:rPr>
              <a:t>shodný</a:t>
            </a:r>
            <a:r>
              <a:rPr lang="cs-CZ" sz="2800" dirty="0" smtClean="0">
                <a:latin typeface="Calibri" pitchFamily="34" charset="0"/>
              </a:rPr>
              <a:t>, vodiče se </a:t>
            </a:r>
            <a:r>
              <a:rPr lang="cs-CZ" sz="2800" b="1" dirty="0" smtClean="0">
                <a:latin typeface="Calibri" pitchFamily="34" charset="0"/>
              </a:rPr>
              <a:t>přitahují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Pokud je směr proudu </a:t>
            </a:r>
            <a:r>
              <a:rPr lang="cs-CZ" sz="2800" b="1" dirty="0" smtClean="0">
                <a:latin typeface="Calibri" pitchFamily="34" charset="0"/>
              </a:rPr>
              <a:t>opačný</a:t>
            </a:r>
            <a:r>
              <a:rPr lang="cs-CZ" sz="2800" dirty="0" smtClean="0">
                <a:latin typeface="Calibri" pitchFamily="34" charset="0"/>
              </a:rPr>
              <a:t>, </a:t>
            </a:r>
            <a:r>
              <a:rPr lang="cs-CZ" sz="2800" dirty="0">
                <a:latin typeface="Calibri" pitchFamily="34" charset="0"/>
              </a:rPr>
              <a:t>vodiče se </a:t>
            </a:r>
            <a:r>
              <a:rPr lang="cs-CZ" sz="2800" b="1" dirty="0" smtClean="0">
                <a:latin typeface="Calibri" pitchFamily="34" charset="0"/>
              </a:rPr>
              <a:t>odpuzují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pozn. směr působení síly se určí pomocí </a:t>
            </a:r>
            <a:r>
              <a:rPr lang="cs-CZ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Flemingova</a:t>
            </a:r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pravidla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pozn</a:t>
            </a:r>
            <a:r>
              <a:rPr lang="cs-CZ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Vodiče se pohybují do místa, kde jsou indukční čáry výsledného pole méně nahuštěné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Vzájemné silové působení vodičů s proudem</a:t>
            </a:r>
            <a:endParaRPr lang="cs-CZ" dirty="0"/>
          </a:p>
        </p:txBody>
      </p:sp>
      <p:pic>
        <p:nvPicPr>
          <p:cNvPr id="6" name="Picture 3" descr="http://www.youtube.com/watch?v=43AeuDvWc0k&#10;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75473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259632" y="4725143"/>
            <a:ext cx="3024336" cy="2074937"/>
            <a:chOff x="845001" y="4289301"/>
            <a:chExt cx="3438967" cy="251078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5001" y="4289301"/>
              <a:ext cx="3438967" cy="25107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2211799" y="6430444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0386270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2426576"/>
                <a:ext cx="8856983" cy="4431424"/>
              </a:xfrm>
            </p:spPr>
            <p:txBody>
              <a:bodyPr>
                <a:norm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/>
                  <a:t>Dva přímé rovnoběžné vodiče s proudem se přitahují nebo odpuzují (záleží na směrech proudu) silou:</a:t>
                </a:r>
                <a:br>
                  <a:rPr lang="cs-CZ" sz="2800" dirty="0" smtClean="0"/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</a:rPr>
                      <m:t>𝐹</m:t>
                    </m:r>
                    <m:r>
                      <a:rPr lang="cs-CZ" sz="2800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sz="28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8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𝑟</m:t>
                        </m:r>
                      </m:den>
                    </m:f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</a:rPr>
                      <m:t>𝑑</m:t>
                    </m:r>
                  </m:oMath>
                </a14:m>
                <a:endParaRPr lang="cs-CZ" sz="2800" dirty="0">
                  <a:solidFill>
                    <a:srgbClr val="C00000"/>
                  </a:solidFill>
                </a:endParaRPr>
              </a:p>
              <a:p>
                <a:pPr lvl="1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6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6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600" i="1"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2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6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6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600" dirty="0"/>
                  <a:t>…proudy ve vodičích</a:t>
                </a:r>
                <a:endParaRPr lang="cs-CZ" sz="2600" i="1" dirty="0" smtClean="0">
                  <a:latin typeface="Cambria Math"/>
                </a:endParaRPr>
              </a:p>
              <a:p>
                <a:pPr lvl="1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𝑟</m:t>
                    </m:r>
                  </m:oMath>
                </a14:m>
                <a:r>
                  <a:rPr lang="cs-CZ" sz="2600" dirty="0"/>
                  <a:t>…vzdálenost vodičů</a:t>
                </a:r>
                <a:endParaRPr lang="cs-CZ" sz="2600" i="1" dirty="0" smtClean="0">
                  <a:latin typeface="Cambria Math"/>
                </a:endParaRPr>
              </a:p>
              <a:p>
                <a:pPr lvl="1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𝑑</m:t>
                    </m:r>
                  </m:oMath>
                </a14:m>
                <a:r>
                  <a:rPr lang="cs-CZ" sz="2600" dirty="0"/>
                  <a:t>…délka vodičů</a:t>
                </a:r>
                <a:endParaRPr lang="cs-CZ" sz="2600" i="1" dirty="0" smtClean="0">
                  <a:latin typeface="Cambria Math"/>
                </a:endParaRPr>
              </a:p>
              <a:p>
                <a:pPr lvl="1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𝑘</m:t>
                    </m:r>
                  </m:oMath>
                </a14:m>
                <a:r>
                  <a:rPr lang="cs-CZ" sz="2600" dirty="0" smtClean="0"/>
                  <a:t>…konstanta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𝑘</m:t>
                    </m:r>
                    <m:r>
                      <a:rPr lang="cs-CZ" sz="2600" i="1">
                        <a:latin typeface="Cambria Math"/>
                      </a:rPr>
                      <m:t>=</m:t>
                    </m:r>
                    <m:r>
                      <a:rPr lang="cs-CZ" sz="2600" b="0" i="1" smtClean="0">
                        <a:latin typeface="Cambria Math"/>
                      </a:rPr>
                      <m:t>0,2</m:t>
                    </m:r>
                    <m:r>
                      <a:rPr lang="cs-CZ" sz="2600" i="1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600" i="1" smtClean="0">
                        <a:latin typeface="Cambria Math"/>
                        <a:ea typeface="Cambria Math"/>
                      </a:rPr>
                      <m:t>μ</m:t>
                    </m:r>
                    <m:r>
                      <m:rPr>
                        <m:sty m:val="p"/>
                      </m:rPr>
                      <a:rPr lang="cs-CZ" sz="2600">
                        <a:latin typeface="Cambria Math"/>
                        <a:ea typeface="Cambria Math"/>
                      </a:rPr>
                      <m:t>N</m:t>
                    </m:r>
                    <m:r>
                      <a:rPr lang="cs-CZ" sz="2600" b="0" i="0" smtClean="0">
                        <a:latin typeface="Cambria Math"/>
                        <a:ea typeface="Cambria Math"/>
                      </a:rPr>
                      <m:t>/</m:t>
                    </m:r>
                    <m:sSup>
                      <m:sSupPr>
                        <m:ctrlPr>
                          <a:rPr lang="el-GR" sz="2600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600">
                            <a:latin typeface="Cambria Math"/>
                            <a:ea typeface="Cambria Math"/>
                          </a:rPr>
                          <m:t>A</m:t>
                        </m:r>
                      </m:e>
                      <m:sup>
                        <m:r>
                          <a:rPr lang="cs-CZ" sz="260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600" b="1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pozn. jednotka síly je newton (a jeho </a:t>
                </a:r>
                <a:r>
                  <a:rPr lang="cs-CZ" i="1" dirty="0" err="1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náskobky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): N, </a:t>
                </a:r>
                <a:r>
                  <a:rPr lang="cs-CZ" i="1" dirty="0" err="1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mN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, </a:t>
                </a:r>
                <a:r>
                  <a:rPr lang="el-GR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μ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N, </a:t>
                </a:r>
                <a:r>
                  <a:rPr lang="cs-CZ" i="1" dirty="0" err="1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kN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, MN</a:t>
                </a:r>
                <a:endParaRPr lang="cs-CZ" b="1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2426576"/>
                <a:ext cx="8856983" cy="4431424"/>
              </a:xfrm>
              <a:blipFill rotWithShape="1">
                <a:blip r:embed="rId2" cstate="print"/>
                <a:stretch>
                  <a:fillRect l="-1170" t="-1238" r="-1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Vzájemné silové působení vodičů s proudem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33069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</p:spPr>
            <p:txBody>
              <a:bodyPr>
                <a:normAutofit lnSpcReduction="10000"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2800" dirty="0" smtClean="0"/>
                  <a:t>Definice fyzikální jednotky ampér: ampér je stálý elektrický proud, který při průchodu dvěma rovnoběžnými přímými vodiči zanedbatelného kruhového průřezu umístěnými ve vakuu ve vzájemné vzdálenosti jednoho metru vyvolá mezi nimi stálou sílu o velikosti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  <a:ea typeface="Cambria Math"/>
                      </a:rPr>
                      <m:t>0,</m:t>
                    </m:r>
                    <m:r>
                      <a:rPr lang="cs-CZ" sz="280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800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l-GR" sz="2800" b="0" i="1" smtClean="0">
                        <a:latin typeface="Cambria Math"/>
                        <a:ea typeface="Cambria Math"/>
                      </a:rPr>
                      <m:t>μ</m:t>
                    </m:r>
                    <m:r>
                      <m:rPr>
                        <m:sty m:val="p"/>
                      </m:rPr>
                      <a:rPr lang="cs-CZ" sz="2800">
                        <a:latin typeface="Cambria Math"/>
                        <a:ea typeface="Cambria Math"/>
                      </a:rPr>
                      <m:t>N</m:t>
                    </m:r>
                  </m:oMath>
                </a14:m>
                <a:r>
                  <a:rPr lang="cs-CZ" sz="2800" dirty="0"/>
                  <a:t> na jeden metr </a:t>
                </a:r>
                <a:r>
                  <a:rPr lang="cs-CZ" sz="2800" dirty="0" smtClean="0"/>
                  <a:t>délky.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André-Marie </a:t>
                </a:r>
                <a:r>
                  <a:rPr lang="cs-CZ" i="1" dirty="0" err="1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Ampère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byl francouzský matematik a fyzik, </a:t>
                </a:r>
                <a:r>
                  <a:rPr lang="cs-CZ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který 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se proslavil svými </a:t>
                </a:r>
                <a:r>
                  <a:rPr lang="cs-CZ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pracemi z oblasti magnetismu a </a:t>
                </a:r>
                <a:r>
                  <a:rPr lang="cs-CZ" i="1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elektrodynamiky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800" dirty="0"/>
                  <a:t>Wattmetr – přístroj na měření výkonu elektrického </a:t>
                </a:r>
                <a:r>
                  <a:rPr lang="cs-CZ" sz="2800" dirty="0" smtClean="0"/>
                  <a:t>proudu.</a:t>
                </a:r>
                <a:endParaRPr lang="cs-CZ" sz="2800" dirty="0"/>
              </a:p>
              <a:p>
                <a:pPr lvl="1">
                  <a:buFont typeface="Arial" pitchFamily="34" charset="0"/>
                  <a:buChar char="•"/>
                </a:pPr>
                <a:endParaRPr lang="cs-CZ" sz="2600" b="1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28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  <a:blipFill rotWithShape="1">
                <a:blip r:embed="rId2" cstate="print"/>
                <a:stretch>
                  <a:fillRect l="-1170" t="-2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Kde se s vzájemným silovým působením </a:t>
            </a:r>
            <a:r>
              <a:rPr lang="cs-CZ" sz="3600" dirty="0"/>
              <a:t>vodičů s </a:t>
            </a:r>
            <a:r>
              <a:rPr lang="cs-CZ" sz="3600" dirty="0" smtClean="0"/>
              <a:t>proudem setkáme?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6899786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47045"/>
            <a:ext cx="8784976" cy="13259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200" dirty="0"/>
              <a:t>Dvěma přímými rovnoběžnými vodiči, které jsou od sebe vzdáleny 5 cm, prochází stejný proud 20 A. Určete sílu, která působí na část každého vodiče o délce 1 </a:t>
            </a:r>
            <a:r>
              <a:rPr lang="cs-CZ" sz="3200" dirty="0" smtClean="0"/>
              <a:t>m</a:t>
            </a:r>
            <a:r>
              <a:rPr lang="cs-CZ" sz="3200" dirty="0"/>
              <a:t>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07995" y="5733256"/>
            <a:ext cx="2247781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Čárový popisek 1 6"/>
          <p:cNvSpPr/>
          <p:nvPr/>
        </p:nvSpPr>
        <p:spPr>
          <a:xfrm>
            <a:off x="1187624" y="5951781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-18732"/>
              <a:gd name="adj4" fmla="val -28975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1. Vypíšeme všechny zadané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51520" y="3573016"/>
                <a:ext cx="2880320" cy="2246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r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</a:rPr>
                        <m:t>5</m:t>
                      </m:r>
                      <m:r>
                        <a:rPr lang="cs-CZ" sz="2800"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</a:rPr>
                        <m:t>20</m:t>
                      </m:r>
                      <m:r>
                        <a:rPr lang="cs-CZ" sz="2800"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b="0" i="1" dirty="0" smtClean="0"/>
              </a:p>
              <a:p>
                <a:r>
                  <a:rPr lang="cs-CZ" sz="2800" i="1" dirty="0" smtClean="0"/>
                  <a:t>d =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1</m:t>
                    </m:r>
                  </m:oMath>
                </a14:m>
                <a:r>
                  <a:rPr lang="cs-CZ" sz="2800" i="1" dirty="0" smtClean="0"/>
                  <a:t> m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𝑘</m:t>
                      </m:r>
                      <m:r>
                        <a:rPr lang="cs-CZ" sz="2800" i="1">
                          <a:latin typeface="Cambria Math"/>
                        </a:rPr>
                        <m:t>=0,2 </m:t>
                      </m:r>
                      <m:r>
                        <m:rPr>
                          <m:sty m:val="p"/>
                        </m:rPr>
                        <a:rPr lang="el-GR" sz="2800" i="1">
                          <a:latin typeface="Cambria Math"/>
                          <a:ea typeface="Cambria Math"/>
                        </a:rPr>
                        <m:t>μ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/>
                          <a:ea typeface="Cambria Math"/>
                        </a:rPr>
                        <m:t>N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/</m:t>
                      </m:r>
                      <m:sSup>
                        <m:sSupPr>
                          <m:ctrlPr>
                            <a:rPr lang="el-GR" sz="2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800">
                              <a:latin typeface="Cambria Math"/>
                              <a:ea typeface="Cambria Math"/>
                            </a:rPr>
                            <m:t>A</m:t>
                          </m:r>
                        </m:e>
                        <m:sup>
                          <m:r>
                            <a:rPr lang="cs-CZ" sz="280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i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𝐹</m:t>
                      </m:r>
                      <m:r>
                        <a:rPr lang="cs-CZ" sz="2800"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3573016"/>
                <a:ext cx="2880320" cy="224676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637655" y="4713873"/>
                <a:ext cx="4462737" cy="947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𝐹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0,000 000 2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∙20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0,05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7655" y="4713873"/>
                <a:ext cx="4462737" cy="94737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Čárový popisek 1 10"/>
          <p:cNvSpPr/>
          <p:nvPr/>
        </p:nvSpPr>
        <p:spPr>
          <a:xfrm>
            <a:off x="6372200" y="3476716"/>
            <a:ext cx="2479338" cy="456340"/>
          </a:xfrm>
          <a:prstGeom prst="borderCallout1">
            <a:avLst>
              <a:gd name="adj1" fmla="val 18750"/>
              <a:gd name="adj2" fmla="val -8333"/>
              <a:gd name="adj3" fmla="val 97285"/>
              <a:gd name="adj4" fmla="val -300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2. Napíšeme vzorec 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35896" y="3850098"/>
                <a:ext cx="3231976" cy="1327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𝑟</m:t>
                          </m:r>
                        </m:den>
                      </m:f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  <a:p>
                <a:endParaRPr lang="cs-CZ" sz="2800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850098"/>
                <a:ext cx="3231976" cy="132703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Čárový popisek 1 12"/>
          <p:cNvSpPr/>
          <p:nvPr/>
        </p:nvSpPr>
        <p:spPr>
          <a:xfrm>
            <a:off x="6372200" y="4007565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129618"/>
              <a:gd name="adj4" fmla="val -25122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3. Dosadíme převedené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635896" y="5642084"/>
                <a:ext cx="21611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𝐹</m:t>
                      </m:r>
                      <m:r>
                        <a:rPr lang="cs-CZ" sz="2800" b="0" i="0" smtClean="0">
                          <a:latin typeface="Cambria Math"/>
                        </a:rPr>
                        <m:t>=0,001 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5642084"/>
                <a:ext cx="2161119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Čárový popisek 1 14"/>
          <p:cNvSpPr/>
          <p:nvPr/>
        </p:nvSpPr>
        <p:spPr>
          <a:xfrm>
            <a:off x="6372200" y="5589240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36423"/>
              <a:gd name="adj4" fmla="val -289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4.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6372200" y="6382579"/>
            <a:ext cx="2479338" cy="358789"/>
          </a:xfrm>
          <a:prstGeom prst="borderCallout1">
            <a:avLst>
              <a:gd name="adj1" fmla="val 18750"/>
              <a:gd name="adj2" fmla="val -8333"/>
              <a:gd name="adj3" fmla="val -91005"/>
              <a:gd name="adj4" fmla="val -20718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5. Doplníme jednotky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5571728" y="5661248"/>
                <a:ext cx="5124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1728" y="5661248"/>
                <a:ext cx="512440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3779912" y="6165304"/>
            <a:ext cx="2089111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362881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7" grpId="1" animBg="1"/>
      <p:bldP spid="9" grpId="0" animBg="1"/>
      <p:bldP spid="10" grpId="0" animBg="1"/>
      <p:bldP spid="11" grpId="0" animBg="1"/>
      <p:bldP spid="11" grpId="1" animBg="1"/>
      <p:bldP spid="12" grpId="0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vypadá magnetické pole v okolí dvojice vodičů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na sebe dvojice vodičů silově působí (a jak toto působení závisí na směrech proudů ve vodičích)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se vypočítá velikost síly působící mezi dvěma vodiči s proudem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Kde se s vzájemným silovým působením vodičů </a:t>
            </a:r>
            <a:r>
              <a:rPr lang="cs-CZ" sz="3200" dirty="0" smtClean="0"/>
              <a:t> s </a:t>
            </a:r>
            <a:r>
              <a:rPr lang="cs-CZ" sz="3200" dirty="0"/>
              <a:t>proudem </a:t>
            </a:r>
            <a:r>
              <a:rPr lang="cs-CZ" sz="3200" dirty="0" smtClean="0"/>
              <a:t>setkáme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Dva rovnoběžné vodiče, kterými prochází proud stejným směrem 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neovlivňují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odpuzují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přitahují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Dva rovnoběžné vodiče, kterými prochází proud </a:t>
            </a:r>
            <a:r>
              <a:rPr lang="cs-CZ" sz="3200" dirty="0" smtClean="0"/>
              <a:t>opačným </a:t>
            </a:r>
            <a:r>
              <a:rPr lang="cs-CZ" sz="3200" dirty="0"/>
              <a:t>směrem se: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neovlivňují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přitahují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odpuzují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Když zvětšíme proudy v rovnoběžných vodičích, tak se velikost síly (která mezi nimi působí) 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zmenší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zvětší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/>
              <a:t>Když zvětšíme </a:t>
            </a:r>
            <a:r>
              <a:rPr lang="cs-CZ" sz="3200" dirty="0" smtClean="0"/>
              <a:t>vzdálenost mezi rovnoběžnými vodiči, </a:t>
            </a:r>
            <a:r>
              <a:rPr lang="cs-CZ" sz="3200" dirty="0"/>
              <a:t>tak se velikost síly (která mezi nimi působí) 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zvětší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zmenší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Závity cívky, kterou prochází proud 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odpuzují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neovlivňují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přitahují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36504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RAUNER, Karel; HAVEL, Václav; RANDA, Miroslav. </a:t>
            </a:r>
            <a:r>
              <a:rPr lang="cs-CZ" i="1" dirty="0"/>
              <a:t>Fyzika 9 učebnice pro základní školy a víceletá gymnázia</a:t>
            </a:r>
            <a:r>
              <a:rPr lang="cs-CZ" dirty="0"/>
              <a:t>. Plzeň: Fraus, 2007, ISBN 978-80-7238-617-8. 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RAUNER, Karel; HAVEL, Václav; RANDA, Miroslav. </a:t>
            </a:r>
            <a:r>
              <a:rPr lang="cs-CZ" i="1" dirty="0"/>
              <a:t>Fyzika 9 pracovní sešit pro základní školy a víceletá gymnázia</a:t>
            </a:r>
            <a:r>
              <a:rPr lang="cs-CZ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dirty="0"/>
              <a:t>Obr. 1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pt-BR" dirty="0"/>
              <a:t>AUTOR NEUVEDEN. http://elektryka.webnode.cz [online]. [cit. 16.9.2013].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elektryka.webnode.cz/news/amperovo-pravidlo-prave-ruky/</a:t>
            </a:r>
            <a:endParaRPr lang="cs-CZ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Obr. 2 - </a:t>
            </a:r>
            <a:r>
              <a:rPr lang="cs-CZ" dirty="0"/>
              <a:t>AUTOR NEUVEDEN. </a:t>
            </a:r>
            <a:r>
              <a:rPr lang="cs-CZ" i="1" dirty="0"/>
              <a:t>fyzikalni-experimenty.cz</a:t>
            </a:r>
            <a:r>
              <a:rPr lang="cs-CZ" dirty="0"/>
              <a:t> [online]. [cit. </a:t>
            </a:r>
            <a:r>
              <a:rPr lang="cs-CZ" dirty="0" smtClean="0"/>
              <a:t>23.9.2013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http://www.fyzikalni-experimenty.cz/cz/elektromagnetismus/vzajemne-silove-pusobeni-dvou-vodicu-s-proudem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Obr</a:t>
            </a:r>
            <a:r>
              <a:rPr lang="cs-CZ" dirty="0"/>
              <a:t>. 3 - AUTOR NEUVEDEN. </a:t>
            </a:r>
            <a:r>
              <a:rPr lang="cs-CZ" i="1" dirty="0"/>
              <a:t>physchem.co.za</a:t>
            </a:r>
            <a:r>
              <a:rPr lang="cs-CZ" dirty="0"/>
              <a:t> [online]. [cit. </a:t>
            </a:r>
            <a:r>
              <a:rPr lang="cs-CZ" dirty="0" smtClean="0"/>
              <a:t>23.9.2013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www.physchem.co.za/OB11-ele/magnetic1.htm</a:t>
            </a:r>
            <a:endParaRPr lang="cs-CZ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dirty="0" smtClean="0"/>
              <a:t>Obr. 4 - </a:t>
            </a:r>
            <a:r>
              <a:rPr lang="cs-CZ" dirty="0"/>
              <a:t>AUTOR NEUVEDEN. </a:t>
            </a:r>
            <a:r>
              <a:rPr lang="cs-CZ" i="1" dirty="0"/>
              <a:t>ic.sunysb.edu</a:t>
            </a:r>
            <a:r>
              <a:rPr lang="cs-CZ" dirty="0"/>
              <a:t> [online]. [cit. </a:t>
            </a:r>
            <a:r>
              <a:rPr lang="cs-CZ" dirty="0" smtClean="0"/>
              <a:t>23.9.2013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www.ic.sunysb.edu/Class/phy141md/doku.php?id=phy142:lectures:18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>
                <a:hlinkClick r:id="rId6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1707</TotalTime>
  <Words>695</Words>
  <Application>Microsoft Office PowerPoint</Application>
  <PresentationFormat>Předvádění na obrazovce (4:3)</PresentationFormat>
  <Paragraphs>123</Paragraphs>
  <Slides>18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Anotace</vt:lpstr>
      <vt:lpstr>Vzájemné působení vodičů</vt:lpstr>
      <vt:lpstr>Opakování – magnetické pole v okolí vodiče s proudem</vt:lpstr>
      <vt:lpstr>Magnetické pole v okolí dvojice vodičů s proudem</vt:lpstr>
      <vt:lpstr>Vzájemné silové působení vodičů s proudem</vt:lpstr>
      <vt:lpstr>Vzájemné silové působení vodičů s proudem</vt:lpstr>
      <vt:lpstr>Kde se s vzájemným silovým působením vodičů s proudem setkáme?</vt:lpstr>
      <vt:lpstr>Příklad</vt:lpstr>
      <vt:lpstr>Co jsme se dozvěděli?</vt:lpstr>
      <vt:lpstr>Závěrečné opakování</vt:lpstr>
      <vt:lpstr>Dva rovnoběžné vodiče, kterými prochází proud stejným směrem se:</vt:lpstr>
      <vt:lpstr>Dva rovnoběžné vodiče, kterými prochází proud opačným směrem se:</vt:lpstr>
      <vt:lpstr>Když zvětšíme proudy v rovnoběžných vodičích, tak se velikost síly (která mezi nimi působí) :</vt:lpstr>
      <vt:lpstr>Když zvětšíme vzdálenost mezi rovnoběžnými vodiči, tak se velikost síly (která mezi nimi působí) :</vt:lpstr>
      <vt:lpstr>Závity cívky, kterou prochází proud se: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118</cp:revision>
  <dcterms:created xsi:type="dcterms:W3CDTF">2013-05-10T12:01:16Z</dcterms:created>
  <dcterms:modified xsi:type="dcterms:W3CDTF">2013-09-24T11:39:36Z</dcterms:modified>
</cp:coreProperties>
</file>