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72" r:id="rId2"/>
    <p:sldId id="273" r:id="rId3"/>
    <p:sldId id="256" r:id="rId4"/>
    <p:sldId id="259" r:id="rId5"/>
    <p:sldId id="257" r:id="rId6"/>
    <p:sldId id="258" r:id="rId7"/>
    <p:sldId id="260" r:id="rId8"/>
    <p:sldId id="261" r:id="rId9"/>
    <p:sldId id="262" r:id="rId10"/>
    <p:sldId id="263" r:id="rId11"/>
    <p:sldId id="271" r:id="rId12"/>
    <p:sldId id="264" r:id="rId13"/>
    <p:sldId id="275" r:id="rId14"/>
    <p:sldId id="274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75517"/>
    <a:srgbClr val="75DD7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2304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F39ECF-817E-43D1-BB99-7B46091CF782}" type="presOf" srcId="{100B6B2E-82E6-4C11-B19B-F2DB3A0EA64F}" destId="{645AA564-2E9E-4954-AD87-AE01782CEC59}" srcOrd="0" destOrd="0" presId="urn:microsoft.com/office/officeart/2005/8/layout/target3"/>
    <dgm:cxn modelId="{175324A0-DD9C-4EB1-A89B-98E78E9BBABC}" type="presOf" srcId="{914700B9-77B5-440A-A438-DE98B6D4894D}" destId="{E73F1C26-6DCD-4001-88B9-355E01E2BCE7}" srcOrd="0" destOrd="0" presId="urn:microsoft.com/office/officeart/2005/8/layout/target3"/>
    <dgm:cxn modelId="{53AD63EB-B1AE-48C4-AF5A-15984623069A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3FE3BABF-2E13-4DC8-BCFD-A680FCD86FD2}" type="presOf" srcId="{1D8420EA-BFA0-403B-80F5-647FA396CC45}" destId="{F7B3C0B7-F0F7-4F49-B02C-3630F8C5FAE5}" srcOrd="0" destOrd="0" presId="urn:microsoft.com/office/officeart/2005/8/layout/target3"/>
    <dgm:cxn modelId="{4B40EF1C-0F67-444F-BB42-46E606ADF3EE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4D2AC05-506B-46DE-B39D-FE28B5F0B084}" type="presOf" srcId="{130831A4-0540-4EC5-8F5A-93030E89D2D9}" destId="{8E23E229-92FC-49D1-B5FE-0303176B8A4E}" srcOrd="1" destOrd="0" presId="urn:microsoft.com/office/officeart/2005/8/layout/target3"/>
    <dgm:cxn modelId="{B00B8997-8771-4740-ACBE-B485B016B3C3}" type="presOf" srcId="{914700B9-77B5-440A-A438-DE98B6D4894D}" destId="{BD9AF279-D483-48F2-BBBD-45F8E8923512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DD643F34-5302-46DE-B3A8-131C76A9B057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4B32EC8-8FCE-428B-B15D-E91263B09B4C}" type="presOf" srcId="{100B6B2E-82E6-4C11-B19B-F2DB3A0EA64F}" destId="{DBA8199F-D892-4A8E-A352-2B7844050E09}" srcOrd="1" destOrd="0" presId="urn:microsoft.com/office/officeart/2005/8/layout/target3"/>
    <dgm:cxn modelId="{E92A39D3-7F24-4320-9DF3-2790034ABFA7}" type="presParOf" srcId="{FE47432B-CA46-450C-8D8F-66C300A95B52}" destId="{B522209E-30D0-49D6-A340-2D383A11C668}" srcOrd="0" destOrd="0" presId="urn:microsoft.com/office/officeart/2005/8/layout/target3"/>
    <dgm:cxn modelId="{9D15FED6-13AF-4820-B101-63E3DA983136}" type="presParOf" srcId="{FE47432B-CA46-450C-8D8F-66C300A95B52}" destId="{ED5A8377-51D5-4DC5-B0E7-680166966720}" srcOrd="1" destOrd="0" presId="urn:microsoft.com/office/officeart/2005/8/layout/target3"/>
    <dgm:cxn modelId="{A7574DDC-1BE4-4197-BC0D-E94ACFCE965D}" type="presParOf" srcId="{FE47432B-CA46-450C-8D8F-66C300A95B52}" destId="{F69CC921-512E-49F4-824C-A648EC5F27A5}" srcOrd="2" destOrd="0" presId="urn:microsoft.com/office/officeart/2005/8/layout/target3"/>
    <dgm:cxn modelId="{825C997F-8A91-406E-BE7A-C23577FEE4CB}" type="presParOf" srcId="{FE47432B-CA46-450C-8D8F-66C300A95B52}" destId="{61C9CE18-EDA6-4EDF-BA1C-09779D38FBBF}" srcOrd="3" destOrd="0" presId="urn:microsoft.com/office/officeart/2005/8/layout/target3"/>
    <dgm:cxn modelId="{74549105-8B4B-400A-BAD3-EBDBC3567BD0}" type="presParOf" srcId="{FE47432B-CA46-450C-8D8F-66C300A95B52}" destId="{D60DEAAB-7AFE-435A-ACF6-18851E4B0426}" srcOrd="4" destOrd="0" presId="urn:microsoft.com/office/officeart/2005/8/layout/target3"/>
    <dgm:cxn modelId="{0CFDFFFD-3DEE-4AB4-88DF-0E5342C2A123}" type="presParOf" srcId="{FE47432B-CA46-450C-8D8F-66C300A95B52}" destId="{F7B3C0B7-F0F7-4F49-B02C-3630F8C5FAE5}" srcOrd="5" destOrd="0" presId="urn:microsoft.com/office/officeart/2005/8/layout/target3"/>
    <dgm:cxn modelId="{91F89603-3252-4341-86FA-B3BBFCEFADB1}" type="presParOf" srcId="{FE47432B-CA46-450C-8D8F-66C300A95B52}" destId="{C9DA9446-E2D3-4F6A-8960-3CADFBF870B8}" srcOrd="6" destOrd="0" presId="urn:microsoft.com/office/officeart/2005/8/layout/target3"/>
    <dgm:cxn modelId="{E0F234E7-A82B-4066-92AD-238078890EEE}" type="presParOf" srcId="{FE47432B-CA46-450C-8D8F-66C300A95B52}" destId="{9726EC6F-D322-4CD3-B489-1BE3DF7CE70B}" srcOrd="7" destOrd="0" presId="urn:microsoft.com/office/officeart/2005/8/layout/target3"/>
    <dgm:cxn modelId="{B82334F6-2406-4E89-8A9E-FECD29E159B5}" type="presParOf" srcId="{FE47432B-CA46-450C-8D8F-66C300A95B52}" destId="{645AA564-2E9E-4954-AD87-AE01782CEC59}" srcOrd="8" destOrd="0" presId="urn:microsoft.com/office/officeart/2005/8/layout/target3"/>
    <dgm:cxn modelId="{517F502A-25C1-428D-A91D-741D7A7812D8}" type="presParOf" srcId="{FE47432B-CA46-450C-8D8F-66C300A95B52}" destId="{8538CAC4-6A86-42B8-B5AF-2FF155DB9D02}" srcOrd="9" destOrd="0" presId="urn:microsoft.com/office/officeart/2005/8/layout/target3"/>
    <dgm:cxn modelId="{3687B547-C169-47EF-BA88-1864297F2273}" type="presParOf" srcId="{FE47432B-CA46-450C-8D8F-66C300A95B52}" destId="{26FD6024-A07F-46D0-8BC0-B5E595C5673D}" srcOrd="10" destOrd="0" presId="urn:microsoft.com/office/officeart/2005/8/layout/target3"/>
    <dgm:cxn modelId="{9BD567C6-396D-4A77-897D-6F14E28D047C}" type="presParOf" srcId="{FE47432B-CA46-450C-8D8F-66C300A95B52}" destId="{E73F1C26-6DCD-4001-88B9-355E01E2BCE7}" srcOrd="11" destOrd="0" presId="urn:microsoft.com/office/officeart/2005/8/layout/target3"/>
    <dgm:cxn modelId="{E00C62EF-0F4F-4D93-9C64-73B527A56F91}" type="presParOf" srcId="{FE47432B-CA46-450C-8D8F-66C300A95B52}" destId="{8E23E229-92FC-49D1-B5FE-0303176B8A4E}" srcOrd="12" destOrd="0" presId="urn:microsoft.com/office/officeart/2005/8/layout/target3"/>
    <dgm:cxn modelId="{26A7545D-5038-4312-953D-F6DCBC15D7C9}" type="presParOf" srcId="{FE47432B-CA46-450C-8D8F-66C300A95B52}" destId="{8467D0EB-87A2-4285-8ACA-0398EFBF29BC}" srcOrd="13" destOrd="0" presId="urn:microsoft.com/office/officeart/2005/8/layout/target3"/>
    <dgm:cxn modelId="{A9D67CCD-5B39-4B5A-9BEB-DACD6EDA7CAB}" type="presParOf" srcId="{FE47432B-CA46-450C-8D8F-66C300A95B52}" destId="{DBA8199F-D892-4A8E-A352-2B7844050E09}" srcOrd="14" destOrd="0" presId="urn:microsoft.com/office/officeart/2005/8/layout/target3"/>
    <dgm:cxn modelId="{8AE1BFEA-CC34-445A-8356-0F36D32FF46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BD449-49C3-491C-ADE8-86C4F3DA7515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7741C7-9055-443F-AA3A-DBD167FEDA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7741C7-9055-443F-AA3A-DBD167FEDA74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6951E86-C79E-4D71-9761-05FC479A0116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AD6826E-5AEC-4C20-BBFF-CF088B0199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6951E86-C79E-4D71-9761-05FC479A0116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6826E-5AEC-4C20-BBFF-CF088B0199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6951E86-C79E-4D71-9761-05FC479A0116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AD6826E-5AEC-4C20-BBFF-CF088B01998B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6951E86-C79E-4D71-9761-05FC479A0116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AD6826E-5AEC-4C20-BBFF-CF088B0199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6951E86-C79E-4D71-9761-05FC479A0116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AD6826E-5AEC-4C20-BBFF-CF088B0199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51E86-C79E-4D71-9761-05FC479A0116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6826E-5AEC-4C20-BBFF-CF088B0199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6951E86-C79E-4D71-9761-05FC479A0116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AD6826E-5AEC-4C20-BBFF-CF088B0199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6951E86-C79E-4D71-9761-05FC479A0116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AD6826E-5AEC-4C20-BBFF-CF088B0199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6951E86-C79E-4D71-9761-05FC479A0116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AD6826E-5AEC-4C20-BBFF-CF088B0199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51E86-C79E-4D71-9761-05FC479A0116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6826E-5AEC-4C20-BBFF-CF088B0199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51E86-C79E-4D71-9761-05FC479A0116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6826E-5AEC-4C20-BBFF-CF088B0199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6951E86-C79E-4D71-9761-05FC479A0116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AD6826E-5AEC-4C20-BBFF-CF088B0199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 dir="d"/>
    <p:sndAc>
      <p:stSnd>
        <p:snd r:embed="rId13" name="arrow.wav"/>
      </p:stSnd>
    </p:sndAc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rahma_Inde_Mus&#233;e_Guimet_2797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Liang's_calligraphy.jpg" TargetMode="External"/><Relationship Id="rId4" Type="http://schemas.openxmlformats.org/officeDocument/2006/relationships/hyperlink" Target="http://cs.wikipedia.org/wiki/Soubor:Rigveda_MS209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VY_32_INOVACE_01_S04-Čj-8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8.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Nejstarší orientální  literární památky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výuce  nejstarších orientálních památek.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seznámí s nejstaršími orientálními památkami – s literaturou sumerskou, hebrejskou, indickou, egyptskou a čínskou.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p:transition spd="slow">
    <p:wipe dir="d"/>
    <p:sndAc>
      <p:stSnd>
        <p:snd r:embed="rId3" name="arrow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Nejstarší orientální literární památky</a:t>
            </a:r>
            <a:endParaRPr lang="cs-CZ" sz="5400" b="1" u="sng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8.ročník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8" name="Picture 14" descr="C:\Users\Aja\AppData\Local\Microsoft\Windows\Temporary Internet Files\Content.IE5\CXMKDN3Y\MC9003595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365108"/>
            <a:ext cx="2627784" cy="22735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</a:rPr>
              <a:t>Základní znaky</a:t>
            </a:r>
            <a:br>
              <a:rPr lang="cs-CZ" sz="3600" b="1" u="sng" dirty="0" smtClean="0">
                <a:solidFill>
                  <a:schemeClr val="tx1"/>
                </a:solidFill>
              </a:rPr>
            </a:br>
            <a:endParaRPr lang="cs-CZ" sz="36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Památky staré několik tisíc let</a:t>
            </a:r>
          </a:p>
          <a:p>
            <a:pPr lvl="0"/>
            <a:endParaRPr lang="cs-CZ" b="1" dirty="0" smtClean="0"/>
          </a:p>
          <a:p>
            <a:pPr lvl="0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 povodí velkých řek – Eufrat, Tigris, Ind, Ganga, Nil, Chuang Che</a:t>
            </a:r>
          </a:p>
          <a:p>
            <a:pPr lvl="0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cs-CZ" b="1" dirty="0" smtClean="0"/>
              <a:t>Orientální literatury – sumerská, egyptská, hebrejská, indská, čínská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pic>
        <p:nvPicPr>
          <p:cNvPr id="1026" name="Picture 2" descr="C:\Users\Aja\AppData\Local\Microsoft\Windows\Temporary Internet Files\Content.IE5\FJC89C5T\MC9004296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04664"/>
            <a:ext cx="1841500" cy="16986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>
                <a:solidFill>
                  <a:schemeClr val="tx1"/>
                </a:solidFill>
              </a:rPr>
              <a:t>Sumerská</a:t>
            </a:r>
            <a:br>
              <a:rPr lang="cs-CZ" b="1" u="sng" dirty="0" smtClean="0">
                <a:solidFill>
                  <a:schemeClr val="tx1"/>
                </a:solidFill>
              </a:rPr>
            </a:b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b="1" dirty="0" smtClean="0">
                <a:solidFill>
                  <a:schemeClr val="bg1"/>
                </a:solidFill>
              </a:rPr>
              <a:t>Psalo se na hliněné destičky, trojhranným rydlem klínovým písmem.</a:t>
            </a:r>
          </a:p>
          <a:p>
            <a:pPr lvl="0"/>
            <a:endParaRPr lang="cs-CZ" b="1" dirty="0" smtClean="0">
              <a:solidFill>
                <a:schemeClr val="bg1"/>
              </a:solidFill>
            </a:endParaRPr>
          </a:p>
          <a:p>
            <a:pPr lvl="0"/>
            <a:endParaRPr lang="cs-CZ" b="1" dirty="0" smtClean="0">
              <a:solidFill>
                <a:schemeClr val="bg1"/>
              </a:solidFill>
            </a:endParaRPr>
          </a:p>
          <a:p>
            <a:pPr lvl="0"/>
            <a:endParaRPr lang="cs-CZ" b="1" dirty="0" smtClean="0">
              <a:solidFill>
                <a:schemeClr val="bg1"/>
              </a:solidFill>
            </a:endParaRPr>
          </a:p>
          <a:p>
            <a:pPr lvl="0"/>
            <a:endParaRPr lang="cs-CZ" b="1" dirty="0" smtClean="0">
              <a:solidFill>
                <a:schemeClr val="bg1"/>
              </a:solidFill>
            </a:endParaRPr>
          </a:p>
          <a:p>
            <a:pPr lvl="0"/>
            <a:endParaRPr lang="cs-CZ" b="1" dirty="0" smtClean="0">
              <a:solidFill>
                <a:schemeClr val="bg1"/>
              </a:solidFill>
            </a:endParaRPr>
          </a:p>
          <a:p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 literární památkou – Epos o Gilgamešovi (putování krále Gilgameše za nesmrtelností)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b="1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2786058"/>
            <a:ext cx="1601104" cy="1856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6314" y="3000372"/>
            <a:ext cx="2305499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Elipsa 6"/>
          <p:cNvSpPr/>
          <p:nvPr/>
        </p:nvSpPr>
        <p:spPr>
          <a:xfrm>
            <a:off x="2071670" y="4071942"/>
            <a:ext cx="24860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Klínové písmo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657964" y="2857496"/>
            <a:ext cx="24860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Rydlo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/>
              <a:t> Egyptská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48056" lvl="1" indent="-384048">
              <a:buSzPct val="80000"/>
              <a:buFont typeface="Wingdings 2"/>
              <a:buChar char=""/>
            </a:pPr>
            <a:r>
              <a:rPr lang="cs-CZ" sz="2800" b="1" dirty="0" smtClean="0">
                <a:solidFill>
                  <a:schemeClr val="bg1"/>
                </a:solidFill>
              </a:rPr>
              <a:t>Psalo se hieroglyfy na papyrus třtinovým perem.</a:t>
            </a:r>
          </a:p>
          <a:p>
            <a:pPr marL="448056" lvl="1" indent="-384048">
              <a:buSzPct val="80000"/>
              <a:buFont typeface="Wingdings 2"/>
              <a:buChar char=""/>
            </a:pPr>
            <a:endParaRPr lang="cs-CZ" sz="2800" b="1" dirty="0" smtClean="0">
              <a:solidFill>
                <a:schemeClr val="bg1"/>
              </a:solidFill>
            </a:endParaRPr>
          </a:p>
          <a:p>
            <a:pPr marL="448056" lvl="1" indent="-384048">
              <a:buSzPct val="80000"/>
              <a:buFont typeface="Wingdings 2"/>
              <a:buChar char=""/>
            </a:pPr>
            <a:endParaRPr lang="cs-CZ" sz="2800" b="1" dirty="0" smtClean="0">
              <a:solidFill>
                <a:schemeClr val="bg1"/>
              </a:solidFill>
            </a:endParaRPr>
          </a:p>
          <a:p>
            <a:pPr marL="448056" lvl="1" indent="-384048">
              <a:buSzPct val="80000"/>
              <a:buFont typeface="Wingdings 2"/>
              <a:buChar char=""/>
            </a:pPr>
            <a:endParaRPr lang="cs-CZ" sz="2800" b="1" dirty="0" smtClean="0">
              <a:solidFill>
                <a:schemeClr val="bg1"/>
              </a:solidFill>
            </a:endParaRPr>
          </a:p>
          <a:p>
            <a:pPr marL="448056" lvl="1" indent="-384048">
              <a:buSzPct val="80000"/>
              <a:buFont typeface="Wingdings 2"/>
              <a:buChar char=""/>
            </a:pPr>
            <a:endParaRPr lang="cs-CZ" sz="2800" b="1" dirty="0" smtClean="0">
              <a:solidFill>
                <a:schemeClr val="bg1"/>
              </a:solidFill>
            </a:endParaRPr>
          </a:p>
          <a:p>
            <a:pPr marL="448056" lvl="1" indent="-384048">
              <a:buSzPct val="80000"/>
              <a:buFont typeface="Wingdings 2"/>
              <a:buChar char=""/>
            </a:pPr>
            <a:endParaRPr lang="cs-CZ" sz="2800" b="1" dirty="0" smtClean="0">
              <a:solidFill>
                <a:schemeClr val="bg1"/>
              </a:solidFill>
            </a:endParaRPr>
          </a:p>
          <a:p>
            <a:pPr marL="448056" lvl="1" indent="-384048">
              <a:buSzPct val="80000"/>
              <a:buFont typeface="Wingdings 2"/>
              <a:buChar char=""/>
            </a:pPr>
            <a:endParaRPr lang="cs-CZ" sz="2800" b="1" dirty="0" smtClean="0">
              <a:solidFill>
                <a:schemeClr val="bg1"/>
              </a:solidFill>
            </a:endParaRPr>
          </a:p>
          <a:p>
            <a:pPr marL="448056" lvl="1" indent="-384048">
              <a:buSzPct val="80000"/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    Inkoust se vyráběl ze směsi sazí, vody a arabské gumy.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3571876"/>
            <a:ext cx="3551085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2357430"/>
            <a:ext cx="3430222" cy="1914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1500166" y="2857496"/>
            <a:ext cx="2571800" cy="7715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hieroglyfy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5429256" y="4214818"/>
            <a:ext cx="2571800" cy="7715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papyrus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8572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>
                <a:solidFill>
                  <a:schemeClr val="tx1"/>
                </a:solidFill>
              </a:rPr>
              <a:t>Egyptská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6048"/>
          </a:xfrm>
        </p:spPr>
        <p:txBody>
          <a:bodyPr/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Egyptská literatura měla především oslavný charakter – poznáš z obrázků, co staří Egypťané oslavovali?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pic>
        <p:nvPicPr>
          <p:cNvPr id="3074" name="Picture 2" descr="C:\Users\Aja\AppData\Local\Microsoft\Windows\Temporary Internet Files\Content.IE5\I8913PAD\MC9002322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195" y="3286124"/>
            <a:ext cx="1544569" cy="1571636"/>
          </a:xfrm>
          <a:prstGeom prst="rect">
            <a:avLst/>
          </a:prstGeom>
          <a:noFill/>
        </p:spPr>
      </p:pic>
      <p:pic>
        <p:nvPicPr>
          <p:cNvPr id="3075" name="Picture 3" descr="C:\Users\Aja\AppData\Local\Microsoft\Windows\Temporary Internet Files\Content.IE5\I8913PAD\MC9004106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3174" y="5000636"/>
            <a:ext cx="1643074" cy="1638547"/>
          </a:xfrm>
          <a:prstGeom prst="rect">
            <a:avLst/>
          </a:prstGeom>
          <a:noFill/>
        </p:spPr>
      </p:pic>
      <p:pic>
        <p:nvPicPr>
          <p:cNvPr id="3076" name="Picture 4" descr="C:\Users\Aja\AppData\Local\Microsoft\Windows\Temporary Internet Files\Content.IE5\I8913PAD\MC90025059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2928934"/>
            <a:ext cx="1500198" cy="2136755"/>
          </a:xfrm>
          <a:prstGeom prst="rect">
            <a:avLst/>
          </a:prstGeom>
          <a:noFill/>
        </p:spPr>
      </p:pic>
      <p:pic>
        <p:nvPicPr>
          <p:cNvPr id="3078" name="Picture 6" descr="C:\Users\Aja\AppData\Local\Microsoft\Windows\Temporary Internet Files\Content.IE5\NKHCPSU3\MP90040078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312" y="4572008"/>
            <a:ext cx="1328714" cy="2025901"/>
          </a:xfrm>
          <a:prstGeom prst="rect">
            <a:avLst/>
          </a:prstGeom>
          <a:noFill/>
        </p:spPr>
      </p:pic>
      <p:sp>
        <p:nvSpPr>
          <p:cNvPr id="15" name="Elipsa 14"/>
          <p:cNvSpPr/>
          <p:nvPr/>
        </p:nvSpPr>
        <p:spPr>
          <a:xfrm>
            <a:off x="2143108" y="4071942"/>
            <a:ext cx="2500330" cy="6286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Bohyni Slunce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428596" y="5929330"/>
            <a:ext cx="2500330" cy="6286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Lásku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6215074" y="3071810"/>
            <a:ext cx="2500330" cy="6286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Posmrtný život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929190" y="5857892"/>
            <a:ext cx="2628912" cy="700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Svého vládce- faraona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b="1" u="sng" dirty="0" smtClean="0">
                <a:solidFill>
                  <a:schemeClr val="tx1"/>
                </a:solidFill>
              </a:rPr>
              <a:t>Hebrejská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229600" cy="4572000"/>
          </a:xfrm>
        </p:spPr>
        <p:txBody>
          <a:bodyPr>
            <a:normAutofit lnSpcReduction="10000"/>
          </a:bodyPr>
          <a:lstStyle/>
          <a:p>
            <a:pPr lvl="0"/>
            <a:r>
              <a:rPr lang="cs-CZ" b="1" dirty="0" smtClean="0"/>
              <a:t>Nejdůležitějším textem je</a:t>
            </a:r>
          </a:p>
          <a:p>
            <a:pPr lvl="0">
              <a:buNone/>
            </a:pPr>
            <a:r>
              <a:rPr lang="cs-CZ" b="1" dirty="0" smtClean="0"/>
              <a:t>                  Bible.  </a:t>
            </a:r>
          </a:p>
          <a:p>
            <a:pPr lvl="0">
              <a:buNone/>
            </a:pPr>
            <a:r>
              <a:rPr lang="cs-CZ" b="1" dirty="0" smtClean="0"/>
              <a:t>  Starý zákon je psán hebrejsky.</a:t>
            </a:r>
          </a:p>
          <a:p>
            <a:pPr lvl="0">
              <a:buNone/>
            </a:pPr>
            <a:r>
              <a:rPr lang="cs-CZ" b="1" dirty="0" smtClean="0"/>
              <a:t>  Nový zákon je psán řecky.</a:t>
            </a:r>
          </a:p>
          <a:p>
            <a:pPr lvl="0"/>
            <a:endParaRPr lang="cs-CZ" b="1" dirty="0" smtClean="0"/>
          </a:p>
          <a:p>
            <a:pPr lvl="0"/>
            <a:r>
              <a:rPr lang="cs-CZ" b="1" dirty="0" smtClean="0">
                <a:solidFill>
                  <a:schemeClr val="bg1"/>
                </a:solidFill>
              </a:rPr>
              <a:t>Starý zákon se skládá z: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    5 knih Mojžíšových uváděných jako Tóra – zákon a svaté spisy = básnické knihy.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04664"/>
            <a:ext cx="2160240" cy="3260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>
                <a:solidFill>
                  <a:schemeClr val="tx1"/>
                </a:solidFill>
              </a:rPr>
              <a:t>Hebrejská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Poznáš z obrázků biblický příběh?</a:t>
            </a:r>
          </a:p>
          <a:p>
            <a:endParaRPr lang="cs-CZ" dirty="0"/>
          </a:p>
        </p:txBody>
      </p:sp>
      <p:pic>
        <p:nvPicPr>
          <p:cNvPr id="4098" name="Picture 2" descr="MC90010497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2643182"/>
            <a:ext cx="2571768" cy="2275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71802" y="4214818"/>
            <a:ext cx="3071834" cy="2168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MC900430037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43702" y="2500306"/>
            <a:ext cx="2295533" cy="2162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Elipsa 6"/>
          <p:cNvSpPr/>
          <p:nvPr/>
        </p:nvSpPr>
        <p:spPr>
          <a:xfrm>
            <a:off x="6357950" y="4857760"/>
            <a:ext cx="262891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Noemova archa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3428992" y="3071810"/>
            <a:ext cx="262891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Babylonská věž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14282" y="5072074"/>
            <a:ext cx="262891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potopě světa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Indická</a:t>
            </a:r>
            <a:br>
              <a:rPr lang="cs-CZ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57299"/>
            <a:ext cx="4038600" cy="5286412"/>
          </a:xfrm>
        </p:spPr>
        <p:txBody>
          <a:bodyPr/>
          <a:lstStyle/>
          <a:p>
            <a:pPr lvl="0"/>
            <a:r>
              <a:rPr lang="cs-CZ" b="1" dirty="0" smtClean="0">
                <a:solidFill>
                  <a:schemeClr val="bg1"/>
                </a:solidFill>
              </a:rPr>
              <a:t>Posvátné knihy Indů se nazývají Védy.</a:t>
            </a:r>
          </a:p>
          <a:p>
            <a:pPr lvl="0"/>
            <a:endParaRPr lang="cs-CZ" b="1" dirty="0" smtClean="0">
              <a:solidFill>
                <a:schemeClr val="bg1"/>
              </a:solidFill>
            </a:endParaRPr>
          </a:p>
          <a:p>
            <a:pPr lvl="0"/>
            <a:r>
              <a:rPr lang="cs-CZ" b="1" dirty="0" smtClean="0"/>
              <a:t>Zabývají se věděním světa – přírodní jevy, posmrtný život.</a:t>
            </a:r>
          </a:p>
          <a:p>
            <a:pPr lvl="0">
              <a:buNone/>
            </a:pPr>
            <a:endParaRPr lang="cs-CZ" b="1" dirty="0" smtClean="0"/>
          </a:p>
          <a:p>
            <a:r>
              <a:rPr lang="cs-CZ" b="1" dirty="0" smtClean="0">
                <a:solidFill>
                  <a:schemeClr val="bg1"/>
                </a:solidFill>
              </a:rPr>
              <a:t>Slavné indické eposy jsou Mahábhárata a Rámájana</a:t>
            </a:r>
            <a:r>
              <a:rPr lang="cs-CZ" dirty="0" smtClean="0"/>
              <a:t>.</a:t>
            </a:r>
            <a:endParaRPr lang="cs-CZ" b="1" dirty="0" smtClean="0">
              <a:solidFill>
                <a:schemeClr val="bg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3294062"/>
            <a:ext cx="2212779" cy="3278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Elipsa 4"/>
          <p:cNvSpPr/>
          <p:nvPr/>
        </p:nvSpPr>
        <p:spPr>
          <a:xfrm>
            <a:off x="4429124" y="5214950"/>
            <a:ext cx="241463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Bůh Brahmá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17814" y="785794"/>
            <a:ext cx="2816422" cy="2729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Elipsa 7"/>
          <p:cNvSpPr/>
          <p:nvPr/>
        </p:nvSpPr>
        <p:spPr>
          <a:xfrm>
            <a:off x="6500826" y="1571612"/>
            <a:ext cx="241463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Védy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</a:rPr>
              <a:t>Sestav ze stejných tvarů biblické příběhy</a:t>
            </a:r>
            <a:endParaRPr lang="cs-CZ" sz="3600" b="1" u="sng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2357422" y="3214686"/>
            <a:ext cx="571504" cy="50006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4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8" name="Elipsa 7"/>
          <p:cNvSpPr/>
          <p:nvPr/>
        </p:nvSpPr>
        <p:spPr>
          <a:xfrm>
            <a:off x="1785918" y="5143512"/>
            <a:ext cx="571504" cy="50006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4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4429124" y="5929330"/>
            <a:ext cx="571504" cy="50006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4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143768" y="5572140"/>
            <a:ext cx="571504" cy="50006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4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I</a:t>
            </a:r>
          </a:p>
        </p:txBody>
      </p:sp>
      <p:sp>
        <p:nvSpPr>
          <p:cNvPr id="11" name="Elipsa 10"/>
          <p:cNvSpPr/>
          <p:nvPr/>
        </p:nvSpPr>
        <p:spPr>
          <a:xfrm>
            <a:off x="4000496" y="4286256"/>
            <a:ext cx="571504" cy="50006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4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85720" y="4000504"/>
            <a:ext cx="571504" cy="50006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4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714480" y="2571744"/>
            <a:ext cx="571504" cy="50006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4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E</a:t>
            </a:r>
          </a:p>
        </p:txBody>
      </p:sp>
      <p:sp>
        <p:nvSpPr>
          <p:cNvPr id="14" name="Elipsa 13"/>
          <p:cNvSpPr/>
          <p:nvPr/>
        </p:nvSpPr>
        <p:spPr>
          <a:xfrm>
            <a:off x="428596" y="1857364"/>
            <a:ext cx="571504" cy="50006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4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B</a:t>
            </a:r>
          </a:p>
        </p:txBody>
      </p:sp>
      <p:sp>
        <p:nvSpPr>
          <p:cNvPr id="15" name="Elipsa 14"/>
          <p:cNvSpPr/>
          <p:nvPr/>
        </p:nvSpPr>
        <p:spPr>
          <a:xfrm>
            <a:off x="3786182" y="1142984"/>
            <a:ext cx="571504" cy="50006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4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Á</a:t>
            </a:r>
          </a:p>
        </p:txBody>
      </p:sp>
      <p:sp>
        <p:nvSpPr>
          <p:cNvPr id="16" name="Šestiúhelník 15"/>
          <p:cNvSpPr/>
          <p:nvPr/>
        </p:nvSpPr>
        <p:spPr>
          <a:xfrm>
            <a:off x="2714612" y="4929198"/>
            <a:ext cx="571504" cy="500066"/>
          </a:xfrm>
          <a:prstGeom prst="hexagon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6429388" y="1285860"/>
            <a:ext cx="571504" cy="500066"/>
          </a:xfrm>
          <a:prstGeom prst="hexagon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Šestiúhelník 17"/>
          <p:cNvSpPr/>
          <p:nvPr/>
        </p:nvSpPr>
        <p:spPr>
          <a:xfrm>
            <a:off x="1428728" y="6072206"/>
            <a:ext cx="571504" cy="500066"/>
          </a:xfrm>
          <a:prstGeom prst="hexagon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M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Šestiúhelník 18"/>
          <p:cNvSpPr/>
          <p:nvPr/>
        </p:nvSpPr>
        <p:spPr>
          <a:xfrm>
            <a:off x="1214414" y="3643314"/>
            <a:ext cx="571504" cy="500066"/>
          </a:xfrm>
          <a:prstGeom prst="hexagon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Šestiúhelník 19"/>
          <p:cNvSpPr/>
          <p:nvPr/>
        </p:nvSpPr>
        <p:spPr>
          <a:xfrm>
            <a:off x="1500166" y="1643050"/>
            <a:ext cx="571504" cy="500066"/>
          </a:xfrm>
          <a:prstGeom prst="hexagon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Šestiúhelník 20"/>
          <p:cNvSpPr/>
          <p:nvPr/>
        </p:nvSpPr>
        <p:spPr>
          <a:xfrm>
            <a:off x="3428992" y="6000768"/>
            <a:ext cx="571504" cy="500066"/>
          </a:xfrm>
          <a:prstGeom prst="hexagon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Šestiúhelník 21"/>
          <p:cNvSpPr/>
          <p:nvPr/>
        </p:nvSpPr>
        <p:spPr>
          <a:xfrm>
            <a:off x="8143900" y="1500174"/>
            <a:ext cx="571504" cy="500066"/>
          </a:xfrm>
          <a:prstGeom prst="hexagon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S</a:t>
            </a:r>
          </a:p>
        </p:txBody>
      </p:sp>
      <p:sp>
        <p:nvSpPr>
          <p:cNvPr id="23" name="Šestiúhelník 22"/>
          <p:cNvSpPr/>
          <p:nvPr/>
        </p:nvSpPr>
        <p:spPr>
          <a:xfrm>
            <a:off x="357158" y="714356"/>
            <a:ext cx="571504" cy="500066"/>
          </a:xfrm>
          <a:prstGeom prst="hexagon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R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4" name="Šestiúhelník 23"/>
          <p:cNvSpPr/>
          <p:nvPr/>
        </p:nvSpPr>
        <p:spPr>
          <a:xfrm>
            <a:off x="5214942" y="6143644"/>
            <a:ext cx="571504" cy="500066"/>
          </a:xfrm>
          <a:prstGeom prst="hexagon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5" name="Šestiúhelník 24"/>
          <p:cNvSpPr/>
          <p:nvPr/>
        </p:nvSpPr>
        <p:spPr>
          <a:xfrm>
            <a:off x="642910" y="5000636"/>
            <a:ext cx="571504" cy="500066"/>
          </a:xfrm>
          <a:prstGeom prst="hexagon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6" name="Šestiúhelník 25"/>
          <p:cNvSpPr/>
          <p:nvPr/>
        </p:nvSpPr>
        <p:spPr>
          <a:xfrm>
            <a:off x="6572264" y="6143644"/>
            <a:ext cx="571504" cy="500066"/>
          </a:xfrm>
          <a:prstGeom prst="hexagon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G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7" name="Šestiúhelník 26"/>
          <p:cNvSpPr/>
          <p:nvPr/>
        </p:nvSpPr>
        <p:spPr>
          <a:xfrm>
            <a:off x="3428992" y="2571744"/>
            <a:ext cx="571504" cy="500066"/>
          </a:xfrm>
          <a:prstGeom prst="hexagon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3" name="Mrak 32"/>
          <p:cNvSpPr/>
          <p:nvPr/>
        </p:nvSpPr>
        <p:spPr>
          <a:xfrm>
            <a:off x="4071934" y="1857364"/>
            <a:ext cx="642942" cy="642942"/>
          </a:xfrm>
          <a:prstGeom prst="cloud">
            <a:avLst/>
          </a:prstGeom>
          <a:solidFill>
            <a:srgbClr val="75DD75"/>
          </a:solidFill>
          <a:ln>
            <a:solidFill>
              <a:srgbClr val="00B050"/>
            </a:solidFill>
          </a:ln>
          <a:effectLst>
            <a:glow rad="101600">
              <a:srgbClr val="375517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L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4" name="Mrak 33"/>
          <p:cNvSpPr/>
          <p:nvPr/>
        </p:nvSpPr>
        <p:spPr>
          <a:xfrm>
            <a:off x="357158" y="5929330"/>
            <a:ext cx="642942" cy="642942"/>
          </a:xfrm>
          <a:prstGeom prst="cloud">
            <a:avLst/>
          </a:prstGeom>
          <a:solidFill>
            <a:srgbClr val="75DD75"/>
          </a:solidFill>
          <a:ln>
            <a:solidFill>
              <a:srgbClr val="00B050"/>
            </a:solidFill>
          </a:ln>
          <a:effectLst>
            <a:glow rad="101600">
              <a:srgbClr val="375517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5" name="Mrak 34"/>
          <p:cNvSpPr/>
          <p:nvPr/>
        </p:nvSpPr>
        <p:spPr>
          <a:xfrm>
            <a:off x="7215206" y="1000108"/>
            <a:ext cx="642942" cy="642942"/>
          </a:xfrm>
          <a:prstGeom prst="cloud">
            <a:avLst/>
          </a:prstGeom>
          <a:solidFill>
            <a:srgbClr val="75DD75"/>
          </a:solidFill>
          <a:ln>
            <a:solidFill>
              <a:srgbClr val="00B050"/>
            </a:solidFill>
          </a:ln>
          <a:effectLst>
            <a:glow rad="101600">
              <a:srgbClr val="375517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G</a:t>
            </a:r>
          </a:p>
        </p:txBody>
      </p:sp>
      <p:sp>
        <p:nvSpPr>
          <p:cNvPr id="36" name="Mrak 35"/>
          <p:cNvSpPr/>
          <p:nvPr/>
        </p:nvSpPr>
        <p:spPr>
          <a:xfrm>
            <a:off x="5786446" y="5643578"/>
            <a:ext cx="685808" cy="642942"/>
          </a:xfrm>
          <a:prstGeom prst="cloud">
            <a:avLst/>
          </a:prstGeom>
          <a:solidFill>
            <a:srgbClr val="75DD75"/>
          </a:solidFill>
          <a:ln>
            <a:solidFill>
              <a:srgbClr val="00B050"/>
            </a:solidFill>
          </a:ln>
          <a:effectLst>
            <a:glow rad="101600">
              <a:srgbClr val="375517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7" name="Mrak 36"/>
          <p:cNvSpPr/>
          <p:nvPr/>
        </p:nvSpPr>
        <p:spPr>
          <a:xfrm>
            <a:off x="2643174" y="1571612"/>
            <a:ext cx="642942" cy="642942"/>
          </a:xfrm>
          <a:prstGeom prst="cloud">
            <a:avLst/>
          </a:prstGeom>
          <a:solidFill>
            <a:srgbClr val="75DD75"/>
          </a:solidFill>
          <a:ln>
            <a:solidFill>
              <a:srgbClr val="00B050"/>
            </a:solidFill>
          </a:ln>
          <a:effectLst>
            <a:glow rad="101600">
              <a:srgbClr val="375517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D</a:t>
            </a:r>
          </a:p>
        </p:txBody>
      </p:sp>
      <p:sp>
        <p:nvSpPr>
          <p:cNvPr id="38" name="Mrak 37"/>
          <p:cNvSpPr/>
          <p:nvPr/>
        </p:nvSpPr>
        <p:spPr>
          <a:xfrm>
            <a:off x="2428860" y="5786454"/>
            <a:ext cx="642942" cy="642942"/>
          </a:xfrm>
          <a:prstGeom prst="cloud">
            <a:avLst/>
          </a:prstGeom>
          <a:solidFill>
            <a:srgbClr val="75DD75"/>
          </a:solidFill>
          <a:ln>
            <a:solidFill>
              <a:srgbClr val="00B050"/>
            </a:solidFill>
          </a:ln>
          <a:effectLst>
            <a:glow rad="101600">
              <a:srgbClr val="375517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I</a:t>
            </a:r>
          </a:p>
        </p:txBody>
      </p:sp>
      <p:sp>
        <p:nvSpPr>
          <p:cNvPr id="39" name="Mrak 38"/>
          <p:cNvSpPr/>
          <p:nvPr/>
        </p:nvSpPr>
        <p:spPr>
          <a:xfrm flipH="1">
            <a:off x="1857356" y="4143380"/>
            <a:ext cx="714380" cy="500066"/>
          </a:xfrm>
          <a:prstGeom prst="cloud">
            <a:avLst/>
          </a:prstGeom>
          <a:solidFill>
            <a:srgbClr val="75DD75"/>
          </a:solidFill>
          <a:ln>
            <a:solidFill>
              <a:srgbClr val="00B050"/>
            </a:solidFill>
          </a:ln>
          <a:effectLst>
            <a:glow rad="101600">
              <a:srgbClr val="375517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V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0" name="Mrak 39"/>
          <p:cNvSpPr/>
          <p:nvPr/>
        </p:nvSpPr>
        <p:spPr>
          <a:xfrm>
            <a:off x="3071802" y="3714752"/>
            <a:ext cx="642942" cy="642942"/>
          </a:xfrm>
          <a:prstGeom prst="cloud">
            <a:avLst/>
          </a:prstGeom>
          <a:solidFill>
            <a:srgbClr val="75DD75"/>
          </a:solidFill>
          <a:ln>
            <a:solidFill>
              <a:srgbClr val="00B050"/>
            </a:solidFill>
          </a:ln>
          <a:effectLst>
            <a:glow rad="101600">
              <a:srgbClr val="375517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1" name="Mrak 40"/>
          <p:cNvSpPr/>
          <p:nvPr/>
        </p:nvSpPr>
        <p:spPr>
          <a:xfrm>
            <a:off x="3857620" y="5143512"/>
            <a:ext cx="642942" cy="642942"/>
          </a:xfrm>
          <a:prstGeom prst="cloud">
            <a:avLst/>
          </a:prstGeom>
          <a:solidFill>
            <a:srgbClr val="75DD75"/>
          </a:solidFill>
          <a:ln>
            <a:solidFill>
              <a:srgbClr val="00B050"/>
            </a:solidFill>
          </a:ln>
          <a:effectLst>
            <a:glow rad="101600">
              <a:srgbClr val="375517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D</a:t>
            </a:r>
          </a:p>
        </p:txBody>
      </p:sp>
      <p:sp>
        <p:nvSpPr>
          <p:cNvPr id="42" name="Mrak 41"/>
          <p:cNvSpPr/>
          <p:nvPr/>
        </p:nvSpPr>
        <p:spPr>
          <a:xfrm>
            <a:off x="357158" y="2857496"/>
            <a:ext cx="642942" cy="642942"/>
          </a:xfrm>
          <a:prstGeom prst="cloud">
            <a:avLst/>
          </a:prstGeom>
          <a:solidFill>
            <a:srgbClr val="75DD75"/>
          </a:solidFill>
          <a:ln>
            <a:solidFill>
              <a:srgbClr val="00B050"/>
            </a:solidFill>
          </a:ln>
          <a:effectLst>
            <a:glow rad="101600">
              <a:srgbClr val="375517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I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3" name="Mrak 42"/>
          <p:cNvSpPr/>
          <p:nvPr/>
        </p:nvSpPr>
        <p:spPr>
          <a:xfrm>
            <a:off x="7858148" y="6000768"/>
            <a:ext cx="642942" cy="642942"/>
          </a:xfrm>
          <a:prstGeom prst="cloud">
            <a:avLst/>
          </a:prstGeom>
          <a:solidFill>
            <a:srgbClr val="75DD75"/>
          </a:solidFill>
          <a:ln>
            <a:solidFill>
              <a:srgbClr val="00B050"/>
            </a:solidFill>
          </a:ln>
          <a:effectLst>
            <a:glow rad="101600">
              <a:srgbClr val="375517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Á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4" name="Mrak 43"/>
          <p:cNvSpPr/>
          <p:nvPr/>
        </p:nvSpPr>
        <p:spPr>
          <a:xfrm>
            <a:off x="5357818" y="1071546"/>
            <a:ext cx="642942" cy="642942"/>
          </a:xfrm>
          <a:prstGeom prst="cloud">
            <a:avLst/>
          </a:prstGeom>
          <a:solidFill>
            <a:srgbClr val="75DD75"/>
          </a:solidFill>
          <a:ln>
            <a:solidFill>
              <a:srgbClr val="00B050"/>
            </a:solidFill>
          </a:ln>
          <a:effectLst>
            <a:glow rad="101600">
              <a:srgbClr val="375517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š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5" name="Elipsa 44"/>
          <p:cNvSpPr/>
          <p:nvPr/>
        </p:nvSpPr>
        <p:spPr>
          <a:xfrm>
            <a:off x="5072066" y="2143116"/>
            <a:ext cx="3500430" cy="857256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KAIN a ÁBEL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6" name="Mrak 45"/>
          <p:cNvSpPr/>
          <p:nvPr/>
        </p:nvSpPr>
        <p:spPr>
          <a:xfrm>
            <a:off x="4214810" y="3286124"/>
            <a:ext cx="3486168" cy="857256"/>
          </a:xfrm>
          <a:prstGeom prst="cloud">
            <a:avLst/>
          </a:prstGeom>
          <a:solidFill>
            <a:srgbClr val="75DD75"/>
          </a:solidFill>
          <a:ln>
            <a:solidFill>
              <a:srgbClr val="00B050"/>
            </a:solidFill>
          </a:ln>
          <a:effectLst>
            <a:glow rad="101600">
              <a:srgbClr val="375517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DAVID a GOLIÁŠ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7" name="Šestiúhelník 46"/>
          <p:cNvSpPr/>
          <p:nvPr/>
        </p:nvSpPr>
        <p:spPr>
          <a:xfrm>
            <a:off x="5072066" y="4500570"/>
            <a:ext cx="3571900" cy="714380"/>
          </a:xfrm>
          <a:prstGeom prst="hexagon">
            <a:avLst/>
          </a:prstGeom>
          <a:solidFill>
            <a:schemeClr val="tx1">
              <a:lumMod val="75000"/>
            </a:schemeClr>
          </a:solidFill>
          <a:ln>
            <a:solidFill>
              <a:schemeClr val="accent6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SODOMA a GOMORA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46" grpId="0" animBg="1"/>
      <p:bldP spid="4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>
                <a:solidFill>
                  <a:schemeClr val="tx1"/>
                </a:solidFill>
              </a:rPr>
              <a:t>Čínská</a:t>
            </a:r>
            <a:br>
              <a:rPr lang="cs-CZ" b="1" u="sng" dirty="0" smtClean="0">
                <a:solidFill>
                  <a:schemeClr val="tx1"/>
                </a:solidFill>
              </a:rPr>
            </a:b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Píše se čínským znakovým písmem na papír nebo hedvábí štětcem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Čínské písmo:</a:t>
            </a:r>
          </a:p>
          <a:p>
            <a:pPr lvl="0"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se znaky kladly do sloupce</a:t>
            </a:r>
          </a:p>
          <a:p>
            <a:pPr lvl="0"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shora dolů, sloupce se řadily</a:t>
            </a:r>
          </a:p>
          <a:p>
            <a:pPr lvl="0"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zprava doleva.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2643182"/>
            <a:ext cx="2428892" cy="3721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Správně odpovídej a vylušti, co je skryto pod otázkami.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7686700" cy="41688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3000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sz="23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ja\AppData\Local\Microsoft\Windows\Temporary Internet Files\Content.IE5\PM1NNNEB\MC9004261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058384" cy="6669360"/>
          </a:xfrm>
          <a:prstGeom prst="rect">
            <a:avLst/>
          </a:prstGeom>
          <a:noFill/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Doplň dvojici: David a ……….!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Jak se nazývají posvátné knihy Indů?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3975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Jakým jazykem je psán Starý zákon?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Čím se psalo na hliněné destičky?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Doplň dvojici: Sodoma a  ………… !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64400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Na co se psalo v Číně?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Nový zákon je psán …….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to jsou hieroglyfy?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 smtClean="0"/>
          </a:p>
          <a:p>
            <a:pPr algn="ctr"/>
            <a:r>
              <a:rPr lang="cs-CZ" b="1" dirty="0" smtClean="0"/>
              <a:t>Jak se jmenuje muž, který zabil Ábela?</a:t>
            </a:r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Na co se psalo v Egyptě?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se jmenuje nejstarší sumerská literární památka?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 čeho se vyráběl inkoust?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33975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088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3975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400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2690191"/>
      </p:ext>
    </p:extLst>
  </p:cSld>
  <p:clrMapOvr>
    <a:masterClrMapping/>
  </p:clrMapOvr>
  <p:transition spd="slow">
    <p:wipe dir="d"/>
    <p:sndAc>
      <p:stSnd>
        <p:snd r:embed="rId3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Zdroje odkazů: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hlinkClick r:id="rId3"/>
              </a:rPr>
              <a:t>http://cs.wikipedia.org/wiki/Soubor:Kralice.jpg</a:t>
            </a:r>
          </a:p>
          <a:p>
            <a:r>
              <a:rPr lang="cs-CZ" sz="2000" dirty="0" smtClean="0">
                <a:hlinkClick r:id="rId3"/>
              </a:rPr>
              <a:t>http://cs.wikipedia.org/wiki/Soubor:Brahma_Inde_Musée_Guimet_27971.jpg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http://cs.wikipedia.org/wiki/Soubor:Rigveda_MS2097.jpg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http://cs.wikipedia.org/wiki/Soubor:Liang's_calligraphy.jpg</a:t>
            </a:r>
            <a:endParaRPr lang="cs-CZ" sz="2000" dirty="0" smtClean="0"/>
          </a:p>
          <a:p>
            <a:r>
              <a:rPr lang="cs-CZ" sz="2000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777</TotalTime>
  <Words>538</Words>
  <Application>Microsoft Office PowerPoint</Application>
  <PresentationFormat>Předvádění na obrazovce (4:3)</PresentationFormat>
  <Paragraphs>176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Snímek 1</vt:lpstr>
      <vt:lpstr>ANOTACE:</vt:lpstr>
      <vt:lpstr>Nejstarší orientální literární památky</vt:lpstr>
      <vt:lpstr>Základní znaky </vt:lpstr>
      <vt:lpstr> Sumerská </vt:lpstr>
      <vt:lpstr>  Egyptská </vt:lpstr>
      <vt:lpstr> Egyptská </vt:lpstr>
      <vt:lpstr>  Hebrejská </vt:lpstr>
      <vt:lpstr> Hebrejská </vt:lpstr>
      <vt:lpstr> Indická </vt:lpstr>
      <vt:lpstr>Sestav ze stejných tvarů biblické příběhy</vt:lpstr>
      <vt:lpstr> Čínská </vt:lpstr>
      <vt:lpstr>Správně odpovídej a vylušti, co je skryto pod otázkami.</vt:lpstr>
      <vt:lpstr>Snímek 14</vt:lpstr>
      <vt:lpstr>Zdroje odkazů: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Nejstarší orientální a antické literární památky</dc:title>
  <dc:creator>Aja</dc:creator>
  <cp:lastModifiedBy>ředitelka</cp:lastModifiedBy>
  <cp:revision>56</cp:revision>
  <dcterms:created xsi:type="dcterms:W3CDTF">2012-03-24T07:27:18Z</dcterms:created>
  <dcterms:modified xsi:type="dcterms:W3CDTF">2013-07-01T06:30:22Z</dcterms:modified>
</cp:coreProperties>
</file>