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65" r:id="rId2"/>
    <p:sldId id="266" r:id="rId3"/>
    <p:sldId id="256" r:id="rId4"/>
    <p:sldId id="257" r:id="rId5"/>
    <p:sldId id="258" r:id="rId6"/>
    <p:sldId id="260" r:id="rId7"/>
    <p:sldId id="263" r:id="rId8"/>
    <p:sldId id="261" r:id="rId9"/>
    <p:sldId id="262" r:id="rId10"/>
    <p:sldId id="264" r:id="rId11"/>
    <p:sldId id="268" r:id="rId12"/>
    <p:sldId id="267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46" autoAdjust="0"/>
    <p:restoredTop sz="94660"/>
  </p:normalViewPr>
  <p:slideViewPr>
    <p:cSldViewPr>
      <p:cViewPr>
        <p:scale>
          <a:sx n="60" d="100"/>
          <a:sy n="60" d="100"/>
        </p:scale>
        <p:origin x="-1164" y="-1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DED8792-2EA6-455F-8261-7313549D2C4D}" type="presOf" srcId="{130831A4-0540-4EC5-8F5A-93030E89D2D9}" destId="{F69CC921-512E-49F4-824C-A648EC5F27A5}" srcOrd="0" destOrd="0" presId="urn:microsoft.com/office/officeart/2005/8/layout/target3"/>
    <dgm:cxn modelId="{F1CE2475-F718-47D5-B58B-46C87CD5DE80}" type="presOf" srcId="{100B6B2E-82E6-4C11-B19B-F2DB3A0EA64F}" destId="{DBA8199F-D892-4A8E-A352-2B7844050E09}" srcOrd="1" destOrd="0" presId="urn:microsoft.com/office/officeart/2005/8/layout/target3"/>
    <dgm:cxn modelId="{266627D0-B2CF-4038-86D3-EBD190B8758C}" type="presOf" srcId="{914700B9-77B5-440A-A438-DE98B6D4894D}" destId="{E73F1C26-6DCD-4001-88B9-355E01E2BCE7}" srcOrd="0" destOrd="0" presId="urn:microsoft.com/office/officeart/2005/8/layout/target3"/>
    <dgm:cxn modelId="{6ED3AD3B-699D-48BB-B52B-2ED4FDC42FEF}" type="presOf" srcId="{100B6B2E-82E6-4C11-B19B-F2DB3A0EA64F}" destId="{645AA564-2E9E-4954-AD87-AE01782CEC59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B93446DB-547E-491F-AEEA-2FA5F29A51B2}" type="presOf" srcId="{1D8420EA-BFA0-403B-80F5-647FA396CC45}" destId="{8467D0EB-87A2-4285-8ACA-0398EFBF29BC}" srcOrd="1" destOrd="0" presId="urn:microsoft.com/office/officeart/2005/8/layout/target3"/>
    <dgm:cxn modelId="{E6AA6C23-3FE0-4520-862C-2B6A3801B5AF}" type="presOf" srcId="{130831A4-0540-4EC5-8F5A-93030E89D2D9}" destId="{8E23E229-92FC-49D1-B5FE-0303176B8A4E}" srcOrd="1" destOrd="0" presId="urn:microsoft.com/office/officeart/2005/8/layout/target3"/>
    <dgm:cxn modelId="{B5EC528A-2CD8-4F15-9D4C-C07987581EBD}" type="presOf" srcId="{27FE2D31-D344-4B63-A89A-A89AB0D9F3E3}" destId="{FE47432B-CA46-450C-8D8F-66C300A95B52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63150FDB-2646-482A-BCE6-963641BF27E9}" type="presOf" srcId="{914700B9-77B5-440A-A438-DE98B6D4894D}" destId="{BD9AF279-D483-48F2-BBBD-45F8E8923512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22D6F270-1729-45BF-A17D-759C19291E12}" type="presOf" srcId="{1D8420EA-BFA0-403B-80F5-647FA396CC45}" destId="{F7B3C0B7-F0F7-4F49-B02C-3630F8C5FAE5}" srcOrd="0" destOrd="0" presId="urn:microsoft.com/office/officeart/2005/8/layout/target3"/>
    <dgm:cxn modelId="{013125D4-B2C3-462A-86EC-1B60A9CD84D0}" type="presParOf" srcId="{FE47432B-CA46-450C-8D8F-66C300A95B52}" destId="{B522209E-30D0-49D6-A340-2D383A11C668}" srcOrd="0" destOrd="0" presId="urn:microsoft.com/office/officeart/2005/8/layout/target3"/>
    <dgm:cxn modelId="{02713663-80C0-4A71-9333-5CBDE1EA1AEA}" type="presParOf" srcId="{FE47432B-CA46-450C-8D8F-66C300A95B52}" destId="{ED5A8377-51D5-4DC5-B0E7-680166966720}" srcOrd="1" destOrd="0" presId="urn:microsoft.com/office/officeart/2005/8/layout/target3"/>
    <dgm:cxn modelId="{AAC2E437-1CF6-424B-91F2-695D7AE25771}" type="presParOf" srcId="{FE47432B-CA46-450C-8D8F-66C300A95B52}" destId="{F69CC921-512E-49F4-824C-A648EC5F27A5}" srcOrd="2" destOrd="0" presId="urn:microsoft.com/office/officeart/2005/8/layout/target3"/>
    <dgm:cxn modelId="{05DD3600-65A0-421F-AE3B-4D4D0A4BDF17}" type="presParOf" srcId="{FE47432B-CA46-450C-8D8F-66C300A95B52}" destId="{61C9CE18-EDA6-4EDF-BA1C-09779D38FBBF}" srcOrd="3" destOrd="0" presId="urn:microsoft.com/office/officeart/2005/8/layout/target3"/>
    <dgm:cxn modelId="{9832CE53-7E81-4A8B-98E7-8BC5BA0C64B5}" type="presParOf" srcId="{FE47432B-CA46-450C-8D8F-66C300A95B52}" destId="{D60DEAAB-7AFE-435A-ACF6-18851E4B0426}" srcOrd="4" destOrd="0" presId="urn:microsoft.com/office/officeart/2005/8/layout/target3"/>
    <dgm:cxn modelId="{D686A98C-82CF-4684-91EF-F4F99DE97575}" type="presParOf" srcId="{FE47432B-CA46-450C-8D8F-66C300A95B52}" destId="{F7B3C0B7-F0F7-4F49-B02C-3630F8C5FAE5}" srcOrd="5" destOrd="0" presId="urn:microsoft.com/office/officeart/2005/8/layout/target3"/>
    <dgm:cxn modelId="{3F78C462-7D70-4FB4-9EB2-CAE24C1BF2D1}" type="presParOf" srcId="{FE47432B-CA46-450C-8D8F-66C300A95B52}" destId="{C9DA9446-E2D3-4F6A-8960-3CADFBF870B8}" srcOrd="6" destOrd="0" presId="urn:microsoft.com/office/officeart/2005/8/layout/target3"/>
    <dgm:cxn modelId="{9ACE2126-C511-4C21-9CC1-EF8A6F31E896}" type="presParOf" srcId="{FE47432B-CA46-450C-8D8F-66C300A95B52}" destId="{9726EC6F-D322-4CD3-B489-1BE3DF7CE70B}" srcOrd="7" destOrd="0" presId="urn:microsoft.com/office/officeart/2005/8/layout/target3"/>
    <dgm:cxn modelId="{4B2E18A4-AC64-4FA5-9D31-1F3788D5C711}" type="presParOf" srcId="{FE47432B-CA46-450C-8D8F-66C300A95B52}" destId="{645AA564-2E9E-4954-AD87-AE01782CEC59}" srcOrd="8" destOrd="0" presId="urn:microsoft.com/office/officeart/2005/8/layout/target3"/>
    <dgm:cxn modelId="{F90F34DE-99D8-4510-872F-A0EE235EC2CC}" type="presParOf" srcId="{FE47432B-CA46-450C-8D8F-66C300A95B52}" destId="{8538CAC4-6A86-42B8-B5AF-2FF155DB9D02}" srcOrd="9" destOrd="0" presId="urn:microsoft.com/office/officeart/2005/8/layout/target3"/>
    <dgm:cxn modelId="{3C2E8EA7-5603-4349-9F83-172DC10894E6}" type="presParOf" srcId="{FE47432B-CA46-450C-8D8F-66C300A95B52}" destId="{26FD6024-A07F-46D0-8BC0-B5E595C5673D}" srcOrd="10" destOrd="0" presId="urn:microsoft.com/office/officeart/2005/8/layout/target3"/>
    <dgm:cxn modelId="{134388CE-A323-446B-B5C9-179AFF15D591}" type="presParOf" srcId="{FE47432B-CA46-450C-8D8F-66C300A95B52}" destId="{E73F1C26-6DCD-4001-88B9-355E01E2BCE7}" srcOrd="11" destOrd="0" presId="urn:microsoft.com/office/officeart/2005/8/layout/target3"/>
    <dgm:cxn modelId="{3E7E97E1-ECFB-40B0-8C12-3520C4DD8C8B}" type="presParOf" srcId="{FE47432B-CA46-450C-8D8F-66C300A95B52}" destId="{8E23E229-92FC-49D1-B5FE-0303176B8A4E}" srcOrd="12" destOrd="0" presId="urn:microsoft.com/office/officeart/2005/8/layout/target3"/>
    <dgm:cxn modelId="{14849776-32AA-4C99-A669-C0323756D658}" type="presParOf" srcId="{FE47432B-CA46-450C-8D8F-66C300A95B52}" destId="{8467D0EB-87A2-4285-8ACA-0398EFBF29BC}" srcOrd="13" destOrd="0" presId="urn:microsoft.com/office/officeart/2005/8/layout/target3"/>
    <dgm:cxn modelId="{E1E8A7FE-38CC-43F0-BD05-E89F85E2392C}" type="presParOf" srcId="{FE47432B-CA46-450C-8D8F-66C300A95B52}" destId="{DBA8199F-D892-4A8E-A352-2B7844050E09}" srcOrd="14" destOrd="0" presId="urn:microsoft.com/office/officeart/2005/8/layout/target3"/>
    <dgm:cxn modelId="{3C836EC8-E630-4F7A-881D-C96C374518CC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3ED8C0-915A-42AD-BA49-F2E5A889C4A3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B7D1CD-D325-4897-8717-3E3FE541B79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6A2251-A528-452D-987D-361BCC30E8FB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191279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35761C3A-3401-48F7-A94C-2A763309E788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25F4567C-D8E4-4F73-8400-6DF8EA937F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35761C3A-3401-48F7-A94C-2A763309E788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4567C-D8E4-4F73-8400-6DF8EA937F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35761C3A-3401-48F7-A94C-2A763309E788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25F4567C-D8E4-4F73-8400-6DF8EA937F9F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35761C3A-3401-48F7-A94C-2A763309E788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25F4567C-D8E4-4F73-8400-6DF8EA937F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35761C3A-3401-48F7-A94C-2A763309E788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25F4567C-D8E4-4F73-8400-6DF8EA937F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61C3A-3401-48F7-A94C-2A763309E788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4567C-D8E4-4F73-8400-6DF8EA937F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35761C3A-3401-48F7-A94C-2A763309E788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25F4567C-D8E4-4F73-8400-6DF8EA937F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35761C3A-3401-48F7-A94C-2A763309E788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25F4567C-D8E4-4F73-8400-6DF8EA937F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35761C3A-3401-48F7-A94C-2A763309E788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25F4567C-D8E4-4F73-8400-6DF8EA937F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61C3A-3401-48F7-A94C-2A763309E788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4567C-D8E4-4F73-8400-6DF8EA937F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61C3A-3401-48F7-A94C-2A763309E788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4567C-D8E4-4F73-8400-6DF8EA937F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35761C3A-3401-48F7-A94C-2A763309E788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25F4567C-D8E4-4F73-8400-6DF8EA937F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 dir="d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hyperlink" Target="http://www.youtube.com/watch?v=JFsbrFI4QFM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itler,_recoloured.jpg" TargetMode="External"/><Relationship Id="rId2" Type="http://schemas.openxmlformats.org/officeDocument/2006/relationships/hyperlink" Target="http://cs.wikipedia.org/wiki/Soubor:Thorvaldsen_Cicero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25227238"/>
              </p:ext>
            </p:extLst>
          </p:nvPr>
        </p:nvGraphicFramePr>
        <p:xfrm>
          <a:off x="1691680" y="2852936"/>
          <a:ext cx="7056784" cy="24368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VY_32_INOVACE_02_S04-Čj-8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září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 pro 8.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Rétorika - řečnictví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57990075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78965964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Část prezentace je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zaměřena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se věnuje problematice řečnického stylu, analýze vad v mluveném projevu a přípravě k vlastnímu mluvnickému vystoupení. 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si  osvojí nový termín rétorika, tento termín umí svými vlastními slovy vysvětlit. Seznámí se se zakladatelem řečnického stylu - Cicerem. Na základě video ukázky analyzuje vady v řečnickém stylu slavné osobnosti. 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91639447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40544" y="776289"/>
            <a:ext cx="8062912" cy="1140544"/>
          </a:xfrm>
        </p:spPr>
        <p:txBody>
          <a:bodyPr>
            <a:normAutofit/>
          </a:bodyPr>
          <a:lstStyle/>
          <a:p>
            <a:r>
              <a:rPr lang="cs-CZ" sz="5400" b="1" u="sng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Rétorika - řečnictví</a:t>
            </a:r>
            <a:endParaRPr lang="cs-CZ" sz="5400" b="1" u="sng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40544" y="2204864"/>
            <a:ext cx="8062912" cy="1584176"/>
          </a:xfrm>
        </p:spPr>
        <p:txBody>
          <a:bodyPr/>
          <a:lstStyle/>
          <a:p>
            <a:r>
              <a:rPr lang="cs-CZ" b="1" u="sng" dirty="0" smtClean="0"/>
              <a:t>Český jazyk 8. ročník</a:t>
            </a:r>
            <a:endParaRPr lang="cs-CZ" b="1" u="sng" dirty="0"/>
          </a:p>
        </p:txBody>
      </p:sp>
      <p:pic>
        <p:nvPicPr>
          <p:cNvPr id="4" name="Picture 14" descr="C:\Users\Aja\AppData\Local\Microsoft\Windows\Temporary Internet Files\Content.IE5\CXMKDN3Y\MC90035951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3429000"/>
            <a:ext cx="2627784" cy="227356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28586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Rétorika - řečnictví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142984"/>
            <a:ext cx="8229600" cy="4572000"/>
          </a:xfrm>
        </p:spPr>
        <p:txBody>
          <a:bodyPr/>
          <a:lstStyle/>
          <a:p>
            <a:r>
              <a:rPr lang="cs-CZ" dirty="0" smtClean="0"/>
              <a:t>je nauka pojednávající o ústním projevu</a:t>
            </a:r>
          </a:p>
          <a:p>
            <a:r>
              <a:rPr lang="cs-CZ" dirty="0" smtClean="0"/>
              <a:t>její historie spadá do nejstarších období dějin, jako věda byla vyučována i na středoevropských univerzitách</a:t>
            </a:r>
            <a:endParaRPr lang="cs-CZ" dirty="0"/>
          </a:p>
        </p:txBody>
      </p:sp>
      <p:pic>
        <p:nvPicPr>
          <p:cNvPr id="1027" name="Picture 3" descr="C:\Users\Aja\AppData\Local\Microsoft\Windows\Temporary Internet Files\Content.IE5\4QJ46L3Y\MC90043438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3500438"/>
            <a:ext cx="2857520" cy="2916136"/>
          </a:xfrm>
          <a:prstGeom prst="rect">
            <a:avLst/>
          </a:prstGeom>
          <a:noFill/>
        </p:spPr>
      </p:pic>
      <p:sp>
        <p:nvSpPr>
          <p:cNvPr id="7" name="Oválný popisek 6"/>
          <p:cNvSpPr/>
          <p:nvPr/>
        </p:nvSpPr>
        <p:spPr>
          <a:xfrm>
            <a:off x="4429124" y="3214686"/>
            <a:ext cx="4500594" cy="3500462"/>
          </a:xfrm>
          <a:prstGeom prst="wedgeEllipseCallout">
            <a:avLst>
              <a:gd name="adj1" fmla="val -105630"/>
              <a:gd name="adj2" fmla="val 4582"/>
            </a:avLst>
          </a:prstGeom>
          <a:ln>
            <a:solidFill>
              <a:schemeClr val="accent2">
                <a:lumMod val="60000"/>
                <a:lumOff val="40000"/>
              </a:schemeClr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Cicero řekl: „</a:t>
            </a:r>
            <a:r>
              <a:rPr lang="cs-CZ" sz="2400" b="1" i="1" dirty="0" smtClean="0"/>
              <a:t>Pokud chceš něco znamenat, poslouchej, dívej se a mlč.“ </a:t>
            </a:r>
          </a:p>
          <a:p>
            <a:pPr algn="ctr"/>
            <a:endParaRPr lang="cs-CZ" sz="2000" b="1" dirty="0"/>
          </a:p>
          <a:p>
            <a:pPr algn="ctr"/>
            <a:r>
              <a:rPr lang="cs-CZ" sz="2000" b="1" dirty="0" smtClean="0"/>
              <a:t>Ale kdo to vlastně je ten Cicero?</a:t>
            </a:r>
          </a:p>
          <a:p>
            <a:pPr algn="ctr"/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285860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Největší z řečníků… </a:t>
            </a:r>
            <a:r>
              <a:rPr lang="cs-CZ" sz="5400" b="1" i="1" dirty="0" smtClean="0"/>
              <a:t>Cicero</a:t>
            </a:r>
            <a:endParaRPr lang="cs-CZ" sz="5400" b="1" i="1" dirty="0"/>
          </a:p>
        </p:txBody>
      </p:sp>
      <p:pic>
        <p:nvPicPr>
          <p:cNvPr id="3074" name="Picture 2" descr="Soubor:Thorvaldsen Cicer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500174"/>
            <a:ext cx="3500462" cy="3643338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  <p:sp>
        <p:nvSpPr>
          <p:cNvPr id="7" name="Obdélník 6"/>
          <p:cNvSpPr/>
          <p:nvPr/>
        </p:nvSpPr>
        <p:spPr>
          <a:xfrm>
            <a:off x="4429124" y="1500174"/>
            <a:ext cx="4357718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Politik, řečník, filosof a spisovatel</a:t>
            </a:r>
            <a:endParaRPr lang="cs-CZ" sz="2400" b="1" dirty="0"/>
          </a:p>
        </p:txBody>
      </p:sp>
      <p:sp>
        <p:nvSpPr>
          <p:cNvPr id="8" name="Obdélník 7"/>
          <p:cNvSpPr/>
          <p:nvPr/>
        </p:nvSpPr>
        <p:spPr>
          <a:xfrm>
            <a:off x="4429124" y="2786058"/>
            <a:ext cx="4357718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Pracoval jako obhájce u soudu</a:t>
            </a:r>
            <a:endParaRPr lang="cs-CZ" sz="2400" b="1" dirty="0"/>
          </a:p>
        </p:txBody>
      </p:sp>
      <p:sp>
        <p:nvSpPr>
          <p:cNvPr id="9" name="Obdélník 8"/>
          <p:cNvSpPr/>
          <p:nvPr/>
        </p:nvSpPr>
        <p:spPr>
          <a:xfrm>
            <a:off x="4429124" y="4071942"/>
            <a:ext cx="4357718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Proslavil se svými kritikami „13 řečí proti Antoniovi“</a:t>
            </a:r>
            <a:endParaRPr lang="cs-CZ" sz="2400" b="1" dirty="0"/>
          </a:p>
        </p:txBody>
      </p:sp>
      <p:sp>
        <p:nvSpPr>
          <p:cNvPr id="10" name="Obdélník 9"/>
          <p:cNvSpPr/>
          <p:nvPr/>
        </p:nvSpPr>
        <p:spPr>
          <a:xfrm>
            <a:off x="357158" y="5429264"/>
            <a:ext cx="8429684" cy="12144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Na své ostré kritiky politiků doplatil. Slavné řeči proti Antoniovi se panovníkovi nelíbily, proto byl Cicero popraven a jeho tělo bylo vláčeno Římem.</a:t>
            </a:r>
            <a:endParaRPr lang="cs-CZ" sz="2400" b="1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Řečník, který zlomil národ…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18434" name="Picture 2" descr="Adolf Hitl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3000372"/>
            <a:ext cx="2571768" cy="3419904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  <p:sp>
        <p:nvSpPr>
          <p:cNvPr id="5" name="Obdélník 4"/>
          <p:cNvSpPr/>
          <p:nvPr/>
        </p:nvSpPr>
        <p:spPr>
          <a:xfrm>
            <a:off x="1000100" y="1857364"/>
            <a:ext cx="2571768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Adolf  Hitler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4071934" y="1857364"/>
            <a:ext cx="4786346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Německý politik, vůdce, diktátor</a:t>
            </a: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4071934" y="2928934"/>
            <a:ext cx="4786346" cy="25717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Jeho schopnost řečnit byla tak přesvědčivá, až dokázala zfanatizovat lid. Obsahovala rychlost, tempo, sílu a opírala se o gesta rukou. </a:t>
            </a:r>
            <a:endParaRPr lang="cs-CZ" sz="2400" b="1" dirty="0"/>
          </a:p>
        </p:txBody>
      </p:sp>
      <p:sp>
        <p:nvSpPr>
          <p:cNvPr id="8" name="Obdélník 7"/>
          <p:cNvSpPr/>
          <p:nvPr/>
        </p:nvSpPr>
        <p:spPr>
          <a:xfrm>
            <a:off x="4143372" y="5715016"/>
            <a:ext cx="4572000" cy="646331"/>
          </a:xfrm>
          <a:prstGeom prst="rect">
            <a:avLst/>
          </a:prstGeom>
          <a:ln w="38100">
            <a:solidFill>
              <a:schemeClr val="tx1"/>
            </a:solidFill>
          </a:ln>
        </p:spPr>
        <p:txBody>
          <a:bodyPr>
            <a:spAutoFit/>
          </a:bodyPr>
          <a:lstStyle/>
          <a:p>
            <a:pPr algn="ctr"/>
            <a:r>
              <a:rPr lang="cs-CZ" dirty="0" smtClean="0"/>
              <a:t>http://www.youtube.com/watch?v=QtG7Wa188dg&amp;feature=related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Jak tedy máme správně řečnit?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57364"/>
            <a:ext cx="8229600" cy="4597444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Srozumitelně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Hlasitěji, ale ne s křikem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Důrazně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Ne rychle a ne pomalu, volit vhodné pomlky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Spisovně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Dbát na neopakování určitých slov – vlastně, jistě, a …</a:t>
            </a:r>
          </a:p>
          <a:p>
            <a:endParaRPr lang="cs-CZ" dirty="0"/>
          </a:p>
        </p:txBody>
      </p:sp>
      <p:pic>
        <p:nvPicPr>
          <p:cNvPr id="20483" name="Picture 3" descr="C:\Users\Aja\AppData\Local\Microsoft\Windows\Temporary Internet Files\Content.IE5\24U6KV5S\MC90034531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5008" y="1071546"/>
            <a:ext cx="2928958" cy="2333042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  <p:pic>
        <p:nvPicPr>
          <p:cNvPr id="3074" name="Picture 2" descr="C:\Users\Aja\AppData\Local\Microsoft\Windows\Temporary Internet Files\Content.IE5\S1ZIA86T\MC90034905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7164288" y="4005064"/>
            <a:ext cx="1800201" cy="2585721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643998" cy="1661308"/>
          </a:xfrm>
        </p:spPr>
        <p:txBody>
          <a:bodyPr>
            <a:normAutofit/>
          </a:bodyPr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Chyby v mluvených projevech – poslechněte si krátké vystoupení předního českého politika.  Co vám v jeho monologu vadí?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0" y="6309320"/>
            <a:ext cx="9144000" cy="738664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hlinkClick r:id="rId2"/>
              </a:rPr>
              <a:t>http://www.youtube.com/watch?v=JFsbrFI4QFM</a:t>
            </a:r>
            <a:endParaRPr lang="cs-CZ" sz="2400" b="1" dirty="0" smtClean="0">
              <a:solidFill>
                <a:schemeClr val="bg1"/>
              </a:solidFill>
            </a:endParaRPr>
          </a:p>
          <a:p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214282" y="1500174"/>
            <a:ext cx="4500594" cy="1643074"/>
          </a:xfrm>
          <a:prstGeom prst="ellipse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 </a:t>
            </a:r>
            <a:r>
              <a:rPr lang="cs-CZ" sz="2400" b="1" i="1" dirty="0" smtClean="0"/>
              <a:t>Extrémně pomalé tempo řeči</a:t>
            </a:r>
            <a:endParaRPr lang="cs-CZ" sz="2400" b="1" i="1" dirty="0"/>
          </a:p>
        </p:txBody>
      </p:sp>
      <p:sp>
        <p:nvSpPr>
          <p:cNvPr id="7" name="Elipsa 6"/>
          <p:cNvSpPr/>
          <p:nvPr/>
        </p:nvSpPr>
        <p:spPr>
          <a:xfrm>
            <a:off x="214282" y="3214686"/>
            <a:ext cx="4643470" cy="1428760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Nesrozumitelnost – tichá mluva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5286380" y="4786322"/>
            <a:ext cx="3643338" cy="1500198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Dlouhé pomlky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Elipsa 8"/>
          <p:cNvSpPr/>
          <p:nvPr/>
        </p:nvSpPr>
        <p:spPr>
          <a:xfrm>
            <a:off x="5143504" y="3143248"/>
            <a:ext cx="3714776" cy="1428760"/>
          </a:xfrm>
          <a:prstGeom prst="ellipse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Nespisovnost </a:t>
            </a:r>
            <a:endParaRPr lang="cs-CZ" sz="2400" b="1" dirty="0"/>
          </a:p>
        </p:txBody>
      </p:sp>
      <p:sp>
        <p:nvSpPr>
          <p:cNvPr id="10" name="Elipsa 9"/>
          <p:cNvSpPr/>
          <p:nvPr/>
        </p:nvSpPr>
        <p:spPr>
          <a:xfrm>
            <a:off x="5000628" y="1571612"/>
            <a:ext cx="3857652" cy="1357322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Používání parazitních výrazů – „ehhh“ 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214282" y="4714884"/>
            <a:ext cx="4643470" cy="1571636"/>
          </a:xfrm>
          <a:prstGeom prst="ellipse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</a:t>
            </a:r>
            <a:r>
              <a:rPr lang="cs-CZ" sz="2000" b="1" dirty="0" smtClean="0"/>
              <a:t>Vady řeči – ráčkování. Do 90. let 20. století bylo nemyslitelné, aby hlasatel ráčkoval</a:t>
            </a:r>
            <a:endParaRPr lang="cs-CZ" sz="2000" b="1" dirty="0"/>
          </a:p>
        </p:txBody>
      </p:sp>
      <p:sp>
        <p:nvSpPr>
          <p:cNvPr id="12" name="Obdélník 11"/>
          <p:cNvSpPr/>
          <p:nvPr/>
        </p:nvSpPr>
        <p:spPr>
          <a:xfrm>
            <a:off x="971600" y="6381328"/>
            <a:ext cx="7488832" cy="476672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050" name="Picture 2" descr="C:\Users\Aja\AppData\Local\Microsoft\Windows\Temporary Internet Files\Content.IE5\CXMKDN3Y\MC90036155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2204864"/>
            <a:ext cx="1656184" cy="320089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8" dur="8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9" dur="80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80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5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6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2" dur="8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3" dur="80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80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67494"/>
            <a:ext cx="8715436" cy="1399032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</a:rPr>
              <a:t>Jak postupovat při nácviku správného vystoupení?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157936"/>
            <a:ext cx="8229600" cy="4439416"/>
          </a:xfrm>
        </p:spPr>
        <p:txBody>
          <a:bodyPr>
            <a:normAutofit fontScale="77500" lnSpcReduction="20000"/>
          </a:bodyPr>
          <a:lstStyle/>
          <a:p>
            <a:pPr marL="578358" indent="-514350"/>
            <a:r>
              <a:rPr lang="cs-CZ" b="1" dirty="0" smtClean="0"/>
              <a:t>Vyberte si správné téma</a:t>
            </a:r>
          </a:p>
          <a:p>
            <a:pPr marL="578358" indent="-514350"/>
            <a:endParaRPr lang="cs-CZ" b="1" dirty="0" smtClean="0"/>
          </a:p>
          <a:p>
            <a:pPr marL="578358" indent="-514350"/>
            <a:r>
              <a:rPr lang="cs-CZ" b="1" dirty="0" smtClean="0"/>
              <a:t>Nalezněte co nejvíce informací </a:t>
            </a:r>
          </a:p>
          <a:p>
            <a:pPr marL="578358" indent="-514350">
              <a:buNone/>
            </a:pPr>
            <a:r>
              <a:rPr lang="cs-CZ" b="1" dirty="0" smtClean="0"/>
              <a:t>	k danému tématu </a:t>
            </a:r>
          </a:p>
          <a:p>
            <a:pPr marL="578358" indent="-514350"/>
            <a:endParaRPr lang="cs-CZ" b="1" dirty="0" smtClean="0"/>
          </a:p>
          <a:p>
            <a:pPr marL="578358" indent="-514350"/>
            <a:r>
              <a:rPr lang="cs-CZ" b="1" dirty="0" smtClean="0"/>
              <a:t>3. Informace co nejlépe utřiď, aby nedocházelo ke zbytečnému přeskakování v logice</a:t>
            </a:r>
          </a:p>
          <a:p>
            <a:pPr marL="578358" indent="-514350"/>
            <a:endParaRPr lang="cs-CZ" b="1" dirty="0" smtClean="0"/>
          </a:p>
          <a:p>
            <a:pPr marL="578358" indent="-514350"/>
            <a:r>
              <a:rPr lang="cs-CZ" b="1" dirty="0" smtClean="0"/>
              <a:t>Zapamatuj si a nauč se svoji řeč</a:t>
            </a:r>
          </a:p>
          <a:p>
            <a:pPr marL="578358" indent="-514350"/>
            <a:endParaRPr lang="cs-CZ" b="1" dirty="0" smtClean="0"/>
          </a:p>
          <a:p>
            <a:pPr marL="578358" indent="-514350"/>
            <a:r>
              <a:rPr lang="cs-CZ" b="1" dirty="0" smtClean="0"/>
              <a:t>Nahlas před zrcadlem si několikrát svoji řeč přehraj</a:t>
            </a:r>
            <a:endParaRPr lang="cs-CZ" b="1" dirty="0"/>
          </a:p>
        </p:txBody>
      </p:sp>
      <p:pic>
        <p:nvPicPr>
          <p:cNvPr id="19458" name="Picture 2" descr="C:\Users\Aja\AppData\Local\Microsoft\Windows\Temporary Internet Files\Content.IE5\U2E7PW9E\MC90035653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00826" y="500042"/>
            <a:ext cx="2310899" cy="3179203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Tvoje řečnické téma…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28596" y="1643050"/>
            <a:ext cx="8358246" cy="207170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Do parlamentu ČR se dostala v nových volbách kontroverzní strana. Jejím cílem je zákaz hraní všech počítačových her. </a:t>
            </a:r>
            <a:endParaRPr lang="cs-CZ" sz="3200" b="1" dirty="0"/>
          </a:p>
        </p:txBody>
      </p:sp>
      <p:sp>
        <p:nvSpPr>
          <p:cNvPr id="5" name="Elipsa 4"/>
          <p:cNvSpPr/>
          <p:nvPr/>
        </p:nvSpPr>
        <p:spPr>
          <a:xfrm>
            <a:off x="251520" y="3933056"/>
            <a:ext cx="7029994" cy="2643206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Připrav si dvouminutové vystoupení, ve kterém si připravíš svůj souhlas či nesouhlas s tímto návrhem. </a:t>
            </a:r>
            <a:endParaRPr lang="cs-CZ" sz="2800" b="1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Aja\AppData\Local\Microsoft\Windows\Temporary Internet Files\Content.IE5\FJC89C5T\MC90038438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7092280" y="4750895"/>
            <a:ext cx="1883676" cy="210710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Správně odpovídej a vylušti, co je skryto pod otázkami.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996952"/>
            <a:ext cx="8229600" cy="4824536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sz="12000" b="1" dirty="0" smtClean="0">
                <a:solidFill>
                  <a:schemeClr val="accent3"/>
                </a:solidFill>
              </a:rPr>
              <a:t>           </a:t>
            </a:r>
            <a:r>
              <a:rPr lang="cs-CZ" sz="23000" b="1" dirty="0" smtClean="0">
                <a:solidFill>
                  <a:schemeClr val="accent3">
                    <a:lumMod val="75000"/>
                  </a:schemeClr>
                </a:solidFill>
              </a:rPr>
              <a:t>?</a:t>
            </a:r>
          </a:p>
          <a:p>
            <a:pPr>
              <a:buNone/>
            </a:pPr>
            <a:r>
              <a:rPr lang="cs-CZ" sz="23000" b="1" dirty="0" smtClean="0">
                <a:solidFill>
                  <a:schemeClr val="accent3"/>
                </a:solidFill>
              </a:rPr>
              <a:t>                        </a:t>
            </a:r>
            <a:endParaRPr lang="cs-CZ" sz="23000" b="1" dirty="0">
              <a:solidFill>
                <a:schemeClr val="accent3"/>
              </a:solidFill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Aja\AppData\Local\Microsoft\Windows\Temporary Internet Files\Content.IE5\PM1NNNEB\MC90032458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0"/>
            <a:ext cx="6768752" cy="7257983"/>
          </a:xfrm>
          <a:prstGeom prst="rect">
            <a:avLst/>
          </a:prstGeom>
          <a:noFill/>
        </p:spPr>
      </p:pic>
      <p:sp>
        <p:nvSpPr>
          <p:cNvPr id="52" name="Obdélník 51"/>
          <p:cNvSpPr/>
          <p:nvPr/>
        </p:nvSpPr>
        <p:spPr>
          <a:xfrm>
            <a:off x="0" y="0"/>
            <a:ext cx="2357422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Jak se jmenuje věda, která se zabývá řečnictvím?</a:t>
            </a:r>
          </a:p>
        </p:txBody>
      </p:sp>
      <p:sp>
        <p:nvSpPr>
          <p:cNvPr id="54" name="Obdélník 53"/>
          <p:cNvSpPr/>
          <p:nvPr/>
        </p:nvSpPr>
        <p:spPr>
          <a:xfrm>
            <a:off x="0" y="0"/>
            <a:ext cx="2357422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357422" y="0"/>
            <a:ext cx="2286016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000" b="1" dirty="0" smtClean="0"/>
              <a:t>Jaké bylo původní povolání Cicera?</a:t>
            </a:r>
          </a:p>
        </p:txBody>
      </p:sp>
      <p:sp>
        <p:nvSpPr>
          <p:cNvPr id="6" name="Obdélník 5"/>
          <p:cNvSpPr/>
          <p:nvPr/>
        </p:nvSpPr>
        <p:spPr>
          <a:xfrm>
            <a:off x="2339752" y="0"/>
            <a:ext cx="2300836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643438" y="0"/>
            <a:ext cx="2214578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000" b="1" dirty="0" smtClean="0"/>
              <a:t>Řekni alespoň 5 pravidel správného mluvního projevu.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858016" y="0"/>
            <a:ext cx="2285984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Proč je správný řečnický styl důležitý?</a:t>
            </a:r>
            <a:endParaRPr lang="cs-CZ" sz="2000" b="1" dirty="0"/>
          </a:p>
        </p:txBody>
      </p:sp>
      <p:sp>
        <p:nvSpPr>
          <p:cNvPr id="12" name="Obdélník 11"/>
          <p:cNvSpPr/>
          <p:nvPr/>
        </p:nvSpPr>
        <p:spPr>
          <a:xfrm>
            <a:off x="0" y="2428868"/>
            <a:ext cx="2357422" cy="2143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Jak se jmenuje nejlepší starověký řečník?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4644008" y="0"/>
            <a:ext cx="2229398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858016" y="0"/>
            <a:ext cx="2285984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0" y="2420888"/>
            <a:ext cx="2357422" cy="22014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357422" y="2428868"/>
            <a:ext cx="2286016" cy="2143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Jak se nazývá Cicerovo velmi kritické a útočné dílo?</a:t>
            </a:r>
            <a:endParaRPr lang="cs-CZ" sz="2000" b="1" dirty="0"/>
          </a:p>
        </p:txBody>
      </p:sp>
      <p:sp>
        <p:nvSpPr>
          <p:cNvPr id="17" name="Obdélník 16"/>
          <p:cNvSpPr/>
          <p:nvPr/>
        </p:nvSpPr>
        <p:spPr>
          <a:xfrm>
            <a:off x="4643438" y="2428868"/>
            <a:ext cx="2214578" cy="2143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Analyzovali jsme mluvní projev knížete Schwarzenberga. Jakých chyb se dopouštěl. Jmenuj 4.</a:t>
            </a:r>
            <a:endParaRPr lang="cs-CZ" b="1" dirty="0"/>
          </a:p>
        </p:txBody>
      </p:sp>
      <p:sp>
        <p:nvSpPr>
          <p:cNvPr id="18" name="Obdélník 17"/>
          <p:cNvSpPr/>
          <p:nvPr/>
        </p:nvSpPr>
        <p:spPr>
          <a:xfrm>
            <a:off x="6858016" y="2428868"/>
            <a:ext cx="2285984" cy="21157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Jaké národnosti byl Cicero?</a:t>
            </a:r>
            <a:endParaRPr lang="cs-CZ" sz="2000" b="1" dirty="0"/>
          </a:p>
        </p:txBody>
      </p:sp>
      <p:sp>
        <p:nvSpPr>
          <p:cNvPr id="19" name="Obdélník 18"/>
          <p:cNvSpPr/>
          <p:nvPr/>
        </p:nvSpPr>
        <p:spPr>
          <a:xfrm>
            <a:off x="0" y="4572008"/>
            <a:ext cx="2357422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Co je to rétorika?</a:t>
            </a:r>
            <a:endParaRPr lang="cs-CZ" b="1" dirty="0"/>
          </a:p>
        </p:txBody>
      </p:sp>
      <p:sp>
        <p:nvSpPr>
          <p:cNvPr id="20" name="Obdélník 19"/>
          <p:cNvSpPr/>
          <p:nvPr/>
        </p:nvSpPr>
        <p:spPr>
          <a:xfrm>
            <a:off x="2357422" y="4572008"/>
            <a:ext cx="2286016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Jak Cicero zemřel? Co víš o konci jeho života?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4643438" y="4572008"/>
            <a:ext cx="2286016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Zmiňovali jsme také jméno jednoho diktátora - řečníka fanatika. Kterého?</a:t>
            </a:r>
            <a:endParaRPr lang="cs-CZ" sz="2000" b="1" dirty="0"/>
          </a:p>
        </p:txBody>
      </p:sp>
      <p:sp>
        <p:nvSpPr>
          <p:cNvPr id="22" name="Obdélník 21"/>
          <p:cNvSpPr/>
          <p:nvPr/>
        </p:nvSpPr>
        <p:spPr>
          <a:xfrm>
            <a:off x="6858016" y="4572008"/>
            <a:ext cx="2285984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Cicero byl filosof. Co to znamená?</a:t>
            </a:r>
            <a:endParaRPr lang="cs-CZ" sz="2000" b="1" dirty="0"/>
          </a:p>
        </p:txBody>
      </p:sp>
      <p:sp>
        <p:nvSpPr>
          <p:cNvPr id="26" name="Obdélník 25"/>
          <p:cNvSpPr/>
          <p:nvPr/>
        </p:nvSpPr>
        <p:spPr>
          <a:xfrm>
            <a:off x="2339752" y="2420888"/>
            <a:ext cx="2286016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4644008" y="2420888"/>
            <a:ext cx="2214578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6858016" y="2420888"/>
            <a:ext cx="2285984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0" y="4572008"/>
            <a:ext cx="2357422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2339752" y="4572008"/>
            <a:ext cx="2286016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4644008" y="4572008"/>
            <a:ext cx="2214578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6858016" y="4572008"/>
            <a:ext cx="2285984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72690191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4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8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5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9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6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3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0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7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52" grpId="0" animBg="1"/>
      <p:bldP spid="54" grpId="0" animBg="1"/>
      <p:bldP spid="5" grpId="0" animBg="1"/>
      <p:bldP spid="6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7" grpId="0" animBg="1"/>
      <p:bldP spid="3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Zdroje odkazů: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http://cs.wikipedia.org/wiki/Soubor:Thorvaldsen_Cicero.jpg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http://cs.wikipedia.org/wiki/Soubor:Hitler,_recoloured.jpg</a:t>
            </a:r>
            <a:r>
              <a:rPr lang="cs-CZ" dirty="0" smtClean="0"/>
              <a:t> – </a:t>
            </a:r>
            <a:r>
              <a:rPr lang="cs-CZ" dirty="0" smtClean="0">
                <a:solidFill>
                  <a:srgbClr val="00B0F0"/>
                </a:solidFill>
              </a:rPr>
              <a:t>dostupné pod licencí Creative Commons</a:t>
            </a:r>
          </a:p>
          <a:p>
            <a:r>
              <a:rPr lang="cs-CZ" sz="3200" dirty="0" smtClean="0">
                <a:solidFill>
                  <a:srgbClr val="00B0F0"/>
                </a:solidFill>
              </a:rPr>
              <a:t>Klipart (volně ke stažení Microsoft Office)</a:t>
            </a:r>
          </a:p>
          <a:p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130</TotalTime>
  <Words>654</Words>
  <Application>Microsoft Office PowerPoint</Application>
  <PresentationFormat>Předvádění na obrazovce (4:3)</PresentationFormat>
  <Paragraphs>114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Talent</vt:lpstr>
      <vt:lpstr>Snímek 1</vt:lpstr>
      <vt:lpstr>ANOTACE:</vt:lpstr>
      <vt:lpstr>Rétorika - řečnictví</vt:lpstr>
      <vt:lpstr>Rétorika - řečnictví</vt:lpstr>
      <vt:lpstr>Největší z řečníků… Cicero</vt:lpstr>
      <vt:lpstr>Řečník, který zlomil národ…</vt:lpstr>
      <vt:lpstr>Jak tedy máme správně řečnit?</vt:lpstr>
      <vt:lpstr>Chyby v mluvených projevech – poslechněte si krátké vystoupení předního českého politika.  Co vám v jeho monologu vadí?</vt:lpstr>
      <vt:lpstr>Jak postupovat při nácviku správného vystoupení?</vt:lpstr>
      <vt:lpstr>Tvoje řečnické téma…</vt:lpstr>
      <vt:lpstr>Správně odpovídej a vylušti, co je skryto pod otázkami.</vt:lpstr>
      <vt:lpstr>Snímek 12</vt:lpstr>
      <vt:lpstr>Zdroje odkazů: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Rétorika - řečnictví</dc:title>
  <dc:creator>Aja</dc:creator>
  <cp:lastModifiedBy>ředitelka</cp:lastModifiedBy>
  <cp:revision>38</cp:revision>
  <dcterms:created xsi:type="dcterms:W3CDTF">2012-08-08T10:03:12Z</dcterms:created>
  <dcterms:modified xsi:type="dcterms:W3CDTF">2013-07-01T06:35:21Z</dcterms:modified>
</cp:coreProperties>
</file>