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3" r:id="rId2"/>
    <p:sldId id="264" r:id="rId3"/>
    <p:sldId id="256" r:id="rId4"/>
    <p:sldId id="257" r:id="rId5"/>
    <p:sldId id="258" r:id="rId6"/>
    <p:sldId id="260" r:id="rId7"/>
    <p:sldId id="261" r:id="rId8"/>
    <p:sldId id="262" r:id="rId9"/>
    <p:sldId id="266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6" autoAdjust="0"/>
    <p:restoredTop sz="94660"/>
  </p:normalViewPr>
  <p:slideViewPr>
    <p:cSldViewPr>
      <p:cViewPr varScale="1">
        <p:scale>
          <a:sx n="103" d="100"/>
          <a:sy n="103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EAFB0F-E8EE-464B-9A44-0DE3574E3316}" type="presOf" srcId="{1D8420EA-BFA0-403B-80F5-647FA396CC45}" destId="{8467D0EB-87A2-4285-8ACA-0398EFBF29BC}" srcOrd="1" destOrd="0" presId="urn:microsoft.com/office/officeart/2005/8/layout/target3"/>
    <dgm:cxn modelId="{15B16F59-C015-4D7A-B39E-E6EA69D308E3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B49E437-27FD-4F29-90F4-5597DCB5A61F}" type="presOf" srcId="{130831A4-0540-4EC5-8F5A-93030E89D2D9}" destId="{8E23E229-92FC-49D1-B5FE-0303176B8A4E}" srcOrd="1" destOrd="0" presId="urn:microsoft.com/office/officeart/2005/8/layout/target3"/>
    <dgm:cxn modelId="{F51541E6-4B59-475F-90F5-6FE72D6B37C3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A5D303E-AFD8-4EDE-BC28-AB7C12468384}" type="presOf" srcId="{914700B9-77B5-440A-A438-DE98B6D4894D}" destId="{E73F1C26-6DCD-4001-88B9-355E01E2BCE7}" srcOrd="0" destOrd="0" presId="urn:microsoft.com/office/officeart/2005/8/layout/target3"/>
    <dgm:cxn modelId="{16B6DF9C-DEEF-4A8C-B1FC-3D731507BE9D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C44615B6-F2C6-456C-841C-CEDDE075101F}" type="presOf" srcId="{1D8420EA-BFA0-403B-80F5-647FA396CC45}" destId="{F7B3C0B7-F0F7-4F49-B02C-3630F8C5FAE5}" srcOrd="0" destOrd="0" presId="urn:microsoft.com/office/officeart/2005/8/layout/target3"/>
    <dgm:cxn modelId="{97E60428-45A3-4F8C-848F-48AE4811895B}" type="presOf" srcId="{914700B9-77B5-440A-A438-DE98B6D4894D}" destId="{BD9AF279-D483-48F2-BBBD-45F8E8923512}" srcOrd="1" destOrd="0" presId="urn:microsoft.com/office/officeart/2005/8/layout/target3"/>
    <dgm:cxn modelId="{A3D65EB6-19BF-486A-99C7-CCC9EB165507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A10006D-D813-40E7-B3A3-7D5615A86DAB}" type="presParOf" srcId="{FE47432B-CA46-450C-8D8F-66C300A95B52}" destId="{B522209E-30D0-49D6-A340-2D383A11C668}" srcOrd="0" destOrd="0" presId="urn:microsoft.com/office/officeart/2005/8/layout/target3"/>
    <dgm:cxn modelId="{6D864464-A48C-4FD9-BC88-E85497D91FFC}" type="presParOf" srcId="{FE47432B-CA46-450C-8D8F-66C300A95B52}" destId="{ED5A8377-51D5-4DC5-B0E7-680166966720}" srcOrd="1" destOrd="0" presId="urn:microsoft.com/office/officeart/2005/8/layout/target3"/>
    <dgm:cxn modelId="{0F34D4F0-42E8-4DDE-BC62-CC487B13C197}" type="presParOf" srcId="{FE47432B-CA46-450C-8D8F-66C300A95B52}" destId="{F69CC921-512E-49F4-824C-A648EC5F27A5}" srcOrd="2" destOrd="0" presId="urn:microsoft.com/office/officeart/2005/8/layout/target3"/>
    <dgm:cxn modelId="{161A313D-6BE9-4FF4-BC30-D063348497AE}" type="presParOf" srcId="{FE47432B-CA46-450C-8D8F-66C300A95B52}" destId="{61C9CE18-EDA6-4EDF-BA1C-09779D38FBBF}" srcOrd="3" destOrd="0" presId="urn:microsoft.com/office/officeart/2005/8/layout/target3"/>
    <dgm:cxn modelId="{0AB98F7E-F7EC-41F3-8D48-98B58577F43C}" type="presParOf" srcId="{FE47432B-CA46-450C-8D8F-66C300A95B52}" destId="{D60DEAAB-7AFE-435A-ACF6-18851E4B0426}" srcOrd="4" destOrd="0" presId="urn:microsoft.com/office/officeart/2005/8/layout/target3"/>
    <dgm:cxn modelId="{7C520810-6614-4094-A2A5-F50AED349951}" type="presParOf" srcId="{FE47432B-CA46-450C-8D8F-66C300A95B52}" destId="{F7B3C0B7-F0F7-4F49-B02C-3630F8C5FAE5}" srcOrd="5" destOrd="0" presId="urn:microsoft.com/office/officeart/2005/8/layout/target3"/>
    <dgm:cxn modelId="{93A4EBEB-DE20-4233-88BF-C19D602B248A}" type="presParOf" srcId="{FE47432B-CA46-450C-8D8F-66C300A95B52}" destId="{C9DA9446-E2D3-4F6A-8960-3CADFBF870B8}" srcOrd="6" destOrd="0" presId="urn:microsoft.com/office/officeart/2005/8/layout/target3"/>
    <dgm:cxn modelId="{63E138AB-9BA6-4B9D-A5B0-587D68C1EE1C}" type="presParOf" srcId="{FE47432B-CA46-450C-8D8F-66C300A95B52}" destId="{9726EC6F-D322-4CD3-B489-1BE3DF7CE70B}" srcOrd="7" destOrd="0" presId="urn:microsoft.com/office/officeart/2005/8/layout/target3"/>
    <dgm:cxn modelId="{0D4889C8-0B3A-46A2-AC4A-957020C09485}" type="presParOf" srcId="{FE47432B-CA46-450C-8D8F-66C300A95B52}" destId="{645AA564-2E9E-4954-AD87-AE01782CEC59}" srcOrd="8" destOrd="0" presId="urn:microsoft.com/office/officeart/2005/8/layout/target3"/>
    <dgm:cxn modelId="{023D8AF9-579C-4183-9A13-4C2523C8E094}" type="presParOf" srcId="{FE47432B-CA46-450C-8D8F-66C300A95B52}" destId="{8538CAC4-6A86-42B8-B5AF-2FF155DB9D02}" srcOrd="9" destOrd="0" presId="urn:microsoft.com/office/officeart/2005/8/layout/target3"/>
    <dgm:cxn modelId="{EB28C637-7014-4D76-AA8D-1F1E669127CC}" type="presParOf" srcId="{FE47432B-CA46-450C-8D8F-66C300A95B52}" destId="{26FD6024-A07F-46D0-8BC0-B5E595C5673D}" srcOrd="10" destOrd="0" presId="urn:microsoft.com/office/officeart/2005/8/layout/target3"/>
    <dgm:cxn modelId="{A3FF0120-72F9-45C4-B1EB-781F8C3F43C9}" type="presParOf" srcId="{FE47432B-CA46-450C-8D8F-66C300A95B52}" destId="{E73F1C26-6DCD-4001-88B9-355E01E2BCE7}" srcOrd="11" destOrd="0" presId="urn:microsoft.com/office/officeart/2005/8/layout/target3"/>
    <dgm:cxn modelId="{2C1C2149-A88C-49DE-AC72-294445960546}" type="presParOf" srcId="{FE47432B-CA46-450C-8D8F-66C300A95B52}" destId="{8E23E229-92FC-49D1-B5FE-0303176B8A4E}" srcOrd="12" destOrd="0" presId="urn:microsoft.com/office/officeart/2005/8/layout/target3"/>
    <dgm:cxn modelId="{5AE36173-D928-4632-90CC-479CC6281F52}" type="presParOf" srcId="{FE47432B-CA46-450C-8D8F-66C300A95B52}" destId="{8467D0EB-87A2-4285-8ACA-0398EFBF29BC}" srcOrd="13" destOrd="0" presId="urn:microsoft.com/office/officeart/2005/8/layout/target3"/>
    <dgm:cxn modelId="{DD6231D2-B5E9-4B35-A34A-633AEE7ABC57}" type="presParOf" srcId="{FE47432B-CA46-450C-8D8F-66C300A95B52}" destId="{DBA8199F-D892-4A8E-A352-2B7844050E09}" srcOrd="14" destOrd="0" presId="urn:microsoft.com/office/officeart/2005/8/layout/target3"/>
    <dgm:cxn modelId="{9C1BF3F2-E1B6-42F5-9CED-A5B51D1E16A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50CBB1-2A9B-4FB3-B524-E7DFB7FC1EA4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DFC250-872D-4B4C-863B-19D365DD1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F421762-6F59-473C-8A99-38EF4DD5CB0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94CEF71-A5CC-4FA7-AD82-1EDB1D05DA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yril_and_Methodius.jpg" TargetMode="External"/><Relationship Id="rId2" Type="http://schemas.openxmlformats.org/officeDocument/2006/relationships/hyperlink" Target="http://cs.wikipedia.org/wiki/Soubor:Reims-Portail_Nord_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Dalimilova_kronika_vrazda_Ludmily.jpg" TargetMode="External"/><Relationship Id="rId4" Type="http://schemas.openxmlformats.org/officeDocument/2006/relationships/hyperlink" Target="http://cs.wikipedia.org/wiki/Soubor:Christianslegen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VY_32_INOVACE_06_S04-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8. 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Legendy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výuce nového literárního žánru legenda.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seznámí s novým literárním žánrem – legendou. Pochopí principy tohoto žánru a jeho odlišnosti od pověstí a románů. Dále se seznámí s hlavními staroslověnsky, latinsky a česky psanými legendami.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Legendy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8. ročník</a:t>
            </a:r>
          </a:p>
          <a:p>
            <a:endParaRPr lang="cs-CZ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212976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O čem si budeme dnes povídat? Obrázky napoví.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http://upload.wikimedia.org/wikipedia/commons/thumb/8/87/Christian_cross.svg/180px-Christian_cros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1928802"/>
            <a:ext cx="928694" cy="1295012"/>
          </a:xfrm>
          <a:prstGeom prst="rect">
            <a:avLst/>
          </a:prstGeom>
          <a:noFill/>
        </p:spPr>
      </p:pic>
      <p:pic>
        <p:nvPicPr>
          <p:cNvPr id="3076" name="Picture 4" descr="Soubor:Reims-Portail Nord 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1857364"/>
            <a:ext cx="1070974" cy="1428760"/>
          </a:xfrm>
          <a:prstGeom prst="rect">
            <a:avLst/>
          </a:prstGeom>
          <a:noFill/>
        </p:spPr>
      </p:pic>
      <p:pic>
        <p:nvPicPr>
          <p:cNvPr id="3078" name="Picture 6" descr="C:\Users\Aja\AppData\Local\Microsoft\Windows\Temporary Internet Files\Content.IE5\U2E7PW9E\MC9000193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1857364"/>
            <a:ext cx="1428760" cy="1604237"/>
          </a:xfrm>
          <a:prstGeom prst="rect">
            <a:avLst/>
          </a:prstGeom>
          <a:noFill/>
        </p:spPr>
      </p:pic>
      <p:pic>
        <p:nvPicPr>
          <p:cNvPr id="3079" name="Picture 7" descr="C:\Users\Aja\AppData\Local\Microsoft\Windows\Temporary Internet Files\Content.IE5\B5C89PBA\MC9003014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28794" y="1785926"/>
            <a:ext cx="1500198" cy="1660943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142844" y="3571876"/>
            <a:ext cx="142876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texty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57356" y="3571876"/>
            <a:ext cx="178595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narození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29058" y="3571876"/>
            <a:ext cx="178595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umučení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929322" y="3571876"/>
            <a:ext cx="114300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smrt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3080" name="Picture 8" descr="C:\Users\Aja\AppData\Local\Microsoft\Windows\Temporary Internet Files\Content.IE5\I8913PAD\MC9003388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43834" y="1571612"/>
            <a:ext cx="1000132" cy="1763675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7286644" y="3571876"/>
            <a:ext cx="1571636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svatý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42844" y="5000636"/>
            <a:ext cx="2857520" cy="1357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/>
              <a:t>Legendy</a:t>
            </a:r>
            <a:endParaRPr lang="cs-CZ" sz="3200" b="1" u="sng" dirty="0"/>
          </a:p>
        </p:txBody>
      </p:sp>
      <p:sp>
        <p:nvSpPr>
          <p:cNvPr id="16" name="Obdélník 15"/>
          <p:cNvSpPr/>
          <p:nvPr/>
        </p:nvSpPr>
        <p:spPr>
          <a:xfrm>
            <a:off x="3500430" y="5000636"/>
            <a:ext cx="5429288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Texty o narození, umučení a smrti světců.</a:t>
            </a:r>
            <a:endParaRPr lang="cs-CZ" sz="3600" b="1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1399032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schemeClr val="tx1"/>
                </a:solidFill>
              </a:rPr>
              <a:t>Kdo může být prohlášen za svatého? Musí být splněny tyto podmínky.</a:t>
            </a:r>
            <a:endParaRPr lang="cs-CZ" sz="3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5720" y="1428736"/>
            <a:ext cx="81439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1. Svatý musí vést dobrý život, pomáhat chudým a nemocným a starat se o ně.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5720" y="3143248"/>
            <a:ext cx="81439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2. Svatý musí zemřít smrtí, při které je prolita krev – většinou probodnut mečem.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3108" y="4500570"/>
            <a:ext cx="4857784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3. Po smrti svatého se musí odehrávat nějaký zázrak – např. Václavovi přirostlo zpět jeho setnuté ucho.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49" name="Picture 1" descr="C:\Users\Aja\AppData\Local\Microsoft\Windows\Temporary Internet Files\Content.IE5\NKHCPSU3\MC9004238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61225" y="1928802"/>
            <a:ext cx="1882775" cy="1381125"/>
          </a:xfrm>
          <a:prstGeom prst="rect">
            <a:avLst/>
          </a:prstGeom>
          <a:noFill/>
        </p:spPr>
      </p:pic>
      <p:pic>
        <p:nvPicPr>
          <p:cNvPr id="2050" name="Picture 2" descr="C:\Users\Aja\AppData\Local\Microsoft\Windows\Temporary Internet Files\Content.IE5\EIZP7BPH\MC9003512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631424">
            <a:off x="-216636" y="4937751"/>
            <a:ext cx="3207612" cy="935890"/>
          </a:xfrm>
          <a:prstGeom prst="rect">
            <a:avLst/>
          </a:prstGeom>
          <a:noFill/>
        </p:spPr>
      </p:pic>
      <p:pic>
        <p:nvPicPr>
          <p:cNvPr id="2051" name="Picture 3" descr="C:\Users\Aja\AppData\Local\Microsoft\Windows\Temporary Internet Files\Content.IE5\I8913PAD\MC900238192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58082" y="4357694"/>
            <a:ext cx="1500198" cy="2299675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1. Staroslověnské legendy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1617630"/>
          </a:xfrm>
        </p:spPr>
        <p:txBody>
          <a:bodyPr/>
          <a:lstStyle/>
          <a:p>
            <a:r>
              <a:rPr lang="cs-CZ" b="1" u="sng" dirty="0" smtClean="0"/>
              <a:t>Legendy </a:t>
            </a:r>
            <a:r>
              <a:rPr lang="cs-CZ" b="1" u="sng" dirty="0" err="1" smtClean="0"/>
              <a:t>moravsko</a:t>
            </a:r>
            <a:r>
              <a:rPr lang="cs-CZ" b="1" u="sng" dirty="0" smtClean="0"/>
              <a:t> – panonské</a:t>
            </a:r>
            <a:r>
              <a:rPr lang="cs-CZ" dirty="0" smtClean="0"/>
              <a:t> popisují život a smrt dvou světců. Poznáš je </a:t>
            </a:r>
            <a:r>
              <a:rPr lang="cs-CZ" dirty="0" smtClean="0"/>
              <a:t>                     z </a:t>
            </a:r>
            <a:r>
              <a:rPr lang="cs-CZ" dirty="0" smtClean="0"/>
              <a:t>obrázku?</a:t>
            </a:r>
            <a:endParaRPr lang="cs-CZ" dirty="0"/>
          </a:p>
        </p:txBody>
      </p:sp>
      <p:pic>
        <p:nvPicPr>
          <p:cNvPr id="29698" name="Picture 2" descr="Soubor:Cyril and Methodi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3429000"/>
            <a:ext cx="1857388" cy="3157034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3571868" y="3357562"/>
            <a:ext cx="4857784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Svatý Cyril a svatý Metoděj</a:t>
            </a:r>
            <a:endParaRPr lang="cs-CZ" sz="2800" b="1" dirty="0"/>
          </a:p>
        </p:txBody>
      </p:sp>
      <p:sp>
        <p:nvSpPr>
          <p:cNvPr id="6" name="Elipsa 5"/>
          <p:cNvSpPr/>
          <p:nvPr/>
        </p:nvSpPr>
        <p:spPr>
          <a:xfrm>
            <a:off x="3000364" y="4786322"/>
            <a:ext cx="5786478" cy="17859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Legendy slouží především jako obhajoba staroslověnštiny</a:t>
            </a:r>
            <a:endParaRPr lang="cs-CZ" sz="2400" b="1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39903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2. Latinsky psané legendy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2500330"/>
          </a:xfrm>
        </p:spPr>
        <p:txBody>
          <a:bodyPr>
            <a:normAutofit/>
          </a:bodyPr>
          <a:lstStyle/>
          <a:p>
            <a:r>
              <a:rPr lang="cs-CZ" sz="2400" b="1" u="sng" dirty="0" smtClean="0"/>
              <a:t>Vita </a:t>
            </a:r>
            <a:r>
              <a:rPr lang="cs-CZ" sz="2400" b="1" u="sng" dirty="0" err="1" smtClean="0"/>
              <a:t>et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passio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sancti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Vencaslai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et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sanctae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Ludmilae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aviae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eius</a:t>
            </a:r>
            <a:r>
              <a:rPr lang="cs-CZ" sz="2400" b="1" u="sng" dirty="0" smtClean="0"/>
              <a:t> </a:t>
            </a:r>
          </a:p>
          <a:p>
            <a:pPr>
              <a:buNone/>
            </a:pPr>
            <a:r>
              <a:rPr lang="cs-CZ" sz="2400" i="1" dirty="0" smtClean="0"/>
              <a:t>	je latinsky psaná legenda překládaná jako Život svatého Václava a svaté Ludmily babičky jeho. Kvůli dlouhému názvu se používá kratší jméno – </a:t>
            </a:r>
            <a:r>
              <a:rPr lang="cs-CZ" sz="2400" b="1" i="1" u="sng" dirty="0" smtClean="0"/>
              <a:t>Kristiánova legenda</a:t>
            </a:r>
            <a:endParaRPr lang="cs-CZ" sz="2400" b="1" u="sng" dirty="0"/>
          </a:p>
        </p:txBody>
      </p:sp>
      <p:pic>
        <p:nvPicPr>
          <p:cNvPr id="30722" name="Picture 2" descr="http://upload.wikimedia.org/wikipedia/commons/thumb/4/44/Christianslegende.jpg/220px-Christianslegen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3357562"/>
            <a:ext cx="2095500" cy="3352801"/>
          </a:xfrm>
          <a:prstGeom prst="rect">
            <a:avLst/>
          </a:prstGeom>
          <a:noFill/>
        </p:spPr>
      </p:pic>
      <p:pic>
        <p:nvPicPr>
          <p:cNvPr id="30724" name="Picture 4" descr="Soubor:Dalimilova kronika vrazda Ludmil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5" y="3714752"/>
            <a:ext cx="6072231" cy="292895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28596" y="3714752"/>
            <a:ext cx="6072230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Tunna</a:t>
            </a:r>
            <a:r>
              <a:rPr lang="cs-CZ" sz="2000" b="1" dirty="0" smtClean="0">
                <a:solidFill>
                  <a:schemeClr val="bg1"/>
                </a:solidFill>
              </a:rPr>
              <a:t> a </a:t>
            </a:r>
            <a:r>
              <a:rPr lang="cs-CZ" sz="2000" b="1" dirty="0" err="1" smtClean="0">
                <a:solidFill>
                  <a:schemeClr val="bg1"/>
                </a:solidFill>
              </a:rPr>
              <a:t>Gomon</a:t>
            </a:r>
            <a:r>
              <a:rPr lang="cs-CZ" sz="2000" b="1" dirty="0" smtClean="0">
                <a:solidFill>
                  <a:schemeClr val="bg1"/>
                </a:solidFill>
              </a:rPr>
              <a:t> vyrážejí dveře a škrtí svatou Ludmilu šálou. 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6124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3. Česky psané legendy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00108"/>
            <a:ext cx="8643998" cy="17145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Česky psanou legendou je příběh života ženy, která zasvětila celý svůj život bohu.  </a:t>
            </a:r>
            <a:endParaRPr lang="cs-CZ" sz="2800" dirty="0"/>
          </a:p>
        </p:txBody>
      </p:sp>
      <p:pic>
        <p:nvPicPr>
          <p:cNvPr id="31746" name="Picture 2" descr="http://upload.wikimedia.org/wikipedia/commons/thumb/c/c7/Michelangelo_Caravaggio_060.jpg/220px-Michelangelo_Caravaggio_0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071679"/>
            <a:ext cx="3000396" cy="464412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500430" y="2071678"/>
            <a:ext cx="5286412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Legenda o svaté Kateřině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3500430" y="3000372"/>
            <a:ext cx="5286412" cy="3714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000" b="1" dirty="0" smtClean="0"/>
              <a:t>Kateřina byla egyptskou princeznou, která zasvětila život Bohu. Když ji císař </a:t>
            </a:r>
            <a:r>
              <a:rPr lang="cs-CZ" sz="2000" b="1" dirty="0" err="1" smtClean="0"/>
              <a:t>Maxentius</a:t>
            </a:r>
            <a:r>
              <a:rPr lang="cs-CZ" sz="2000" b="1" dirty="0" smtClean="0"/>
              <a:t> požádal o ruku, odmítla. Jako trest ji císař nechal umučit. První pokus o popravu však byl neúspěšný: </a:t>
            </a:r>
            <a:r>
              <a:rPr lang="cs-CZ" sz="2000" b="1" dirty="0" smtClean="0"/>
              <a:t>hořící </a:t>
            </a:r>
            <a:r>
              <a:rPr lang="cs-CZ" sz="2000" b="1" dirty="0" smtClean="0"/>
              <a:t>kolo, na něž měla být vpletena, zasáhl blesk, který kolo spálil a Kateřinu osvobodil. Proto jí císař nechal uřezat prsy a </a:t>
            </a:r>
            <a:r>
              <a:rPr lang="cs-CZ" sz="2000" b="1" dirty="0" err="1" smtClean="0"/>
              <a:t>stít</a:t>
            </a:r>
            <a:r>
              <a:rPr lang="cs-CZ" sz="2000" b="1" dirty="0" smtClean="0"/>
              <a:t> hlavu. Ze žil světice namísto krve prýštilo mléko a andělé zanesli mrtvé tělo na posvátnou egyptskou horu Sinaj.</a:t>
            </a:r>
            <a:endParaRPr lang="cs-CZ" sz="2000" b="1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3/32/KyrilMethod.jpg/220px-KyrilMetho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0"/>
            <a:ext cx="5976664" cy="6858000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byla babička sv. Václava?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 Ludmila zemřela?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Kde byl zabit sv. Václav?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zabil knížete Václava?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víš o životě svaté Kateřiny?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Jakým jazykem je psána Legenda o svaté Kateřině?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Jmenuj tři české světce?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Jaký zázrak se stal po smrti Václava?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 životě kterých světců vypráví moravsko-panonské legendy?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Komu je zasvěcena rotunda na Řípu?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Čí život popisuje Kristiánova legenda?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to legenda?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Použité zdroje: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hlinkClick r:id="rId2"/>
              </a:rPr>
              <a:t>http://cs.wikipedia.org/wiki/Soubor:Reims-Portail_Nord_4.jpg</a:t>
            </a:r>
            <a:endParaRPr lang="cs-CZ" b="1" dirty="0" smtClean="0"/>
          </a:p>
          <a:p>
            <a:r>
              <a:rPr lang="cs-CZ" b="1" dirty="0" smtClean="0">
                <a:hlinkClick r:id="rId3"/>
              </a:rPr>
              <a:t>http://cs.wikipedia.org/wiki/Soubor:Cyril_and_Methodius.jpg</a:t>
            </a:r>
            <a:endParaRPr lang="cs-CZ" b="1" dirty="0" smtClean="0"/>
          </a:p>
          <a:p>
            <a:r>
              <a:rPr lang="cs-CZ" b="1" dirty="0" smtClean="0">
                <a:hlinkClick r:id="rId4"/>
              </a:rPr>
              <a:t>http://cs.wikipedia.org/wiki/Soubor:Christianslegende.jpg</a:t>
            </a:r>
            <a:endParaRPr lang="cs-CZ" b="1" dirty="0" smtClean="0"/>
          </a:p>
          <a:p>
            <a:r>
              <a:rPr lang="cs-CZ" b="1" dirty="0" smtClean="0">
                <a:hlinkClick r:id="rId5"/>
              </a:rPr>
              <a:t>http://cs.wikipedia.org/wiki/Soubor:Dalimilova_kronika_vrazda_Ludmily.jpg</a:t>
            </a:r>
            <a:endParaRPr lang="cs-CZ" b="1" dirty="0" smtClean="0"/>
          </a:p>
          <a:p>
            <a:r>
              <a:rPr lang="cs-CZ" b="1" dirty="0" smtClean="0">
                <a:solidFill>
                  <a:srgbClr val="00B0F0"/>
                </a:solidFill>
              </a:rPr>
              <a:t>http://cs.wikipedia.org/wiki/Soubor:KyrilMethod.jpg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248</TotalTime>
  <Words>569</Words>
  <Application>Microsoft Office PowerPoint</Application>
  <PresentationFormat>Předvádění na obrazovce (4:3)</PresentationFormat>
  <Paragraphs>97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Snímek 1</vt:lpstr>
      <vt:lpstr>ANOTACE:</vt:lpstr>
      <vt:lpstr>Legendy</vt:lpstr>
      <vt:lpstr>O čem si budeme dnes povídat? Obrázky napoví.</vt:lpstr>
      <vt:lpstr>Kdo může být prohlášen za svatého? Musí být splněny tyto podmínky.</vt:lpstr>
      <vt:lpstr>1. Staroslověnské legendy</vt:lpstr>
      <vt:lpstr>2. Latinsky psané legendy</vt:lpstr>
      <vt:lpstr>3. Česky psané legendy</vt:lpstr>
      <vt:lpstr>Správně odpovídej a vylušti, co je skryto pod otázkami.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Legendy</dc:title>
  <dc:creator>Aja</dc:creator>
  <cp:lastModifiedBy>Dum</cp:lastModifiedBy>
  <cp:revision>29</cp:revision>
  <dcterms:created xsi:type="dcterms:W3CDTF">2012-08-08T09:09:33Z</dcterms:created>
  <dcterms:modified xsi:type="dcterms:W3CDTF">2013-09-24T12:43:23Z</dcterms:modified>
</cp:coreProperties>
</file>