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82" r:id="rId2"/>
    <p:sldId id="283" r:id="rId3"/>
    <p:sldId id="256" r:id="rId4"/>
    <p:sldId id="269" r:id="rId5"/>
    <p:sldId id="273" r:id="rId6"/>
    <p:sldId id="270" r:id="rId7"/>
    <p:sldId id="257" r:id="rId8"/>
    <p:sldId id="272" r:id="rId9"/>
    <p:sldId id="258" r:id="rId10"/>
    <p:sldId id="263" r:id="rId11"/>
    <p:sldId id="259" r:id="rId12"/>
    <p:sldId id="261" r:id="rId13"/>
    <p:sldId id="271" r:id="rId14"/>
    <p:sldId id="284" r:id="rId15"/>
    <p:sldId id="266" r:id="rId16"/>
    <p:sldId id="267" r:id="rId17"/>
    <p:sldId id="268" r:id="rId18"/>
    <p:sldId id="262" r:id="rId19"/>
    <p:sldId id="275" r:id="rId20"/>
    <p:sldId id="276" r:id="rId21"/>
    <p:sldId id="274" r:id="rId22"/>
    <p:sldId id="278" r:id="rId23"/>
    <p:sldId id="277" r:id="rId24"/>
    <p:sldId id="281" r:id="rId25"/>
    <p:sldId id="280" r:id="rId26"/>
    <p:sldId id="26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2" autoAdjust="0"/>
    <p:restoredTop sz="94660"/>
  </p:normalViewPr>
  <p:slideViewPr>
    <p:cSldViewPr>
      <p:cViewPr>
        <p:scale>
          <a:sx n="70" d="100"/>
          <a:sy n="70" d="100"/>
        </p:scale>
        <p:origin x="-900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D5D2FD-D063-4C4D-8819-87ADDEA9EACB}" type="presOf" srcId="{100B6B2E-82E6-4C11-B19B-F2DB3A0EA64F}" destId="{645AA564-2E9E-4954-AD87-AE01782CEC59}" srcOrd="0" destOrd="0" presId="urn:microsoft.com/office/officeart/2005/8/layout/target3"/>
    <dgm:cxn modelId="{6501FBA7-17AB-47E5-90EA-74D125F7FDA3}" type="presOf" srcId="{100B6B2E-82E6-4C11-B19B-F2DB3A0EA64F}" destId="{DBA8199F-D892-4A8E-A352-2B7844050E09}" srcOrd="1" destOrd="0" presId="urn:microsoft.com/office/officeart/2005/8/layout/target3"/>
    <dgm:cxn modelId="{FD25C677-CD32-4844-AC1E-558E664AB52B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6E904CC3-6283-45C4-8594-6DF1FC194BDA}" type="presOf" srcId="{27FE2D31-D344-4B63-A89A-A89AB0D9F3E3}" destId="{FE47432B-CA46-450C-8D8F-66C300A95B52}" srcOrd="0" destOrd="0" presId="urn:microsoft.com/office/officeart/2005/8/layout/target3"/>
    <dgm:cxn modelId="{16DE4AB5-74FB-4DD1-A5F0-140C77560757}" type="presOf" srcId="{914700B9-77B5-440A-A438-DE98B6D4894D}" destId="{E73F1C26-6DCD-4001-88B9-355E01E2BCE7}" srcOrd="0" destOrd="0" presId="urn:microsoft.com/office/officeart/2005/8/layout/target3"/>
    <dgm:cxn modelId="{0BBC30A6-0C41-4608-A500-44B1B79613E3}" type="presOf" srcId="{914700B9-77B5-440A-A438-DE98B6D4894D}" destId="{BD9AF279-D483-48F2-BBBD-45F8E8923512}" srcOrd="1" destOrd="0" presId="urn:microsoft.com/office/officeart/2005/8/layout/target3"/>
    <dgm:cxn modelId="{36FFB0ED-C473-463B-8936-FE827E006406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ADD3D79-4B5F-4781-B5E0-2E254C1BECAD}" type="presOf" srcId="{130831A4-0540-4EC5-8F5A-93030E89D2D9}" destId="{8E23E229-92FC-49D1-B5FE-0303176B8A4E}" srcOrd="1" destOrd="0" presId="urn:microsoft.com/office/officeart/2005/8/layout/target3"/>
    <dgm:cxn modelId="{AC923D6F-DE0B-4F26-A623-E3B625063458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0A8A522-7616-4023-8DFD-25D39C333E6F}" type="presParOf" srcId="{FE47432B-CA46-450C-8D8F-66C300A95B52}" destId="{B522209E-30D0-49D6-A340-2D383A11C668}" srcOrd="0" destOrd="0" presId="urn:microsoft.com/office/officeart/2005/8/layout/target3"/>
    <dgm:cxn modelId="{C4D79D32-B63B-46E9-9F63-1DBCDFD64653}" type="presParOf" srcId="{FE47432B-CA46-450C-8D8F-66C300A95B52}" destId="{ED5A8377-51D5-4DC5-B0E7-680166966720}" srcOrd="1" destOrd="0" presId="urn:microsoft.com/office/officeart/2005/8/layout/target3"/>
    <dgm:cxn modelId="{219B5F77-2C16-4AD0-AC5A-B78F4D76BC71}" type="presParOf" srcId="{FE47432B-CA46-450C-8D8F-66C300A95B52}" destId="{F69CC921-512E-49F4-824C-A648EC5F27A5}" srcOrd="2" destOrd="0" presId="urn:microsoft.com/office/officeart/2005/8/layout/target3"/>
    <dgm:cxn modelId="{DE2017F2-70DE-4598-B981-6397A1B40365}" type="presParOf" srcId="{FE47432B-CA46-450C-8D8F-66C300A95B52}" destId="{61C9CE18-EDA6-4EDF-BA1C-09779D38FBBF}" srcOrd="3" destOrd="0" presId="urn:microsoft.com/office/officeart/2005/8/layout/target3"/>
    <dgm:cxn modelId="{0A6D5A49-147B-4729-918C-6E89B879CEF0}" type="presParOf" srcId="{FE47432B-CA46-450C-8D8F-66C300A95B52}" destId="{D60DEAAB-7AFE-435A-ACF6-18851E4B0426}" srcOrd="4" destOrd="0" presId="urn:microsoft.com/office/officeart/2005/8/layout/target3"/>
    <dgm:cxn modelId="{CAB0FFE7-B86D-45AF-AC1F-63EB317E7CBD}" type="presParOf" srcId="{FE47432B-CA46-450C-8D8F-66C300A95B52}" destId="{F7B3C0B7-F0F7-4F49-B02C-3630F8C5FAE5}" srcOrd="5" destOrd="0" presId="urn:microsoft.com/office/officeart/2005/8/layout/target3"/>
    <dgm:cxn modelId="{71FB1B5E-9368-48B2-97AD-0183F0C60ECB}" type="presParOf" srcId="{FE47432B-CA46-450C-8D8F-66C300A95B52}" destId="{C9DA9446-E2D3-4F6A-8960-3CADFBF870B8}" srcOrd="6" destOrd="0" presId="urn:microsoft.com/office/officeart/2005/8/layout/target3"/>
    <dgm:cxn modelId="{50C983FE-6EAF-414C-964E-7B1C467D217D}" type="presParOf" srcId="{FE47432B-CA46-450C-8D8F-66C300A95B52}" destId="{9726EC6F-D322-4CD3-B489-1BE3DF7CE70B}" srcOrd="7" destOrd="0" presId="urn:microsoft.com/office/officeart/2005/8/layout/target3"/>
    <dgm:cxn modelId="{1AA75A99-2934-43F5-BA63-C5AE09094543}" type="presParOf" srcId="{FE47432B-CA46-450C-8D8F-66C300A95B52}" destId="{645AA564-2E9E-4954-AD87-AE01782CEC59}" srcOrd="8" destOrd="0" presId="urn:microsoft.com/office/officeart/2005/8/layout/target3"/>
    <dgm:cxn modelId="{699B037D-9C67-448F-A361-42240197C54A}" type="presParOf" srcId="{FE47432B-CA46-450C-8D8F-66C300A95B52}" destId="{8538CAC4-6A86-42B8-B5AF-2FF155DB9D02}" srcOrd="9" destOrd="0" presId="urn:microsoft.com/office/officeart/2005/8/layout/target3"/>
    <dgm:cxn modelId="{2A277FF3-1795-464A-A790-97A14E5E1B97}" type="presParOf" srcId="{FE47432B-CA46-450C-8D8F-66C300A95B52}" destId="{26FD6024-A07F-46D0-8BC0-B5E595C5673D}" srcOrd="10" destOrd="0" presId="urn:microsoft.com/office/officeart/2005/8/layout/target3"/>
    <dgm:cxn modelId="{0D04AD5C-145A-4A87-93A3-94A54D8DA3FA}" type="presParOf" srcId="{FE47432B-CA46-450C-8D8F-66C300A95B52}" destId="{E73F1C26-6DCD-4001-88B9-355E01E2BCE7}" srcOrd="11" destOrd="0" presId="urn:microsoft.com/office/officeart/2005/8/layout/target3"/>
    <dgm:cxn modelId="{C7219B3D-4103-477B-AF46-301E6CECEFEE}" type="presParOf" srcId="{FE47432B-CA46-450C-8D8F-66C300A95B52}" destId="{8E23E229-92FC-49D1-B5FE-0303176B8A4E}" srcOrd="12" destOrd="0" presId="urn:microsoft.com/office/officeart/2005/8/layout/target3"/>
    <dgm:cxn modelId="{EA6E2068-BA92-4891-9969-30C4F275E37B}" type="presParOf" srcId="{FE47432B-CA46-450C-8D8F-66C300A95B52}" destId="{8467D0EB-87A2-4285-8ACA-0398EFBF29BC}" srcOrd="13" destOrd="0" presId="urn:microsoft.com/office/officeart/2005/8/layout/target3"/>
    <dgm:cxn modelId="{519BAA2F-7355-451F-B232-BD1E528A01F0}" type="presParOf" srcId="{FE47432B-CA46-450C-8D8F-66C300A95B52}" destId="{DBA8199F-D892-4A8E-A352-2B7844050E09}" srcOrd="14" destOrd="0" presId="urn:microsoft.com/office/officeart/2005/8/layout/target3"/>
    <dgm:cxn modelId="{47343AD0-5E8B-425C-86D2-6B9C09A8DEA3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3EC596-10FF-4469-873C-8101D13C2163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A6BF-DC1B-4EF0-876A-26129CB51E4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6A2251-A528-452D-987D-361BCC30E8FB}" type="slidenum">
              <a:rPr lang="cs-CZ" smtClean="0"/>
              <a:pPr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127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A6BF-DC1B-4EF0-876A-26129CB51E4B}" type="slidenum">
              <a:rPr lang="cs-CZ" smtClean="0"/>
              <a:pPr/>
              <a:t>26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0D0C765-8E91-499D-8DED-7CE16BB8584E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5B8A104-4B71-45F9-9E0D-E17B7EE2D1F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 dir="d"/>
    <p:sndAc>
      <p:stSnd>
        <p:snd r:embed="rId13" name="voltage.wav"/>
      </p:stSnd>
    </p:sndAc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odQjzO8tm6A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emyslovci_premyslovci.jpg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cs.wikipedia.org/wiki/Soubor:Dalimil-Oldrich.jpg" TargetMode="External"/><Relationship Id="rId12" Type="http://schemas.openxmlformats.org/officeDocument/2006/relationships/hyperlink" Target="http://cs.wikipedia.org/wiki/Soubor:Buchdruck-15-jahrhundert_1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Dalimilova_kronika_parizsky_fragment.jpg" TargetMode="External"/><Relationship Id="rId11" Type="http://schemas.openxmlformats.org/officeDocument/2006/relationships/hyperlink" Target="http://cs.wikipedia.org/wiki/Soubor:Gutenberg.jpg" TargetMode="External"/><Relationship Id="rId5" Type="http://schemas.openxmlformats.org/officeDocument/2006/relationships/hyperlink" Target="http://cs.wikipedia.org/wiki/Soubor:Cosmas-Chronica_Boemorum.jpg" TargetMode="External"/><Relationship Id="rId10" Type="http://schemas.openxmlformats.org/officeDocument/2006/relationships/hyperlink" Target="http://cs.wikipedia.org/wiki/Soubor:Str&#225;nka_z_Kroniky_trojansk&#233;_1468.gif" TargetMode="External"/><Relationship Id="rId4" Type="http://schemas.openxmlformats.org/officeDocument/2006/relationships/hyperlink" Target="http://cs.wikipedia.org/wiki/Soubor:Kosmas.jpg" TargetMode="External"/><Relationship Id="rId9" Type="http://schemas.openxmlformats.org/officeDocument/2006/relationships/hyperlink" Target="http://cs.wikipedia.org/wiki/Soubor:Hajek_Krony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VY_32_INOVACE_07_S04-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-8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8.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Vypravěčské umění kronikářů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opakování, část na výklad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procvičení literárních žánrů, blíže se věnuje literárnímu žánru kronika.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rozpoznají literární žánry a seznámí se s rysy kronikářského umění ,slavným českým kronikářem Kosmou a dalšími kronikami psanými česky. Součástí prezentace jsou  zábavné aktivity na fixaci nově získaných poznatků.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rPr>
              <a:t>Vypravěčské umění kronikářů</a:t>
            </a:r>
            <a:endParaRPr lang="cs-CZ" sz="5400" b="1" u="sng" dirty="0">
              <a:solidFill>
                <a:schemeClr val="accent5">
                  <a:lumMod val="60000"/>
                  <a:lumOff val="40000"/>
                </a:schemeClr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/>
              <a:t>Český jazyk 8. ročník</a:t>
            </a:r>
            <a:endParaRPr lang="cs-CZ" b="1" u="sng" dirty="0"/>
          </a:p>
        </p:txBody>
      </p:sp>
      <p:pic>
        <p:nvPicPr>
          <p:cNvPr id="4" name="Picture 14" descr="C:\Users\Aja\AppData\Local\Microsoft\Windows\Temporary Internet Files\Content.IE5\CXMKDN3Y\MC90035951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3284984"/>
            <a:ext cx="2627784" cy="22735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Práce ve skupině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obrázků stejných tvarů slož literární……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3500430" y="4500570"/>
            <a:ext cx="785818" cy="7143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2143108" y="271462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7429520" y="250030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8001024" y="4357694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laketa 8"/>
          <p:cNvSpPr/>
          <p:nvPr/>
        </p:nvSpPr>
        <p:spPr>
          <a:xfrm>
            <a:off x="6215074" y="264318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214942" y="6000768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071670" y="3714752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85786" y="2571744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500826" y="428625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23" name="Mrak 22"/>
          <p:cNvSpPr/>
          <p:nvPr/>
        </p:nvSpPr>
        <p:spPr>
          <a:xfrm>
            <a:off x="4714876" y="271462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Mrak 23"/>
          <p:cNvSpPr/>
          <p:nvPr/>
        </p:nvSpPr>
        <p:spPr>
          <a:xfrm>
            <a:off x="7000892" y="342900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Mrak 24"/>
          <p:cNvSpPr/>
          <p:nvPr/>
        </p:nvSpPr>
        <p:spPr>
          <a:xfrm>
            <a:off x="3428992" y="3714752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Mrak 25"/>
          <p:cNvSpPr/>
          <p:nvPr/>
        </p:nvSpPr>
        <p:spPr>
          <a:xfrm>
            <a:off x="7143768" y="5000636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Mrak 26"/>
          <p:cNvSpPr/>
          <p:nvPr/>
        </p:nvSpPr>
        <p:spPr>
          <a:xfrm>
            <a:off x="4500562" y="5286388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Mrak 27"/>
          <p:cNvSpPr/>
          <p:nvPr/>
        </p:nvSpPr>
        <p:spPr>
          <a:xfrm>
            <a:off x="1000100" y="5715016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Plaketa 28"/>
          <p:cNvSpPr/>
          <p:nvPr/>
        </p:nvSpPr>
        <p:spPr>
          <a:xfrm>
            <a:off x="8072462" y="3429000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Plaketa 29"/>
          <p:cNvSpPr/>
          <p:nvPr/>
        </p:nvSpPr>
        <p:spPr>
          <a:xfrm>
            <a:off x="5572132" y="4857760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Plaketa 30"/>
          <p:cNvSpPr/>
          <p:nvPr/>
        </p:nvSpPr>
        <p:spPr>
          <a:xfrm>
            <a:off x="2214546" y="478632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Plaketa 31"/>
          <p:cNvSpPr/>
          <p:nvPr/>
        </p:nvSpPr>
        <p:spPr>
          <a:xfrm>
            <a:off x="6357950" y="5786454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Šestiúhelník 32"/>
          <p:cNvSpPr/>
          <p:nvPr/>
        </p:nvSpPr>
        <p:spPr>
          <a:xfrm>
            <a:off x="857224" y="3714752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34" name="Šestiúhelník 33"/>
          <p:cNvSpPr/>
          <p:nvPr/>
        </p:nvSpPr>
        <p:spPr>
          <a:xfrm>
            <a:off x="3500430" y="5786454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Šestiúhelník 34"/>
          <p:cNvSpPr/>
          <p:nvPr/>
        </p:nvSpPr>
        <p:spPr>
          <a:xfrm>
            <a:off x="3428992" y="2786058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Šestiúhelník 35"/>
          <p:cNvSpPr/>
          <p:nvPr/>
        </p:nvSpPr>
        <p:spPr>
          <a:xfrm>
            <a:off x="4714876" y="392906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Šestiúhelník 36"/>
          <p:cNvSpPr/>
          <p:nvPr/>
        </p:nvSpPr>
        <p:spPr>
          <a:xfrm>
            <a:off x="7643834" y="5929330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7cípá hvězda 37"/>
          <p:cNvSpPr/>
          <p:nvPr/>
        </p:nvSpPr>
        <p:spPr>
          <a:xfrm>
            <a:off x="6000760" y="3500438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7cípá hvězda 38"/>
          <p:cNvSpPr/>
          <p:nvPr/>
        </p:nvSpPr>
        <p:spPr>
          <a:xfrm>
            <a:off x="857224" y="4786322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7cípá hvězda 39"/>
          <p:cNvSpPr/>
          <p:nvPr/>
        </p:nvSpPr>
        <p:spPr>
          <a:xfrm>
            <a:off x="2357422" y="5857892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Řešení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3286116" y="2928934"/>
            <a:ext cx="785818" cy="71438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714348" y="592933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estiúhelník 5"/>
          <p:cNvSpPr/>
          <p:nvPr/>
        </p:nvSpPr>
        <p:spPr>
          <a:xfrm>
            <a:off x="714348" y="500063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143372" y="178592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Plaketa 8"/>
          <p:cNvSpPr/>
          <p:nvPr/>
        </p:nvSpPr>
        <p:spPr>
          <a:xfrm>
            <a:off x="714348" y="407194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286116" y="178592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428860" y="178592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1571604" y="178592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42910" y="1785926"/>
            <a:ext cx="642942" cy="6429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23" name="Mrak 22"/>
          <p:cNvSpPr/>
          <p:nvPr/>
        </p:nvSpPr>
        <p:spPr>
          <a:xfrm>
            <a:off x="2571736" y="592933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Mrak 23"/>
          <p:cNvSpPr/>
          <p:nvPr/>
        </p:nvSpPr>
        <p:spPr>
          <a:xfrm>
            <a:off x="1643042" y="592933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Mrak 24"/>
          <p:cNvSpPr/>
          <p:nvPr/>
        </p:nvSpPr>
        <p:spPr>
          <a:xfrm>
            <a:off x="3500430" y="592933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Mrak 25"/>
          <p:cNvSpPr/>
          <p:nvPr/>
        </p:nvSpPr>
        <p:spPr>
          <a:xfrm>
            <a:off x="4429124" y="6000768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Mrak 26"/>
          <p:cNvSpPr/>
          <p:nvPr/>
        </p:nvSpPr>
        <p:spPr>
          <a:xfrm>
            <a:off x="5357818" y="6000768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Mrak 27"/>
          <p:cNvSpPr/>
          <p:nvPr/>
        </p:nvSpPr>
        <p:spPr>
          <a:xfrm>
            <a:off x="6215074" y="5929330"/>
            <a:ext cx="714380" cy="642942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Plaketa 28"/>
          <p:cNvSpPr/>
          <p:nvPr/>
        </p:nvSpPr>
        <p:spPr>
          <a:xfrm>
            <a:off x="1714480" y="407194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Plaketa 29"/>
          <p:cNvSpPr/>
          <p:nvPr/>
        </p:nvSpPr>
        <p:spPr>
          <a:xfrm>
            <a:off x="2643174" y="407194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Plaketa 30"/>
          <p:cNvSpPr/>
          <p:nvPr/>
        </p:nvSpPr>
        <p:spPr>
          <a:xfrm>
            <a:off x="3571868" y="407194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Plaketa 31"/>
          <p:cNvSpPr/>
          <p:nvPr/>
        </p:nvSpPr>
        <p:spPr>
          <a:xfrm>
            <a:off x="4500562" y="4071942"/>
            <a:ext cx="714380" cy="642942"/>
          </a:xfrm>
          <a:prstGeom prst="plaqu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Šestiúhelník 32"/>
          <p:cNvSpPr/>
          <p:nvPr/>
        </p:nvSpPr>
        <p:spPr>
          <a:xfrm>
            <a:off x="1714480" y="500063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34" name="Šestiúhelník 33"/>
          <p:cNvSpPr/>
          <p:nvPr/>
        </p:nvSpPr>
        <p:spPr>
          <a:xfrm>
            <a:off x="2643174" y="500063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Šestiúhelník 34"/>
          <p:cNvSpPr/>
          <p:nvPr/>
        </p:nvSpPr>
        <p:spPr>
          <a:xfrm>
            <a:off x="3571868" y="500063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Šestiúhelník 35"/>
          <p:cNvSpPr/>
          <p:nvPr/>
        </p:nvSpPr>
        <p:spPr>
          <a:xfrm>
            <a:off x="4500562" y="4929198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Šestiúhelník 36"/>
          <p:cNvSpPr/>
          <p:nvPr/>
        </p:nvSpPr>
        <p:spPr>
          <a:xfrm>
            <a:off x="5429256" y="5000636"/>
            <a:ext cx="714380" cy="642942"/>
          </a:xfrm>
          <a:prstGeom prst="hexagon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7cípá hvězda 37"/>
          <p:cNvSpPr/>
          <p:nvPr/>
        </p:nvSpPr>
        <p:spPr>
          <a:xfrm>
            <a:off x="2428860" y="2928934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9" name="7cípá hvězda 38"/>
          <p:cNvSpPr/>
          <p:nvPr/>
        </p:nvSpPr>
        <p:spPr>
          <a:xfrm>
            <a:off x="1500166" y="2928934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" name="7cípá hvězda 39"/>
          <p:cNvSpPr/>
          <p:nvPr/>
        </p:nvSpPr>
        <p:spPr>
          <a:xfrm>
            <a:off x="571472" y="2928934"/>
            <a:ext cx="714380" cy="642942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CXMKDN3Y\MC9000193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980728"/>
            <a:ext cx="3974471" cy="346898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8572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správně….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0" y="571480"/>
            <a:ext cx="6072198" cy="628652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Krátký poučný příběh, v němž zvířata 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a věci jednají jako lidé</a:t>
            </a:r>
          </a:p>
          <a:p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Smyšlené vyprávění o dávných dobách, 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vystupují v ní bohové a hrdinové</a:t>
            </a:r>
          </a:p>
          <a:p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Složitý děj, který pokrývá dlouhé 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časové období, obsahuje mnoho postav</a:t>
            </a:r>
          </a:p>
          <a:p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Smyšlené vyprávění, které se váže 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k nějakému místu a období</a:t>
            </a:r>
          </a:p>
          <a:p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Dějové události jsou zaznamenány,</a:t>
            </a: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	 jak jdou za sebou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357950" y="4857760"/>
            <a:ext cx="2343160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BAJKA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6357950" y="6072206"/>
            <a:ext cx="2343160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BÁJE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215074" y="2143116"/>
            <a:ext cx="2343160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RONIKA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215074" y="3571876"/>
            <a:ext cx="2343160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POVĚST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215074" y="571480"/>
            <a:ext cx="2343160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ROMÁN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656 0.15056 C -0.104 -0.0488 -0.08143 -0.24815 -0.10504 -0.35569 C -0.12865 -0.46323 -0.19844 -0.47918 -0.26806 -0.49514 " pathEditMode="relative" ptsTypes="aaA"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665 0.00231 C -0.03438 -0.09829 0.09791 -0.19889 0.09045 -0.27636 C 0.08298 -0.35384 -0.06406 -0.40842 -0.21111 -0.463 " pathEditMode="relative" ptsTypes="aaA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07956E-6 C 0.10781 0.139 0.21562 0.27822 0.19687 0.36471 C 0.17812 0.45121 0.03281 0.48474 -0.11233 0.51851 " pathEditMode="relative" ptsTypes="aaA">
                                      <p:cBhvr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757 0.03075 C 0.14479 -0.18201 0.19219 -0.39385 0.08472 -0.46161 C -0.02257 -0.52822 -0.53975 -0.44288 -0.54583 -0.37304 C -0.55191 -0.30366 0.00243 -0.15102 0.04757 -0.04556 C 0.09288 0.06012 -0.22118 0.20698 -0.27482 0.25763 " pathEditMode="relative" rAng="0" ptsTypes="aaaaA"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7" y="-1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9.16744E-6 C 0.12188 0.21416 0.24393 0.42831 0.22605 0.52452 C 0.20817 0.62073 -0.05225 0.56869 -0.10763 0.57794 " pathEditMode="relative" ptsTypes="aaA">
                                      <p:cBhvr>
                                        <p:cTn id="8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Kroniky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dirty="0" smtClean="0"/>
              <a:t>kronika je psána chronologicky –události jsou zaznamenány, jak jdou za sebou,</a:t>
            </a:r>
          </a:p>
          <a:p>
            <a:pPr lvl="0"/>
            <a:r>
              <a:rPr lang="cs-CZ" dirty="0" smtClean="0"/>
              <a:t> chronos = pochází z řečtiny a znamená čas</a:t>
            </a:r>
          </a:p>
          <a:p>
            <a:pPr lvl="0"/>
            <a:r>
              <a:rPr lang="cs-CZ" dirty="0" smtClean="0"/>
              <a:t>nejstarší kroniky pocházejí ze středověku,byly psány latinsky, později česky,</a:t>
            </a:r>
          </a:p>
          <a:p>
            <a:r>
              <a:rPr lang="cs-CZ" dirty="0" smtClean="0"/>
              <a:t>byly opisovány ručně v klášterech</a:t>
            </a:r>
          </a:p>
          <a:p>
            <a:pPr lvl="0"/>
            <a:r>
              <a:rPr lang="cs-CZ" dirty="0" smtClean="0"/>
              <a:t>psalo se na pergamen </a:t>
            </a:r>
          </a:p>
          <a:p>
            <a:pPr lvl="0"/>
            <a:r>
              <a:rPr lang="cs-CZ" dirty="0" smtClean="0"/>
              <a:t>byly bohatě zdobené - </a:t>
            </a:r>
          </a:p>
          <a:p>
            <a:pPr lvl="0">
              <a:buNone/>
            </a:pPr>
            <a:r>
              <a:rPr lang="cs-CZ" dirty="0" smtClean="0"/>
              <a:t>            iluminace – knižní malba</a:t>
            </a:r>
            <a:br>
              <a:rPr lang="cs-CZ" dirty="0" smtClean="0"/>
            </a:br>
            <a:r>
              <a:rPr lang="cs-CZ" dirty="0" smtClean="0"/>
              <a:t>        iniciála     – zdobené první písmeno                          </a:t>
            </a:r>
          </a:p>
          <a:p>
            <a:pPr lvl="0">
              <a:buNone/>
            </a:pPr>
            <a:r>
              <a:rPr lang="cs-CZ" dirty="0" smtClean="0"/>
              <a:t>                                </a:t>
            </a:r>
          </a:p>
          <a:p>
            <a:endParaRPr lang="cs-CZ" dirty="0"/>
          </a:p>
        </p:txBody>
      </p:sp>
      <p:pic>
        <p:nvPicPr>
          <p:cNvPr id="1030" name="Picture 6" descr="C:\Users\Aja\AppData\Local\Microsoft\Windows\Temporary Internet Files\Content.IE5\105ORQWU\MC9003489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214290"/>
            <a:ext cx="1893722" cy="17785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oubor:Permennter-1568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214290"/>
            <a:ext cx="3286148" cy="392909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http://upload.wikimedia.org/wikipedia/commons/thumb/6/6b/AberdeenBestiaryFolio004vChristInMajesty.jpg/250px-AberdeenBestiaryFolio004vChristInMajest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214290"/>
            <a:ext cx="2381250" cy="3590926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428596" y="3714752"/>
            <a:ext cx="2357454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Iluminace</a:t>
            </a:r>
            <a:endParaRPr lang="cs-CZ" sz="3200" b="1" dirty="0"/>
          </a:p>
        </p:txBody>
      </p:sp>
      <p:pic>
        <p:nvPicPr>
          <p:cNvPr id="1028" name="Picture 4" descr="Soubor:Mainz psalter detai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3429000"/>
            <a:ext cx="3473961" cy="3214710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214282" y="5286388"/>
            <a:ext cx="2643206" cy="12858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Iniciála - písmeno B</a:t>
            </a:r>
            <a:endParaRPr lang="cs-CZ" sz="32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6429388" y="4214818"/>
            <a:ext cx="2357454" cy="16430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Výroba pergamenu</a:t>
            </a:r>
            <a:endParaRPr lang="cs-CZ" sz="2400" b="1" dirty="0"/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60648"/>
            <a:ext cx="8085584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Kosmova kronika</a:t>
            </a:r>
            <a:endParaRPr lang="cs-CZ" sz="4400" b="1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Kosmova kronika česká</a:t>
            </a:r>
          </a:p>
          <a:p>
            <a:pPr lvl="0"/>
            <a:r>
              <a:rPr lang="cs-CZ" dirty="0" smtClean="0"/>
              <a:t>Chronica Boemorum,</a:t>
            </a:r>
          </a:p>
          <a:p>
            <a:pPr lvl="0"/>
            <a:r>
              <a:rPr lang="cs-CZ" dirty="0" smtClean="0"/>
              <a:t>první dějiny Čechů,</a:t>
            </a:r>
          </a:p>
          <a:p>
            <a:pPr lvl="0"/>
            <a:r>
              <a:rPr lang="cs-CZ" dirty="0" smtClean="0"/>
              <a:t>psaná latinsky</a:t>
            </a:r>
          </a:p>
          <a:p>
            <a:pPr lvl="0"/>
            <a:r>
              <a:rPr lang="cs-CZ" dirty="0" smtClean="0"/>
              <a:t>12. století</a:t>
            </a:r>
          </a:p>
          <a:p>
            <a:pPr lvl="0"/>
            <a:r>
              <a:rPr lang="cs-CZ" dirty="0" smtClean="0"/>
              <a:t>autor – Kosmas – děkan pražské svatovítské kapituly</a:t>
            </a:r>
          </a:p>
          <a:p>
            <a:pPr lvl="0"/>
            <a:r>
              <a:rPr lang="cs-CZ" dirty="0" smtClean="0"/>
              <a:t>píše o historii od praotce Čecha až po přemyslovská knížata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Vyobrazení Kosmy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lipském rukopise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jeho kroniky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2714620"/>
            <a:ext cx="2904775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Kosmova</a:t>
            </a:r>
            <a:r>
              <a:rPr lang="cs-CZ" sz="4000" b="1" u="sng" dirty="0" smtClean="0">
                <a:solidFill>
                  <a:schemeClr val="tx1"/>
                </a:solidFill>
              </a:rPr>
              <a:t> kronika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Původní rukopis Kosmovy kroniky se nedochoval a dnes je známo celkem 15 rukopisů. Dlouho byl nejstarším rukopisem tzv. Lipský z konce 12. století, který zmizel během druhé světové války. Jen o něco mladší z přelomu 12. a 13. století je rukopis Budyšínský, dnes uložený v Národním muzeu v Praze.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071546"/>
            <a:ext cx="3100284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Dalimilova kronika</a:t>
            </a:r>
            <a:endParaRPr lang="cs-CZ" sz="4400" b="1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2400" dirty="0" smtClean="0"/>
              <a:t>Kronika tak řečeného Dalimila</a:t>
            </a:r>
          </a:p>
          <a:p>
            <a:pPr lvl="0"/>
            <a:r>
              <a:rPr lang="cs-CZ" sz="2400" dirty="0" smtClean="0"/>
              <a:t>autorem je neznámý šlechtic (Dalimil)</a:t>
            </a:r>
          </a:p>
          <a:p>
            <a:pPr lvl="0"/>
            <a:r>
              <a:rPr lang="cs-CZ" sz="2400" dirty="0" smtClean="0"/>
              <a:t>veršovaná, psaná česky</a:t>
            </a:r>
          </a:p>
          <a:p>
            <a:pPr lvl="0"/>
            <a:r>
              <a:rPr lang="cs-CZ" sz="2400" dirty="0" smtClean="0"/>
              <a:t>je vlastenecká, nabádá k zachování </a:t>
            </a:r>
          </a:p>
          <a:p>
            <a:pPr lvl="0">
              <a:buNone/>
            </a:pPr>
            <a:r>
              <a:rPr lang="cs-CZ" sz="2400" dirty="0" smtClean="0"/>
              <a:t>     českých tradic před německými</a:t>
            </a:r>
          </a:p>
          <a:p>
            <a:pPr lvl="0"/>
            <a:r>
              <a:rPr lang="cs-CZ" sz="2400" dirty="0" smtClean="0"/>
              <a:t>historie Čechů od počátků </a:t>
            </a:r>
          </a:p>
          <a:p>
            <a:pPr lvl="0">
              <a:buNone/>
            </a:pPr>
            <a:r>
              <a:rPr lang="cs-CZ" sz="2400" dirty="0" smtClean="0"/>
              <a:t>     po vládu</a:t>
            </a:r>
          </a:p>
          <a:p>
            <a:pPr lvl="0">
              <a:buNone/>
            </a:pPr>
            <a:r>
              <a:rPr lang="cs-CZ" sz="2400" dirty="0" smtClean="0"/>
              <a:t>    Jana Lucemburského</a:t>
            </a:r>
          </a:p>
          <a:p>
            <a:pPr lvl="0">
              <a:buNone/>
            </a:pPr>
            <a:r>
              <a:rPr lang="cs-CZ" sz="2400" dirty="0" smtClean="0"/>
              <a:t>     14. století</a:t>
            </a:r>
          </a:p>
          <a:p>
            <a:pPr lvl="0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3903800"/>
            <a:ext cx="3500462" cy="2746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 descr="C:\Users\Aja\AppData\Local\Microsoft\Windows\Temporary Internet Files\Content.IE5\105ORQWU\MC90035742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072330" y="1071546"/>
            <a:ext cx="1714512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6124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Rozděl správně informace ke kronikám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8329642" cy="4525963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KOSMOVA KRONIKA                 DALIMILOVA KRONIKA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autor-děkan pražské kapituly        psaná latinsky			                               14. století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	12. století 		  psaná ve verších 				     psaná česky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psaná prózou		                      dějiny do doby Přemyslovců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sz="31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autorem je šlechtic	                dějiny do doby Lucemburků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7000892" y="2143116"/>
            <a:ext cx="1651647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 descr="C:\Users\Aja\AppData\Local\Microsoft\Windows\Temporary Internet Files\Content.IE5\I8913PAD\MC9003558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4429132"/>
            <a:ext cx="2236730" cy="15716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Řešení…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Kosmova kronika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Dalimilova kronika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28596" y="2357430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Psaná latinsky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00034" y="4429132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Autorem je děkan pražské kapituly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1500166" y="5357826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Dějiny do doby Přemyslovců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72066" y="5357826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Dějiny do doby Lucemburků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643570" y="4357694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Autorem je šlechtic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57752" y="3429000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Psaná ve verších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643570" y="2285992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Psaná česky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285852" y="3357562"/>
            <a:ext cx="3071834" cy="78581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Psaná prózou</a:t>
            </a:r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ja\AppData\Local\Microsoft\Windows\Temporary Internet Files\Content.IE5\24U6KV5S\MC9003248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3" y="357166"/>
            <a:ext cx="2331029" cy="130256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Aja\Desktop\Výstřiže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886990"/>
            <a:ext cx="4032448" cy="4658289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5" name="Obdélník 4"/>
          <p:cNvSpPr/>
          <p:nvPr/>
        </p:nvSpPr>
        <p:spPr>
          <a:xfrm>
            <a:off x="395536" y="260648"/>
            <a:ext cx="8496944" cy="15841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Dějiny udatného českého národa</a:t>
            </a:r>
            <a:endParaRPr lang="cs-CZ" sz="4400" b="1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292080" y="1628800"/>
            <a:ext cx="3600400" cy="2628872"/>
          </a:xfrm>
          <a:prstGeom prst="wedgeEllipseCallout">
            <a:avLst>
              <a:gd name="adj1" fmla="val -140468"/>
              <a:gd name="adj2" fmla="val 98660"/>
            </a:avLst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hlinkClick r:id="rId4"/>
              </a:rPr>
              <a:t>http://www.</a:t>
            </a:r>
            <a:r>
              <a:rPr lang="cs-CZ" sz="2400" b="1" dirty="0" err="1" smtClean="0">
                <a:hlinkClick r:id="rId4"/>
              </a:rPr>
              <a:t>youtube.com</a:t>
            </a:r>
            <a:r>
              <a:rPr lang="cs-CZ" sz="2400" b="1" dirty="0" smtClean="0">
                <a:hlinkClick r:id="rId4"/>
              </a:rPr>
              <a:t>/</a:t>
            </a:r>
            <a:r>
              <a:rPr lang="cs-CZ" sz="2400" b="1" dirty="0" err="1" smtClean="0">
                <a:hlinkClick r:id="rId4"/>
              </a:rPr>
              <a:t>watch</a:t>
            </a:r>
            <a:r>
              <a:rPr lang="cs-CZ" sz="2400" b="1" dirty="0" smtClean="0">
                <a:hlinkClick r:id="rId4"/>
              </a:rPr>
              <a:t>?v=odQjzO8tm6A</a:t>
            </a:r>
            <a:endParaRPr lang="cs-CZ" sz="2400" b="1" dirty="0" smtClean="0"/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kroniky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cs-CZ" b="1" dirty="0" smtClean="0"/>
              <a:t>Zbraslavská kronika je latinsky psaná kronika  vznikala v rozmezí let 1305–1339 v klášteře na Zbraslavi, který byl založen roku 1292 českým králem Václavem II. </a:t>
            </a:r>
          </a:p>
          <a:p>
            <a:pPr algn="ctr"/>
            <a:r>
              <a:rPr lang="cs-CZ" b="1" dirty="0" smtClean="0"/>
              <a:t>Autory tohoto monumentálního díla jsou dva zbraslavští opaté Ota a Petr Žitavský.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endParaRPr lang="cs-CZ" sz="20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Poslední přemyslovští králové na vyobrazení ze Zbraslavské kroniky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928934"/>
            <a:ext cx="4090784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 descr="C:\Users\Aja\AppData\Local\Microsoft\Windows\Temporary Internet Files\Content.IE5\EIZP7BPH\MC900383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571480"/>
            <a:ext cx="1428760" cy="1225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kroniky</a:t>
            </a:r>
            <a:endParaRPr lang="cs-CZ" sz="44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b="1" dirty="0" smtClean="0"/>
              <a:t>Kronika byla sepsána katolickým knězem Václavem Hájkem z Libočan, který byl ve své době oblíbeným pražským kazatelem, na žádost české šlechty.</a:t>
            </a:r>
            <a:endParaRPr lang="cs-CZ" b="1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12766" y="1722438"/>
            <a:ext cx="3309468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399032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kroniky</a:t>
            </a:r>
            <a:endParaRPr lang="cs-CZ" sz="44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b="1" dirty="0" smtClean="0"/>
              <a:t>Jedná se o překlad latinského díla Historia Troiana,  románovým způsobem zpracovává námět dobytí Troje</a:t>
            </a:r>
          </a:p>
          <a:p>
            <a:pPr algn="ctr"/>
            <a:r>
              <a:rPr lang="cs-CZ" b="1" dirty="0" smtClean="0"/>
              <a:t> Kronika trojánská byla tradičně považována za nejstarší tištěnou českou knihu</a:t>
            </a:r>
            <a:endParaRPr lang="cs-CZ" b="1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13483" y="1722438"/>
            <a:ext cx="2708034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Pojmy</a:t>
            </a:r>
            <a:endParaRPr lang="cs-CZ" sz="44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Pokus se vysvětlit pojmy:</a:t>
            </a:r>
            <a:r>
              <a:rPr lang="cs-CZ" dirty="0" smtClean="0"/>
              <a:t> 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chronologicky -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pergamen -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  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 iluminace -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 iniciála -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286116" y="2928934"/>
            <a:ext cx="40005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ydělaná kůže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57554" y="3929066"/>
            <a:ext cx="400052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knižní malba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00430" y="5000636"/>
            <a:ext cx="378621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zdobené první písmeno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357554" y="1928802"/>
            <a:ext cx="392909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události jsou zaznamenány, jak jdou za sebou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Users\Aja\AppData\Local\Microsoft\Windows\Temporary Internet Files\Content.IE5\I8913PAD\MC9003203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00958" y="5072074"/>
            <a:ext cx="500066" cy="539045"/>
          </a:xfrm>
          <a:prstGeom prst="rect">
            <a:avLst/>
          </a:prstGeom>
          <a:noFill/>
        </p:spPr>
      </p:pic>
      <p:pic>
        <p:nvPicPr>
          <p:cNvPr id="5123" name="Picture 3" descr="C:\Users\Aja\AppData\Local\Microsoft\Windows\Temporary Internet Files\Content.IE5\7ZW81JGI\MC9003203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6215082"/>
            <a:ext cx="428628" cy="456993"/>
          </a:xfrm>
          <a:prstGeom prst="rect">
            <a:avLst/>
          </a:prstGeom>
          <a:noFill/>
        </p:spPr>
      </p:pic>
      <p:pic>
        <p:nvPicPr>
          <p:cNvPr id="5125" name="Picture 5" descr="C:\Users\Aja\AppData\Local\Microsoft\Windows\Temporary Internet Files\Content.IE5\105ORQWU\MC9003203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72462" y="5929330"/>
            <a:ext cx="534371" cy="571504"/>
          </a:xfrm>
          <a:prstGeom prst="rect">
            <a:avLst/>
          </a:prstGeom>
          <a:noFill/>
        </p:spPr>
      </p:pic>
      <p:pic>
        <p:nvPicPr>
          <p:cNvPr id="12" name="Picture 4" descr="C:\Users\Aja\AppData\Local\Microsoft\Windows\Temporary Internet Files\Content.IE5\U2E7PW9E\MC90032037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5715016"/>
            <a:ext cx="187587" cy="785818"/>
          </a:xfrm>
          <a:prstGeom prst="rect">
            <a:avLst/>
          </a:prstGeom>
          <a:noFill/>
        </p:spPr>
      </p:pic>
      <p:pic>
        <p:nvPicPr>
          <p:cNvPr id="1026" name="Picture 2" descr="C:\Users\Aja\AppData\Local\Microsoft\Windows\Temporary Internet Files\Content.IE5\PM1NNNEB\MC9002390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6948264" y="476672"/>
            <a:ext cx="1728192" cy="155145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1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214950"/>
            <a:ext cx="8229600" cy="1232680"/>
          </a:xfrm>
        </p:spPr>
        <p:txBody>
          <a:bodyPr>
            <a:noAutofit/>
          </a:bodyPr>
          <a:lstStyle/>
          <a:p>
            <a:pPr algn="ctr"/>
            <a:r>
              <a:rPr lang="cs-CZ" sz="4400" b="1" u="sng" dirty="0" smtClean="0">
                <a:solidFill>
                  <a:schemeClr val="bg1"/>
                </a:solidFill>
              </a:rPr>
              <a:t>Vylušti správně křížovku, ověř si své znalosti z kronikářství </a:t>
            </a:r>
            <a:r>
              <a:rPr lang="cs-CZ" sz="4400" b="1" u="sng" dirty="0" smtClean="0">
                <a:solidFill>
                  <a:schemeClr val="bg1"/>
                </a:solidFill>
                <a:sym typeface="Wingdings" pitchFamily="2" charset="2"/>
              </a:rPr>
              <a:t> </a:t>
            </a:r>
            <a:endParaRPr lang="cs-CZ" sz="4400" b="1" u="sng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28596" y="642918"/>
            <a:ext cx="8229600" cy="4572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	</a:t>
            </a:r>
            <a:r>
              <a:rPr lang="cs-CZ" b="1" dirty="0" smtClean="0"/>
              <a:t>Kroniky stejně jako legendy byly šířeny opisem. Opisovali je většinou kněží v klášterech.</a:t>
            </a:r>
          </a:p>
          <a:p>
            <a:pPr algn="ctr"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	Rychlému šíření knih pomohl </a:t>
            </a:r>
          </a:p>
          <a:p>
            <a:pPr>
              <a:buNone/>
            </a:pPr>
            <a:r>
              <a:rPr lang="cs-CZ" b="1" dirty="0" smtClean="0"/>
              <a:t>    vynález knihtisku. Vynalezl ho        Němec  Johannes     ……………  .                                 V křížovce vyluštíš i příjmení.</a:t>
            </a:r>
            <a:endParaRPr lang="cs-CZ" b="1" dirty="0"/>
          </a:p>
        </p:txBody>
      </p:sp>
      <p:pic>
        <p:nvPicPr>
          <p:cNvPr id="2050" name="Picture 2" descr="C:\Users\Aja\AppData\Local\Microsoft\Windows\Temporary Internet Files\Content.IE5\CXMKDN3Y\MC9003100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1916832"/>
            <a:ext cx="1513332" cy="18644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0" y="285728"/>
            <a:ext cx="8929718" cy="6286544"/>
          </a:xfrm>
        </p:spPr>
        <p:txBody>
          <a:bodyPr>
            <a:normAutofit fontScale="92500"/>
          </a:bodyPr>
          <a:lstStyle/>
          <a:p>
            <a:pPr marL="578358" indent="-514350">
              <a:buAutoNum type="arabicPeriod"/>
            </a:pPr>
            <a:r>
              <a:rPr lang="cs-CZ" b="1" dirty="0" smtClean="0"/>
              <a:t>V kronice jsou časové údaje řazeny za sebou, tedy 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Knižní malba se jedním slovem označuje jako…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Kosmova kronika je psána 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Trojánská kronika kronika popisuje dobytí 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Zdobené první písmeno je označováno jako 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Odkud pocházel český kronikář Václav Hájek?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Jakým jazykem je psána Dalimilova kronika?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Opaté Ota a Petr Žitavský jsou autoři kroniky …</a:t>
            </a:r>
          </a:p>
          <a:p>
            <a:pPr marL="578358" indent="-514350">
              <a:buAutoNum type="arabicPeriod"/>
            </a:pPr>
            <a:r>
              <a:rPr lang="cs-CZ" b="1" dirty="0" smtClean="0"/>
              <a:t>Ručně vydělávaná kůže, na kterou se psalo, označujeme jako …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642918"/>
          <a:ext cx="7929621" cy="5572160"/>
        </p:xfrm>
        <a:graphic>
          <a:graphicData uri="http://schemas.openxmlformats.org/drawingml/2006/table">
            <a:tbl>
              <a:tblPr/>
              <a:tblGrid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</a:tblGrid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827584" y="1886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419872" y="126876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55976" y="234888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12160" y="234888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948264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8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84368" y="162880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642918"/>
          <a:ext cx="7929621" cy="5572160"/>
        </p:xfrm>
        <a:graphic>
          <a:graphicData uri="http://schemas.openxmlformats.org/drawingml/2006/table">
            <a:tbl>
              <a:tblPr/>
              <a:tblGrid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  <a:gridCol w="881069"/>
              </a:tblGrid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38ED5"/>
                    </a:solidFill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48260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827584" y="1886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1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84168" y="234888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55976" y="234888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5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419872" y="126876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691680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020272" y="198884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8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84368" y="1628800"/>
            <a:ext cx="5543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9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7472354" cy="1785950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tx1"/>
                </a:solidFill>
              </a:rPr>
              <a:t>Johannes </a:t>
            </a:r>
            <a:br>
              <a:rPr lang="cs-CZ" sz="4400" b="1" u="sng" dirty="0" smtClean="0">
                <a:solidFill>
                  <a:schemeClr val="tx1"/>
                </a:solidFill>
              </a:rPr>
            </a:br>
            <a:r>
              <a:rPr lang="cs-CZ" sz="4400" b="1" u="sng" dirty="0" smtClean="0">
                <a:solidFill>
                  <a:schemeClr val="tx1"/>
                </a:solidFill>
              </a:rPr>
              <a:t>Gutenberg</a:t>
            </a:r>
            <a:br>
              <a:rPr lang="cs-CZ" sz="4400" b="1" u="sng" dirty="0" smtClean="0">
                <a:solidFill>
                  <a:schemeClr val="tx1"/>
                </a:solidFill>
              </a:rPr>
            </a:br>
            <a:endParaRPr lang="cs-CZ" sz="4400" u="sng" dirty="0">
              <a:solidFill>
                <a:schemeClr val="tx1"/>
              </a:solidFill>
            </a:endParaRPr>
          </a:p>
        </p:txBody>
      </p:sp>
      <p:pic>
        <p:nvPicPr>
          <p:cNvPr id="30722" name="Picture 2" descr="Soubor:Gutenber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928802"/>
            <a:ext cx="3562350" cy="4572000"/>
          </a:xfrm>
          <a:prstGeom prst="rect">
            <a:avLst/>
          </a:prstGeom>
          <a:noFill/>
        </p:spPr>
      </p:pic>
      <p:pic>
        <p:nvPicPr>
          <p:cNvPr id="30724" name="Picture 4" descr="Soubor:Buchdruck-15-jahrhundert 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214290"/>
            <a:ext cx="4214842" cy="407196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214810" y="4429132"/>
            <a:ext cx="4714908" cy="221457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/>
              <a:t>Guttenbergův tisk probíhal buď na pergamen nebo papír a to dvěma barvami - červenou a černou.  </a:t>
            </a:r>
            <a:r>
              <a:rPr lang="cs-CZ" sz="2200" b="1" dirty="0" smtClean="0">
                <a:solidFill>
                  <a:schemeClr val="tx1"/>
                </a:solidFill>
              </a:rPr>
              <a:t>ilustrace a iniciály doplnil po dokončení tisku iluminátor.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</a:rPr>
              <a:t>Správně odpovídej a vylušti, co je skryto pod otázkami.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5992"/>
            <a:ext cx="7686700" cy="416881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3000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230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Soubor:Kosm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0"/>
            <a:ext cx="6429420" cy="6878946"/>
          </a:xfrm>
          <a:prstGeom prst="rect">
            <a:avLst/>
          </a:prstGeom>
          <a:noFill/>
        </p:spPr>
      </p:pic>
      <p:sp>
        <p:nvSpPr>
          <p:cNvPr id="52" name="Obdélník 51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Jakým jazykem jsou psány nejstarší kroniky?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0" y="0"/>
            <a:ext cx="2357422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57422" y="0"/>
            <a:ext cx="228601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Co je to pergamen?</a:t>
            </a:r>
          </a:p>
        </p:txBody>
      </p:sp>
      <p:sp>
        <p:nvSpPr>
          <p:cNvPr id="6" name="Obdélník 5"/>
          <p:cNvSpPr/>
          <p:nvPr/>
        </p:nvSpPr>
        <p:spPr>
          <a:xfrm>
            <a:off x="2357422" y="0"/>
            <a:ext cx="2300836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3438" y="0"/>
            <a:ext cx="221457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Jakým jazykem je psána Kosmova kronika česká?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Co je to iluminace?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0" y="2428868"/>
            <a:ext cx="2357422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000" b="1" dirty="0" smtClean="0"/>
              <a:t>Kdo je autorem Dalimilovy kroniky?</a:t>
            </a:r>
            <a:endParaRPr lang="cs-CZ" sz="1600" b="1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4643438" y="0"/>
            <a:ext cx="2229398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858016" y="0"/>
            <a:ext cx="2285984" cy="24288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0" y="2428868"/>
            <a:ext cx="2357422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357422" y="2428868"/>
            <a:ext cx="2286016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je to iniciála?</a:t>
            </a:r>
            <a:endParaRPr lang="cs-CZ" sz="2000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2428868"/>
            <a:ext cx="2214578" cy="21431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Ota a Petr Žitavský jsou autoři kroniky… ? Jaké?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6858016" y="2428868"/>
            <a:ext cx="2285984" cy="21157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Kdo vynalezl knihtisk pro Evropu?</a:t>
            </a:r>
            <a:endParaRPr lang="cs-CZ" sz="2000" b="1" dirty="0"/>
          </a:p>
        </p:txBody>
      </p:sp>
      <p:sp>
        <p:nvSpPr>
          <p:cNvPr id="19" name="Obdélník 1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Co znamená pojem – chronologicky?</a:t>
            </a:r>
          </a:p>
          <a:p>
            <a:pPr algn="ctr"/>
            <a:endParaRPr lang="cs-CZ" b="1" dirty="0"/>
          </a:p>
        </p:txBody>
      </p:sp>
      <p:sp>
        <p:nvSpPr>
          <p:cNvPr id="20" name="Obdélník 1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Jaké bylo povolání Kosmy?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4643438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Která kronika je veršovaná?</a:t>
            </a:r>
            <a:endParaRPr lang="cs-CZ" sz="2000" b="1" dirty="0"/>
          </a:p>
        </p:txBody>
      </p:sp>
      <p:sp>
        <p:nvSpPr>
          <p:cNvPr id="22" name="Obdélník 21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Jak se šířili kroniky před vynalezením knihtisku?</a:t>
            </a:r>
            <a:endParaRPr lang="cs-CZ" sz="2000" b="1" dirty="0"/>
          </a:p>
        </p:txBody>
      </p:sp>
      <p:sp>
        <p:nvSpPr>
          <p:cNvPr id="26" name="Obdélník 25"/>
          <p:cNvSpPr/>
          <p:nvPr/>
        </p:nvSpPr>
        <p:spPr>
          <a:xfrm>
            <a:off x="2357422" y="2428868"/>
            <a:ext cx="2286016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4643438" y="2428868"/>
            <a:ext cx="2214578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858016" y="2428868"/>
            <a:ext cx="2285984" cy="21294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0" y="4572008"/>
            <a:ext cx="2357422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2357422" y="4572008"/>
            <a:ext cx="2286016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4643438" y="4572008"/>
            <a:ext cx="2214578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6858016" y="4572008"/>
            <a:ext cx="2285984" cy="2285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2690191"/>
      </p:ext>
    </p:extLst>
  </p:cSld>
  <p:clrMapOvr>
    <a:masterClrMapping/>
  </p:clrMapOvr>
  <p:transition spd="slow">
    <p:wipe dir="d"/>
    <p:sndAc>
      <p:stSnd>
        <p:snd r:embed="rId3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52" grpId="0" animBg="1"/>
      <p:bldP spid="54" grpId="0" animBg="1"/>
      <p:bldP spid="5" grpId="0" animBg="1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7" grpId="0" animBg="1"/>
      <p:bldP spid="3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Zdroje odkazů :</a:t>
            </a:r>
            <a:endParaRPr lang="cs-CZ" sz="3600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6165304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http://cs.wikipedia.org/wiki/Soubor:Mainz_psalter_detail.jpg</a:t>
            </a: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http://cs.wikipedia.org/wiki/Soubor:AberdeenBestiaryFolio004vChristInMajesty.jpg</a:t>
            </a: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http://cs.wikipedia.org/wiki/Soubor:Permennter-1568.png</a:t>
            </a: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http://cs.wikipedia.org/wiki/Soubor:Kosmas.jpg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http://cs.wikipedia.org/wiki/Soubor:Cosmas-Chronica_Boemorum.jpg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http://cs.wikipedia.org/wiki/Soubor:Dalimilova_kronika_parizsky_fragment.jpg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http://cs.wikipedia.org/wiki/Soubor:Dalimil-Oldrich.jpg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8"/>
              </a:rPr>
              <a:t>http://cs.wikipedia.org/wiki/Soubor:Premyslovci_premyslovci.jpg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9"/>
              </a:rPr>
              <a:t>http://cs.wikipedia.org/wiki/Soubor:Hajek_Kronyka.jpg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0"/>
              </a:rPr>
              <a:t>http://cs.wikipedia.org/wiki/Soubor:Stránka_z_Kroniky_trojanské_1468.gif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1"/>
              </a:rPr>
              <a:t>http://cs.wikipedia.org/wiki/Soubor:Gutenberg.jpg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12"/>
              </a:rPr>
              <a:t>http://cs.wikipedia.org/wiki/Soubor:Buchdruck-15-jahrhundert_1.jpg</a:t>
            </a:r>
            <a:endParaRPr lang="cs-CZ" sz="20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3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351</TotalTime>
  <Words>1003</Words>
  <Application>Microsoft Office PowerPoint</Application>
  <PresentationFormat>Předvádění na obrazovce (4:3)</PresentationFormat>
  <Paragraphs>356</Paragraphs>
  <Slides>26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Talent</vt:lpstr>
      <vt:lpstr>Snímek 1</vt:lpstr>
      <vt:lpstr>ANOTACE:</vt:lpstr>
      <vt:lpstr>Vypravěčské umění kronikářů</vt:lpstr>
      <vt:lpstr>Práce ve skupině</vt:lpstr>
      <vt:lpstr>Řešení</vt:lpstr>
      <vt:lpstr>Přiřaď správně….</vt:lpstr>
      <vt:lpstr>Kroniky</vt:lpstr>
      <vt:lpstr>.</vt:lpstr>
      <vt:lpstr>Kosmova kronika</vt:lpstr>
      <vt:lpstr>Kosmova kronika</vt:lpstr>
      <vt:lpstr>Dalimilova kronika</vt:lpstr>
      <vt:lpstr>Rozděl správně informace ke kronikám</vt:lpstr>
      <vt:lpstr>Řešení…</vt:lpstr>
      <vt:lpstr>Snímek 14</vt:lpstr>
      <vt:lpstr>Další kroniky</vt:lpstr>
      <vt:lpstr>Další kroniky</vt:lpstr>
      <vt:lpstr>Další kroniky</vt:lpstr>
      <vt:lpstr>Pojmy</vt:lpstr>
      <vt:lpstr>Vylušti správně křížovku, ověř si své znalosti z kronikářství  </vt:lpstr>
      <vt:lpstr>Snímek 20</vt:lpstr>
      <vt:lpstr>Snímek 21</vt:lpstr>
      <vt:lpstr>Snímek 22</vt:lpstr>
      <vt:lpstr>Johannes  Gutenberg </vt:lpstr>
      <vt:lpstr>Správně odpovídej a vylušti, co je skryto pod otázkami.</vt:lpstr>
      <vt:lpstr>Snímek 25</vt:lpstr>
      <vt:lpstr>Zdroje odkazů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Vypravěčské umění kronikářů</dc:title>
  <dc:creator>Aja</dc:creator>
  <cp:lastModifiedBy>ředitelka</cp:lastModifiedBy>
  <cp:revision>61</cp:revision>
  <dcterms:created xsi:type="dcterms:W3CDTF">2012-02-10T08:00:06Z</dcterms:created>
  <dcterms:modified xsi:type="dcterms:W3CDTF">2013-07-01T06:53:19Z</dcterms:modified>
</cp:coreProperties>
</file>