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9" r:id="rId2"/>
    <p:sldId id="270" r:id="rId3"/>
    <p:sldId id="256" r:id="rId4"/>
    <p:sldId id="258" r:id="rId5"/>
    <p:sldId id="260" r:id="rId6"/>
    <p:sldId id="271" r:id="rId7"/>
    <p:sldId id="261" r:id="rId8"/>
    <p:sldId id="262" r:id="rId9"/>
    <p:sldId id="263" r:id="rId10"/>
    <p:sldId id="257" r:id="rId11"/>
    <p:sldId id="264" r:id="rId12"/>
    <p:sldId id="267" r:id="rId13"/>
    <p:sldId id="266" r:id="rId14"/>
    <p:sldId id="268" r:id="rId15"/>
    <p:sldId id="272" r:id="rId16"/>
    <p:sldId id="273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371389-A4C3-46D7-92C2-BF1B10E83050}" type="presOf" srcId="{100B6B2E-82E6-4C11-B19B-F2DB3A0EA64F}" destId="{DBA8199F-D892-4A8E-A352-2B7844050E09}" srcOrd="1" destOrd="0" presId="urn:microsoft.com/office/officeart/2005/8/layout/target3"/>
    <dgm:cxn modelId="{21E232C6-3FE4-47C9-8CF6-8B7187174BA8}" type="presOf" srcId="{130831A4-0540-4EC5-8F5A-93030E89D2D9}" destId="{8E23E229-92FC-49D1-B5FE-0303176B8A4E}" srcOrd="1" destOrd="0" presId="urn:microsoft.com/office/officeart/2005/8/layout/target3"/>
    <dgm:cxn modelId="{59057732-27FD-44BB-9921-D28CF53DE977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69D65F5A-161C-4223-89D5-C8D54904AAF1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2F2D05D5-0B18-4F0A-BBAD-A282A801125C}" type="presOf" srcId="{914700B9-77B5-440A-A438-DE98B6D4894D}" destId="{BD9AF279-D483-48F2-BBBD-45F8E8923512}" srcOrd="1" destOrd="0" presId="urn:microsoft.com/office/officeart/2005/8/layout/target3"/>
    <dgm:cxn modelId="{539D74A1-71BF-4895-B582-232EE610D87B}" type="presOf" srcId="{27FE2D31-D344-4B63-A89A-A89AB0D9F3E3}" destId="{FE47432B-CA46-450C-8D8F-66C300A95B52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002453EC-BCEB-43A8-AEFF-87AF5E5DDB21}" type="presOf" srcId="{100B6B2E-82E6-4C11-B19B-F2DB3A0EA64F}" destId="{645AA564-2E9E-4954-AD87-AE01782CEC59}" srcOrd="0" destOrd="0" presId="urn:microsoft.com/office/officeart/2005/8/layout/target3"/>
    <dgm:cxn modelId="{AE29199E-967F-49B5-B062-4AFA1FB4286E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0489B504-49C8-4A3C-9BB8-0581B794B282}" type="presOf" srcId="{130831A4-0540-4EC5-8F5A-93030E89D2D9}" destId="{F69CC921-512E-49F4-824C-A648EC5F27A5}" srcOrd="0" destOrd="0" presId="urn:microsoft.com/office/officeart/2005/8/layout/target3"/>
    <dgm:cxn modelId="{8EB38C93-5E37-4B9C-8055-FA9308655094}" type="presParOf" srcId="{FE47432B-CA46-450C-8D8F-66C300A95B52}" destId="{B522209E-30D0-49D6-A340-2D383A11C668}" srcOrd="0" destOrd="0" presId="urn:microsoft.com/office/officeart/2005/8/layout/target3"/>
    <dgm:cxn modelId="{58540A41-11E0-44B5-81B1-3C89BE200CC1}" type="presParOf" srcId="{FE47432B-CA46-450C-8D8F-66C300A95B52}" destId="{ED5A8377-51D5-4DC5-B0E7-680166966720}" srcOrd="1" destOrd="0" presId="urn:microsoft.com/office/officeart/2005/8/layout/target3"/>
    <dgm:cxn modelId="{7FFE2E6C-76A7-4488-BBF2-3BF451CFD513}" type="presParOf" srcId="{FE47432B-CA46-450C-8D8F-66C300A95B52}" destId="{F69CC921-512E-49F4-824C-A648EC5F27A5}" srcOrd="2" destOrd="0" presId="urn:microsoft.com/office/officeart/2005/8/layout/target3"/>
    <dgm:cxn modelId="{9F0020E9-C9BF-43D7-B10E-BDD9EAD9FB87}" type="presParOf" srcId="{FE47432B-CA46-450C-8D8F-66C300A95B52}" destId="{61C9CE18-EDA6-4EDF-BA1C-09779D38FBBF}" srcOrd="3" destOrd="0" presId="urn:microsoft.com/office/officeart/2005/8/layout/target3"/>
    <dgm:cxn modelId="{4BD49857-B278-4F7F-A9D8-11525EABBD7B}" type="presParOf" srcId="{FE47432B-CA46-450C-8D8F-66C300A95B52}" destId="{D60DEAAB-7AFE-435A-ACF6-18851E4B0426}" srcOrd="4" destOrd="0" presId="urn:microsoft.com/office/officeart/2005/8/layout/target3"/>
    <dgm:cxn modelId="{86067592-91A1-40EE-9435-B181B36745A1}" type="presParOf" srcId="{FE47432B-CA46-450C-8D8F-66C300A95B52}" destId="{F7B3C0B7-F0F7-4F49-B02C-3630F8C5FAE5}" srcOrd="5" destOrd="0" presId="urn:microsoft.com/office/officeart/2005/8/layout/target3"/>
    <dgm:cxn modelId="{FD1353AE-5E63-4ED8-8572-E9DCE490A0AE}" type="presParOf" srcId="{FE47432B-CA46-450C-8D8F-66C300A95B52}" destId="{C9DA9446-E2D3-4F6A-8960-3CADFBF870B8}" srcOrd="6" destOrd="0" presId="urn:microsoft.com/office/officeart/2005/8/layout/target3"/>
    <dgm:cxn modelId="{856B1FE0-9395-4115-89A2-5DD41FF01ECA}" type="presParOf" srcId="{FE47432B-CA46-450C-8D8F-66C300A95B52}" destId="{9726EC6F-D322-4CD3-B489-1BE3DF7CE70B}" srcOrd="7" destOrd="0" presId="urn:microsoft.com/office/officeart/2005/8/layout/target3"/>
    <dgm:cxn modelId="{FAB61CFF-A9DE-4B62-B90E-B24832EE44EF}" type="presParOf" srcId="{FE47432B-CA46-450C-8D8F-66C300A95B52}" destId="{645AA564-2E9E-4954-AD87-AE01782CEC59}" srcOrd="8" destOrd="0" presId="urn:microsoft.com/office/officeart/2005/8/layout/target3"/>
    <dgm:cxn modelId="{414B3FA7-0C7D-4FCB-AA39-3DD7C8C1A806}" type="presParOf" srcId="{FE47432B-CA46-450C-8D8F-66C300A95B52}" destId="{8538CAC4-6A86-42B8-B5AF-2FF155DB9D02}" srcOrd="9" destOrd="0" presId="urn:microsoft.com/office/officeart/2005/8/layout/target3"/>
    <dgm:cxn modelId="{0F615A8F-3D5A-43BB-8AAF-186204A15B64}" type="presParOf" srcId="{FE47432B-CA46-450C-8D8F-66C300A95B52}" destId="{26FD6024-A07F-46D0-8BC0-B5E595C5673D}" srcOrd="10" destOrd="0" presId="urn:microsoft.com/office/officeart/2005/8/layout/target3"/>
    <dgm:cxn modelId="{70197064-7769-48E1-B1A3-ECCCBFB14E00}" type="presParOf" srcId="{FE47432B-CA46-450C-8D8F-66C300A95B52}" destId="{E73F1C26-6DCD-4001-88B9-355E01E2BCE7}" srcOrd="11" destOrd="0" presId="urn:microsoft.com/office/officeart/2005/8/layout/target3"/>
    <dgm:cxn modelId="{F228A079-A5E4-4721-BA57-CF138376EF32}" type="presParOf" srcId="{FE47432B-CA46-450C-8D8F-66C300A95B52}" destId="{8E23E229-92FC-49D1-B5FE-0303176B8A4E}" srcOrd="12" destOrd="0" presId="urn:microsoft.com/office/officeart/2005/8/layout/target3"/>
    <dgm:cxn modelId="{CF4D51D8-9B38-45DD-AA2C-B4F44B137F88}" type="presParOf" srcId="{FE47432B-CA46-450C-8D8F-66C300A95B52}" destId="{8467D0EB-87A2-4285-8ACA-0398EFBF29BC}" srcOrd="13" destOrd="0" presId="urn:microsoft.com/office/officeart/2005/8/layout/target3"/>
    <dgm:cxn modelId="{AF89832E-CB78-4459-A98D-DCFB09F4674D}" type="presParOf" srcId="{FE47432B-CA46-450C-8D8F-66C300A95B52}" destId="{DBA8199F-D892-4A8E-A352-2B7844050E09}" srcOrd="14" destOrd="0" presId="urn:microsoft.com/office/officeart/2005/8/layout/target3"/>
    <dgm:cxn modelId="{3A381E2F-0347-4B18-8A5F-C8A6E5AD691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1F99C2-6CBE-4B59-B12D-DA814E0F1F39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F734F0-7800-4F24-B8BF-BF72E9C144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79EDF67-8DCB-48AD-994C-2CB53F1424DA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F2281BD-F02D-4D03-8F75-E04E67E7FD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79EDF67-8DCB-48AD-994C-2CB53F1424DA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281BD-F02D-4D03-8F75-E04E67E7FD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79EDF67-8DCB-48AD-994C-2CB53F1424DA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F2281BD-F02D-4D03-8F75-E04E67E7FD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79EDF67-8DCB-48AD-994C-2CB53F1424DA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F2281BD-F02D-4D03-8F75-E04E67E7FD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79EDF67-8DCB-48AD-994C-2CB53F1424DA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F2281BD-F02D-4D03-8F75-E04E67E7FD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EDF67-8DCB-48AD-994C-2CB53F1424DA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281BD-F02D-4D03-8F75-E04E67E7FD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79EDF67-8DCB-48AD-994C-2CB53F1424DA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F2281BD-F02D-4D03-8F75-E04E67E7FD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79EDF67-8DCB-48AD-994C-2CB53F1424DA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F2281BD-F02D-4D03-8F75-E04E67E7FD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79EDF67-8DCB-48AD-994C-2CB53F1424DA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F2281BD-F02D-4D03-8F75-E04E67E7FD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arrow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EDF67-8DCB-48AD-994C-2CB53F1424DA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281BD-F02D-4D03-8F75-E04E67E7FD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EDF67-8DCB-48AD-994C-2CB53F1424DA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281BD-F02D-4D03-8F75-E04E67E7FD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arrow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79EDF67-8DCB-48AD-994C-2CB53F1424DA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F2281BD-F02D-4D03-8F75-E04E67E7FD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arrow.wav"/>
      </p:stSnd>
    </p:sndAc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&#237;mek_-_Josef_Kajet&#225;n_Tyl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Opera_Plzen_176.JPG" TargetMode="External"/><Relationship Id="rId5" Type="http://schemas.openxmlformats.org/officeDocument/2006/relationships/hyperlink" Target="http://cs.wikipedia.org/wiki/Soubor:N&#225;m&#283;st&#237;_Republiky_-_Tyl_-_hymna.jpg" TargetMode="External"/><Relationship Id="rId4" Type="http://schemas.openxmlformats.org/officeDocument/2006/relationships/hyperlink" Target="http://cs.wikipedia.org/wiki/Soubor:Skroup-Anthe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VY_32_INOVACE_10_S04-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Miláček národa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výkladu života a díla českého spisovatele Josefa Kajetána Tyla.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seznámí s důležitými mezníky Tylova života a dílem, které se zapsalo do duše každého Čecha. Žáci pracují především s textem  a vysvětlují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klíčová slova.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Miláček národa</a:t>
            </a:r>
            <a:endParaRPr lang="cs-CZ" sz="5400" b="1" u="sng" dirty="0"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8. ročník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3212976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Nar. 4. února 1808 v Kutné Hoře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Zemřel 11. července 1856 v  Plzni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český dramatik,      novinář a spisovatel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099" y="1928802"/>
            <a:ext cx="3265737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Elipsa 7"/>
          <p:cNvSpPr/>
          <p:nvPr/>
        </p:nvSpPr>
        <p:spPr>
          <a:xfrm>
            <a:off x="4714876" y="5214950"/>
            <a:ext cx="4214842" cy="1200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Josef Kajetán Tyl</a:t>
            </a:r>
            <a:endParaRPr lang="cs-CZ" sz="20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71435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Životopis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42918"/>
            <a:ext cx="9144000" cy="6215082"/>
          </a:xfrm>
        </p:spPr>
        <p:txBody>
          <a:bodyPr>
            <a:no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Josef Kajetán Tyl se narodil 4. února roku 1808 v Kutné Hoře. Studoval nejdříve gymnázium v Praze a v Hradci Králové, poté studoval filosofickou fakultu v Praze, studia  ale nedokončil. 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Nejdříve pracoval v kočovné herecké společnosti, ve které se seznámil se svoji budoucí manželkou Magdalenou, která byla herečka a zpěvačka. První dítě manželů Tylových se narodilo mrtvé, manželka Magdalena už děti mít nemohla. Tyl se blíže spřátelil se sestrou Magdaleny – Annou. S Annou měl nakonec sedm dětí – čtyři dcery a tři syny. Pracoval jako novinář, později noviny dokonce sám vedl. Jeho jméno spojujeme především s novinami a časopisy Květy, Vlastimil, Pražský posel, Selské noviny.  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V roce 1833 založil Kajetánské divadlo spolu s dalšími milovníky českého jazyka. Divadlo se hrálo v Praze na Malé straně v domě pana Arbeita. Existovalo celkem 4 roky a konalo se zde 25 představení. 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04664"/>
            <a:ext cx="8712968" cy="6050144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Dne 21. prosince 1834 byla uvedena ve Stavovském divadle jeho hra Fidlovačka, kde byla poprvé zpívána píseň Kde domov můj. Od roku 1842 pracoval Tyl jako režisér, dramatik a později i jako dramaturg českých her ve Stavovském divadle. Z divadla musel z politických důvodů v roce 1851 odejít. Nakonec Tyl opustil i Prahu a žil jako kočovný herec (kočovník). Zemřel 11. července roku 1856 v Plzni a je po něm pojmenováno největší plzeňské divadlo.</a:t>
            </a:r>
          </a:p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Tyl psal romány, novely, dramata a povídky. Mezi jeho nejznámější historická dramata patří Jan Hus nebo Žižka z Trocnova. Velmi oblíbenou hrou je příběh zakázané lásky Švandy a Dorotky v divadelní hře Strakonický dudák. Chcete-li si přečíst něco o jeho životě, doporučujeme román Františka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Kožíka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Miláček národa.</a:t>
            </a:r>
          </a:p>
          <a:p>
            <a:endParaRPr lang="cs-CZ" sz="2400" dirty="0"/>
          </a:p>
        </p:txBody>
      </p:sp>
      <p:pic>
        <p:nvPicPr>
          <p:cNvPr id="1027" name="Picture 3" descr="C:\Users\Aja\AppData\Local\Microsoft\Windows\Temporary Internet Files\Content.IE5\FJC89C5T\MC9000893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5397500"/>
            <a:ext cx="1817687" cy="14605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67494"/>
            <a:ext cx="8401080" cy="1399032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Osmisměrka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4282" y="1285860"/>
            <a:ext cx="5286412" cy="5572139"/>
          </a:xfrm>
        </p:spPr>
        <p:txBody>
          <a:bodyPr>
            <a:noAutofit/>
          </a:bodyPr>
          <a:lstStyle/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Místo, kde se JKT narodil</a:t>
            </a:r>
          </a:p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Místo, kde JKT zemřel</a:t>
            </a:r>
          </a:p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Jméno jeho manželky</a:t>
            </a:r>
          </a:p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Jméno historického dramatu</a:t>
            </a:r>
          </a:p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Jméno divadla, kde od roku 1833 působil</a:t>
            </a:r>
          </a:p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Kolik měl JKT dětí</a:t>
            </a:r>
          </a:p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Kolik synů měl JKT</a:t>
            </a:r>
          </a:p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Jméno časopisu, ve kterém JKT pracoval</a:t>
            </a:r>
          </a:p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Jméno spisovatele, který se věnoval životu JKT</a:t>
            </a:r>
          </a:p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 Plzni je podle JKT pojmenované</a:t>
            </a:r>
          </a:p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Dům, kde od roku 1833 JKT hrál, vlastnil pan</a:t>
            </a:r>
          </a:p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Ve hře Strakonický dudák je příběh dvou mladých lidí …</a:t>
            </a:r>
          </a:p>
          <a:p>
            <a:pPr lvl="0"/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V jakém měsíci se Tyl narodil? </a:t>
            </a:r>
          </a:p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Jak se JKT přezdívá? </a:t>
            </a:r>
            <a:endParaRPr lang="cs-CZ" sz="1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1285860"/>
            <a:ext cx="3571900" cy="5000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 descr="C:\Users\Aja\AppData\Local\Microsoft\Windows\Temporary Internet Files\Content.IE5\7ZW81JGI\MC9003383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71934" y="428604"/>
            <a:ext cx="1045159" cy="18141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267494"/>
            <a:ext cx="8258204" cy="1399032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Řešení</a:t>
            </a:r>
            <a:endParaRPr lang="cs-CZ" sz="4400" b="1" u="sng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285860"/>
            <a:ext cx="5186370" cy="5429287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Místo, kde se JKT narodil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Místo, kde JKT zemřel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Jméno jeho manželky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Jméno historického dramatu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Jméno divadla, kde od roku 1833 působil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Kolik měl JKT dětí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Kolik synů měl JKT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Jméno časopisu, ve kterém JKT pracoval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Jméno spisovatele, který se věnoval životu JKT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 Plzni je podle JKT pojmenované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Dům, kde od roku 1833 JKT hrál, vlastnil pan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 hře Strakonický dudák je příběh dvou mladých lidí …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 jakém měsíci se Tyl narodil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643570" y="1142984"/>
            <a:ext cx="3324220" cy="5097467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Kutná Hora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Plzeň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Magdalena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Jan Hus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Kajetánské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Sedm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Tři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Vlastimil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Kožík</a:t>
            </a:r>
          </a:p>
          <a:p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Divadlo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Arbeit</a:t>
            </a:r>
          </a:p>
          <a:p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Švanda a Dorotka</a:t>
            </a:r>
          </a:p>
          <a:p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Únor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Práce s textem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883196"/>
          </a:xfrm>
        </p:spPr>
        <p:txBody>
          <a:bodyPr>
            <a:normAutofit fontScale="92500"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se JKT přezdívá? Sestav ze zbylých písmen v osmisměrce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Wingdings"/>
              </a:rPr>
              <a:t>.</a:t>
            </a:r>
          </a:p>
          <a:p>
            <a:pPr algn="ctr"/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  <a:sym typeface="Wingdings"/>
            </a:endParaRPr>
          </a:p>
          <a:p>
            <a:pPr algn="ctr"/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  <a:sym typeface="Wingdings"/>
            </a:endParaRPr>
          </a:p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Wingdings"/>
              </a:rPr>
              <a:t>________________________________</a:t>
            </a:r>
          </a:p>
          <a:p>
            <a:pPr lvl="0"/>
            <a:r>
              <a:rPr lang="cs-CZ" sz="24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 textu se vyskytují dvě podobná slova. – milovník a miláček. Dokážeš napsat, kdo je: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	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milovník 	___________________________________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miláček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	___________________________________</a:t>
            </a:r>
          </a:p>
          <a:p>
            <a:endParaRPr lang="cs-CZ" sz="2400" dirty="0" smtClean="0"/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Pomůžou ti tato spojení? Vysvětli je.</a:t>
            </a:r>
          </a:p>
          <a:p>
            <a:pPr lvl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milovník vína, milovník aut, milovník dobrého jídla, </a:t>
            </a:r>
          </a:p>
          <a:p>
            <a:pPr lvl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miláček žen, rodinný miláček, miláček národa 	</a:t>
            </a:r>
          </a:p>
          <a:p>
            <a:endParaRPr lang="cs-CZ" sz="2400" dirty="0" smtClean="0"/>
          </a:p>
          <a:p>
            <a:pPr algn="ctr"/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  <a:sym typeface="Wingdings"/>
            </a:endParaRPr>
          </a:p>
          <a:p>
            <a:pPr algn="ctr"/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2643174" y="2071678"/>
            <a:ext cx="4143404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Miláček národa</a:t>
            </a:r>
            <a:endParaRPr lang="cs-CZ" sz="2400" b="1" dirty="0"/>
          </a:p>
        </p:txBody>
      </p:sp>
      <p:pic>
        <p:nvPicPr>
          <p:cNvPr id="2050" name="Picture 2" descr="C:\Users\Aja\AppData\Local\Microsoft\Windows\Temporary Internet Files\Content.IE5\FJC89C5T\MC9002987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4581128"/>
            <a:ext cx="1259129" cy="183703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32680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Spoj správné informace</a:t>
            </a:r>
            <a:endParaRPr lang="cs-CZ" sz="4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722437"/>
            <a:ext cx="7286676" cy="4525963"/>
          </a:xfrm>
        </p:spPr>
        <p:txBody>
          <a:bodyPr>
            <a:normAutofit fontScale="92500"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Kočovník 	      Muž, který je někým milován </a:t>
            </a: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Mlynář             Muž, který  hraje na hudební nástroj</a:t>
            </a: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Miláček	      Muž, který píše divadelní hry</a:t>
            </a: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Účetní	      Muž, který píše informace do tisku</a:t>
            </a: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Dramatik	      Muž, který cestuje z místa na místo</a:t>
            </a: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Dramaturg	      Muž, který vyrábí mouku</a:t>
            </a: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Muzikant	      Muž, který kontroluje finance a daně</a:t>
            </a:r>
          </a:p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Novinář	      Muž, který vybírá divadelní hry do 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                            repertoáru divadla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7215206" y="1722437"/>
            <a:ext cx="1928794" cy="452596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Miláček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Muzikant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Dramatik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Novinář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Kočovník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Mlynář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Účetní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Dramaturg</a:t>
            </a:r>
          </a:p>
          <a:p>
            <a:pPr>
              <a:buNone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ja\AppData\Local\Microsoft\Windows\Temporary Internet Files\Content.IE5\PM1NNNEB\MC9002817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04664"/>
            <a:ext cx="1788566" cy="12399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 křížovky doplň jména spisovatelů</a:t>
            </a:r>
            <a:endParaRPr lang="cs-CZ" sz="3600" b="1" u="sng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214282" y="1571613"/>
            <a:ext cx="3786214" cy="5000660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Povídání o pejskovi a kočičce</a:t>
            </a:r>
          </a:p>
          <a:p>
            <a:pPr lvl="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Mikeš</a:t>
            </a:r>
          </a:p>
          <a:p>
            <a:pPr lvl="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Povídky malostranské</a:t>
            </a:r>
          </a:p>
          <a:p>
            <a:pPr lvl="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Bílý tesák</a:t>
            </a:r>
          </a:p>
          <a:p>
            <a:pPr lvl="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Babička</a:t>
            </a:r>
          </a:p>
          <a:p>
            <a:pPr lvl="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Máj</a:t>
            </a:r>
          </a:p>
          <a:p>
            <a:pPr lvl="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Těžká hodina</a:t>
            </a:r>
          </a:p>
          <a:p>
            <a:pPr lvl="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Kubula a Kuba Kubikula</a:t>
            </a:r>
          </a:p>
          <a:p>
            <a:pPr lvl="0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Labyrint světa a ráj srdce</a:t>
            </a:r>
          </a:p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Psohlavci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1428736"/>
            <a:ext cx="5143536" cy="3814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3786182" y="1857364"/>
            <a:ext cx="5181608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 tajence objevíš název naší …………..</a:t>
            </a:r>
          </a:p>
          <a:p>
            <a:pPr>
              <a:buNone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__________________________________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572000" y="5500702"/>
            <a:ext cx="2928958" cy="6286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Kde domov můj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1" grpId="0" build="p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Státní hymna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7686" y="1000109"/>
            <a:ext cx="4329114" cy="5248292"/>
          </a:xfrm>
        </p:spPr>
        <p:txBody>
          <a:bodyPr>
            <a:normAutofit fontScale="92500"/>
          </a:bodyPr>
          <a:lstStyle/>
          <a:p>
            <a:pPr lvl="0"/>
            <a:r>
              <a:rPr lang="cs-CZ" b="1" u="sng" dirty="0" smtClean="0"/>
              <a:t>Doplň slova hymny do textu: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Kde domov můj,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kde domov můj?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Voda hučí po ________,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________ šumí po ________,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 sadě skví se jara květ,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zemský ráj to na pohled!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 to je ta krásná země,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země česká, domov můj,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země česká, domov můj!</a:t>
            </a:r>
          </a:p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3643314"/>
            <a:ext cx="3857652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500034" y="1357298"/>
            <a:ext cx="435771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Státní hymna je vlastenecká píseň nebo hudební skladba hraná a zpívaná při státních oslavách a slavnostních příležitostech. Patří ke státním symbolům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ja\AppData\Local\Microsoft\Windows\Temporary Internet Files\Content.IE5\EIZP7BPH\MC90044179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5074" y="5643578"/>
            <a:ext cx="1371600" cy="1371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Státní hymna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42985"/>
            <a:ext cx="4038600" cy="51054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 které divadelní hře se objeví tato píseň?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Kdo slova zhudebnil?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500562" y="2500306"/>
            <a:ext cx="4286280" cy="12858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Fidlovačka,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aneb žádný hněv a žádná rvačka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4572000" y="4929198"/>
            <a:ext cx="4143404" cy="12858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František Škroup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3286124"/>
            <a:ext cx="2303861" cy="3071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Vysvětli, co znamenající následující slova:</a:t>
            </a:r>
          </a:p>
          <a:p>
            <a:pPr lvl="0"/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lučina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bory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skaliny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skví se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animBg="1"/>
      <p:bldP spid="6" grpId="0" animBg="1"/>
      <p:bldP spid="9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1872" y="1785926"/>
            <a:ext cx="6746276" cy="3819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Správně odpovídej a vylušti, co je skryto pod otázkami.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7686700" cy="41688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3000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23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Opera Plzen 17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 jakými časopisy bývá </a:t>
            </a:r>
            <a:r>
              <a:rPr lang="cs-CZ" sz="2000" b="1" dirty="0" err="1" smtClean="0"/>
              <a:t>J.K.Tyl</a:t>
            </a:r>
            <a:r>
              <a:rPr lang="cs-CZ" sz="2000" b="1" dirty="0" smtClean="0"/>
              <a:t> spojován ?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Co je v Plzni  podle J. K. Tyla pojmenované ?</a:t>
            </a:r>
          </a:p>
          <a:p>
            <a:pPr lvl="0" algn="ctr"/>
            <a:endParaRPr lang="cs-CZ" sz="2000" b="1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Jak se nazývá muž, který píše divadelní hry?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napsal Tylův životopis?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Jak se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J.K.Tylovi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přezdívá? 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Ve které divadelní hře se objevily postavy Švanda a Dorotka?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Řekni název alespoň jedné historické hry J.K. Tyla?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víš o jeho životě?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/>
          </a:p>
          <a:p>
            <a:pPr lvl="0"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Ve které divadelní hře se objevila píseň Kde domov můj ?</a:t>
            </a:r>
          </a:p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Kde se J. K. Tyl narodil?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Kde J.K. Tyl zemřel?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Vysvětli pojem kočovník?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2690191"/>
      </p:ext>
    </p:extLst>
  </p:cSld>
  <p:clrMapOvr>
    <a:masterClrMapping/>
  </p:clrMapOvr>
  <p:transition spd="slow">
    <p:wipe dir="d"/>
    <p:sndAc>
      <p:stSnd>
        <p:snd r:embed="rId3" name="arrow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Zdroje odkazů: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http://cs.wikipedia.org/wiki/Soubor:Jan_Vilímek_-_Josef_Kajetán_Tyl.jpg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http://cs.wikipedia.org/wiki/Soubor:Skroup-Anthem.jpg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http://cs.wikipedia.org/wiki/Soubor:Náměstí_Republiky_-_Tyl_-_hymna.jpg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http://cs.wikipedia.org/wiki/Soubor:Opera_Plzen_176.JPG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179</TotalTime>
  <Words>654</Words>
  <Application>Microsoft Office PowerPoint</Application>
  <PresentationFormat>Předvádění na obrazovce (4:3)</PresentationFormat>
  <Paragraphs>222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Talent</vt:lpstr>
      <vt:lpstr>Snímek 1</vt:lpstr>
      <vt:lpstr>ANOTACE:</vt:lpstr>
      <vt:lpstr>Miláček národa</vt:lpstr>
      <vt:lpstr>Kdo jsem?</vt:lpstr>
      <vt:lpstr>Životopis</vt:lpstr>
      <vt:lpstr>Snímek 6</vt:lpstr>
      <vt:lpstr>Osmisměrka</vt:lpstr>
      <vt:lpstr>Řešení</vt:lpstr>
      <vt:lpstr>Práce s textem</vt:lpstr>
      <vt:lpstr>Spoj správné informace</vt:lpstr>
      <vt:lpstr>Do křížovky doplň jména spisovatelů</vt:lpstr>
      <vt:lpstr>Státní hymna</vt:lpstr>
      <vt:lpstr>Státní hymna</vt:lpstr>
      <vt:lpstr>Řešení:</vt:lpstr>
      <vt:lpstr>Správně odpovídej a vylušti, co je skryto pod otázkami.</vt:lpstr>
      <vt:lpstr>Snímek 16</vt:lpstr>
      <vt:lpstr>Zdroje odkazů: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Kajetán Tyl</dc:title>
  <dc:creator>Aja</dc:creator>
  <cp:lastModifiedBy>ředitelka</cp:lastModifiedBy>
  <cp:revision>41</cp:revision>
  <dcterms:created xsi:type="dcterms:W3CDTF">2012-02-05T18:38:48Z</dcterms:created>
  <dcterms:modified xsi:type="dcterms:W3CDTF">2013-07-01T07:00:19Z</dcterms:modified>
</cp:coreProperties>
</file>