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80" r:id="rId1"/>
  </p:sldMasterIdLst>
  <p:sldIdLst>
    <p:sldId id="265" r:id="rId2"/>
    <p:sldId id="275" r:id="rId3"/>
    <p:sldId id="257" r:id="rId4"/>
    <p:sldId id="258" r:id="rId5"/>
    <p:sldId id="280" r:id="rId6"/>
    <p:sldId id="281" r:id="rId7"/>
    <p:sldId id="270" r:id="rId8"/>
    <p:sldId id="259" r:id="rId9"/>
    <p:sldId id="267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1" d="100"/>
          <a:sy n="81" d="100"/>
        </p:scale>
        <p:origin x="-1056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371600"/>
            <a:ext cx="7848600" cy="1927225"/>
          </a:xfrm>
        </p:spPr>
        <p:txBody>
          <a:bodyPr anchor="b">
            <a:noAutofit/>
          </a:bodyPr>
          <a:lstStyle>
            <a:lvl1pPr>
              <a:defRPr sz="5400" cap="all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3505200"/>
            <a:ext cx="6400800" cy="1752600"/>
          </a:xfrm>
        </p:spPr>
        <p:txBody>
          <a:bodyPr/>
          <a:lstStyle>
            <a:lvl1pPr marL="0" indent="0" algn="l">
              <a:buNone/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8635A-1D34-4846-AC95-580C28682668}" type="datetimeFigureOut">
              <a:rPr lang="cs-CZ" smtClean="0"/>
              <a:pPr/>
              <a:t>30.5.2012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  <p:cxnSp>
        <p:nvCxnSpPr>
          <p:cNvPr id="8" name="Straight Connector 7"/>
          <p:cNvCxnSpPr/>
          <p:nvPr/>
        </p:nvCxnSpPr>
        <p:spPr>
          <a:xfrm>
            <a:off x="685800" y="3398520"/>
            <a:ext cx="784860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8635A-1D34-4846-AC95-580C28682668}" type="datetimeFigureOut">
              <a:rPr lang="cs-CZ" smtClean="0"/>
              <a:pPr/>
              <a:t>30.5.2012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2362200"/>
            <a:ext cx="7772400" cy="2200275"/>
          </a:xfrm>
        </p:spPr>
        <p:txBody>
          <a:bodyPr anchor="b">
            <a:normAutofit/>
          </a:bodyPr>
          <a:lstStyle>
            <a:lvl1pPr algn="l">
              <a:defRPr sz="4800" b="0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626864"/>
            <a:ext cx="7772400" cy="1500187"/>
          </a:xfrm>
        </p:spPr>
        <p:txBody>
          <a:bodyPr anchor="t">
            <a:normAutofit/>
          </a:bodyPr>
          <a:lstStyle>
            <a:lvl1pPr marL="0" indent="0"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8635A-1D34-4846-AC95-580C28682668}" type="datetimeFigureOut">
              <a:rPr lang="cs-CZ" smtClean="0"/>
              <a:pPr/>
              <a:t>30.5.2012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  <p:cxnSp>
        <p:nvCxnSpPr>
          <p:cNvPr id="7" name="Straight Connector 6"/>
          <p:cNvCxnSpPr/>
          <p:nvPr/>
        </p:nvCxnSpPr>
        <p:spPr>
          <a:xfrm>
            <a:off x="731520" y="4599432"/>
            <a:ext cx="784860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73352"/>
            <a:ext cx="40386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73352"/>
            <a:ext cx="40386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8635A-1D34-4846-AC95-580C28682668}" type="datetimeFigureOut">
              <a:rPr lang="cs-CZ" smtClean="0"/>
              <a:pPr/>
              <a:t>30.5.2012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76400"/>
            <a:ext cx="393192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sz="20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38400"/>
            <a:ext cx="39319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54880" y="1676400"/>
            <a:ext cx="393192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lang="en-US" sz="2000" b="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54880" y="2438400"/>
            <a:ext cx="39319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8635A-1D34-4846-AC95-580C28682668}" type="datetimeFigureOut">
              <a:rPr lang="cs-CZ" smtClean="0"/>
              <a:pPr/>
              <a:t>30.5.2012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  <p:cxnSp>
        <p:nvCxnSpPr>
          <p:cNvPr id="11" name="Straight Connector 10"/>
          <p:cNvCxnSpPr/>
          <p:nvPr/>
        </p:nvCxnSpPr>
        <p:spPr>
          <a:xfrm rot="5400000">
            <a:off x="2217817" y="4045823"/>
            <a:ext cx="4709160" cy="794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8635A-1D34-4846-AC95-580C28682668}" type="datetimeFigureOut">
              <a:rPr lang="cs-CZ" smtClean="0"/>
              <a:pPr/>
              <a:t>30.5.2012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8635A-1D34-4846-AC95-580C28682668}" type="datetimeFigureOut">
              <a:rPr lang="cs-CZ" smtClean="0"/>
              <a:pPr/>
              <a:t>30.5.2012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2080"/>
            <a:ext cx="2139696" cy="1261872"/>
          </a:xfrm>
        </p:spPr>
        <p:txBody>
          <a:bodyPr anchor="b">
            <a:no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71800" y="792080"/>
            <a:ext cx="5715000" cy="557784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2130552"/>
            <a:ext cx="2139696" cy="424361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8635A-1D34-4846-AC95-580C28682668}" type="datetimeFigureOut">
              <a:rPr lang="cs-CZ" smtClean="0"/>
              <a:pPr/>
              <a:t>30.5.2012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  <p:cxnSp>
        <p:nvCxnSpPr>
          <p:cNvPr id="9" name="Straight Connector 8"/>
          <p:cNvCxnSpPr/>
          <p:nvPr/>
        </p:nvCxnSpPr>
        <p:spPr>
          <a:xfrm rot="5400000">
            <a:off x="-13116" y="3580206"/>
            <a:ext cx="557784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2480"/>
            <a:ext cx="2142680" cy="126492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858610" y="838201"/>
            <a:ext cx="5904390" cy="5500456"/>
          </a:xfrm>
          <a:solidFill>
            <a:schemeClr val="bg2"/>
          </a:solidFill>
          <a:ln w="76200">
            <a:solidFill>
              <a:srgbClr val="FFFFFF"/>
            </a:solidFill>
            <a:miter lim="800000"/>
          </a:ln>
          <a:effectLst>
            <a:outerShdw blurRad="50800" dist="12700" dir="5400000" algn="t" rotWithShape="0">
              <a:prstClr val="black">
                <a:alpha val="59000"/>
              </a:prst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133600"/>
            <a:ext cx="2139696" cy="424281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8635A-1D34-4846-AC95-580C28682668}" type="datetimeFigureOut">
              <a:rPr lang="cs-CZ" smtClean="0"/>
              <a:pPr/>
              <a:t>30.5.2012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8635A-1D34-4846-AC95-580C28682668}" type="datetimeFigureOut">
              <a:rPr lang="cs-CZ" smtClean="0"/>
              <a:pPr/>
              <a:t>30.5.2012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609600"/>
            <a:ext cx="2057400" cy="5867400"/>
          </a:xfrm>
        </p:spPr>
        <p:txBody>
          <a:bodyPr vert="eaVert" anchor="b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6019800" cy="58674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8635A-1D34-4846-AC95-580C28682668}" type="datetimeFigureOut">
              <a:rPr lang="cs-CZ" smtClean="0"/>
              <a:pPr/>
              <a:t>30.5.2012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220786"/>
            <a:ext cx="9144000" cy="2286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990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876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9144000" cy="36576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18288"/>
            <a:ext cx="28956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FFFFF"/>
                </a:solidFill>
              </a:defRPr>
            </a:lvl1pPr>
          </a:lstStyle>
          <a:p>
            <a:fld id="{E488635A-1D34-4846-AC95-580C28682668}" type="datetimeFigureOut">
              <a:rPr lang="cs-CZ" smtClean="0"/>
              <a:pPr/>
              <a:t>30.5.2012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429000" y="18288"/>
            <a:ext cx="41148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20000" y="18288"/>
            <a:ext cx="10668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 b="1">
                <a:solidFill>
                  <a:srgbClr val="FFFFFF"/>
                </a:solidFill>
              </a:defRPr>
            </a:lvl1pPr>
          </a:lstStyle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1" r:id="rId1"/>
    <p:sldLayoutId id="2147483782" r:id="rId2"/>
    <p:sldLayoutId id="2147483783" r:id="rId3"/>
    <p:sldLayoutId id="2147483784" r:id="rId4"/>
    <p:sldLayoutId id="2147483785" r:id="rId5"/>
    <p:sldLayoutId id="2147483786" r:id="rId6"/>
    <p:sldLayoutId id="2147483787" r:id="rId7"/>
    <p:sldLayoutId id="2147483788" r:id="rId8"/>
    <p:sldLayoutId id="2147483789" r:id="rId9"/>
    <p:sldLayoutId id="2147483790" r:id="rId10"/>
    <p:sldLayoutId id="214748379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 spc="-1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spcBef>
          <a:spcPct val="20000"/>
        </a:spcBef>
        <a:buClr>
          <a:schemeClr val="accent1"/>
        </a:buClr>
        <a:buSzPct val="85000"/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spcBef>
          <a:spcPct val="20000"/>
        </a:spcBef>
        <a:buClr>
          <a:schemeClr val="accent1"/>
        </a:buClr>
        <a:buSzPct val="85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spcBef>
          <a:spcPct val="20000"/>
        </a:spcBef>
        <a:buClr>
          <a:schemeClr val="accent1"/>
        </a:buClr>
        <a:buSzPct val="9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3716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JP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duotone>
              <a:schemeClr val="accent4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4" y="188640"/>
            <a:ext cx="3859213" cy="865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Obdélník 5"/>
          <p:cNvSpPr/>
          <p:nvPr/>
        </p:nvSpPr>
        <p:spPr>
          <a:xfrm>
            <a:off x="323528" y="1124744"/>
            <a:ext cx="8424936" cy="5232202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algn="ctr"/>
            <a:r>
              <a:rPr lang="cs-CZ" b="1" dirty="0" smtClean="0">
                <a:solidFill>
                  <a:schemeClr val="accent4">
                    <a:lumMod val="50000"/>
                  </a:schemeClr>
                </a:solidFill>
              </a:rPr>
              <a:t>ZÁKLADNÍ ŠKOLA SLOVAN, KROMĚŘÍŽ, PŘÍSPĚVKOVÁ ORGANIZACE</a:t>
            </a:r>
          </a:p>
          <a:p>
            <a:pPr algn="ctr"/>
            <a:r>
              <a:rPr lang="cs-CZ" b="1" dirty="0" smtClean="0">
                <a:solidFill>
                  <a:schemeClr val="accent4">
                    <a:lumMod val="50000"/>
                  </a:schemeClr>
                </a:solidFill>
              </a:rPr>
              <a:t>ZEYEROVA 3354, 767 01 KROMĚŘÍŽ</a:t>
            </a:r>
          </a:p>
          <a:p>
            <a:pPr algn="ctr"/>
            <a:endParaRPr lang="cs-CZ" b="1" dirty="0" smtClean="0">
              <a:solidFill>
                <a:schemeClr val="accent4">
                  <a:lumMod val="50000"/>
                </a:schemeClr>
              </a:solidFill>
            </a:endParaRPr>
          </a:p>
          <a:p>
            <a:pPr algn="ctr"/>
            <a:r>
              <a:rPr lang="cs-CZ" b="1" dirty="0" smtClean="0">
                <a:solidFill>
                  <a:schemeClr val="accent4">
                    <a:lumMod val="50000"/>
                  </a:schemeClr>
                </a:solidFill>
              </a:rPr>
              <a:t>projekt v rámci vzdělávacího programu</a:t>
            </a:r>
          </a:p>
          <a:p>
            <a:pPr algn="ctr"/>
            <a:r>
              <a:rPr lang="cs-CZ" b="1" dirty="0" smtClean="0">
                <a:solidFill>
                  <a:schemeClr val="accent4">
                    <a:lumMod val="50000"/>
                  </a:schemeClr>
                </a:solidFill>
              </a:rPr>
              <a:t>VZDĚLÁNÍ PRO KONKURENCESCHOPNOST</a:t>
            </a:r>
          </a:p>
          <a:p>
            <a:endParaRPr lang="cs-CZ" b="1" dirty="0" smtClean="0">
              <a:solidFill>
                <a:schemeClr val="accent4">
                  <a:lumMod val="50000"/>
                </a:schemeClr>
              </a:solidFill>
            </a:endParaRPr>
          </a:p>
          <a:p>
            <a:pPr algn="ctr"/>
            <a:r>
              <a:rPr lang="cs-CZ" b="1" dirty="0" smtClean="0">
                <a:solidFill>
                  <a:schemeClr val="accent4">
                    <a:lumMod val="50000"/>
                  </a:schemeClr>
                </a:solidFill>
              </a:rPr>
              <a:t>ŠABLONA ČÍSLO: III/2</a:t>
            </a:r>
          </a:p>
          <a:p>
            <a:pPr algn="ctr"/>
            <a:r>
              <a:rPr lang="cs-CZ" b="1" dirty="0" smtClean="0">
                <a:solidFill>
                  <a:schemeClr val="accent4">
                    <a:lumMod val="50000"/>
                  </a:schemeClr>
                </a:solidFill>
              </a:rPr>
              <a:t>NÁZEV:  INOVACE A ZKVALITNĚNÍ VÝUKY PROSTŘEDNICTVÍM ICT</a:t>
            </a:r>
          </a:p>
          <a:p>
            <a:endParaRPr lang="cs-CZ" b="1" dirty="0" smtClean="0">
              <a:solidFill>
                <a:schemeClr val="accent4">
                  <a:lumMod val="50000"/>
                </a:schemeClr>
              </a:solidFill>
            </a:endParaRPr>
          </a:p>
          <a:p>
            <a:endParaRPr lang="cs-CZ" b="1" dirty="0">
              <a:solidFill>
                <a:schemeClr val="accent4">
                  <a:lumMod val="50000"/>
                </a:schemeClr>
              </a:solidFill>
            </a:endParaRPr>
          </a:p>
          <a:p>
            <a:r>
              <a:rPr lang="cs-CZ" b="1" dirty="0" smtClean="0">
                <a:solidFill>
                  <a:schemeClr val="accent4">
                    <a:lumMod val="50000"/>
                  </a:schemeClr>
                </a:solidFill>
              </a:rPr>
              <a:t>PŘEDMĚT: Hudební výchova</a:t>
            </a:r>
          </a:p>
          <a:p>
            <a:r>
              <a:rPr lang="cs-CZ" b="1" dirty="0" smtClean="0">
                <a:solidFill>
                  <a:schemeClr val="accent4">
                    <a:lumMod val="50000"/>
                  </a:schemeClr>
                </a:solidFill>
              </a:rPr>
              <a:t>ROČNÍK: 6. – 9.</a:t>
            </a:r>
          </a:p>
          <a:p>
            <a:r>
              <a:rPr lang="cs-CZ" b="1" dirty="0" smtClean="0">
                <a:solidFill>
                  <a:schemeClr val="accent4">
                    <a:lumMod val="50000"/>
                  </a:schemeClr>
                </a:solidFill>
              </a:rPr>
              <a:t>TÉMA: Hudební </a:t>
            </a:r>
            <a:r>
              <a:rPr lang="cs-CZ" b="1" dirty="0" smtClean="0">
                <a:solidFill>
                  <a:schemeClr val="accent4">
                    <a:lumMod val="50000"/>
                  </a:schemeClr>
                </a:solidFill>
              </a:rPr>
              <a:t>nástroje – příčná flétna</a:t>
            </a:r>
            <a:endParaRPr lang="cs-CZ" b="1" dirty="0" smtClean="0">
              <a:solidFill>
                <a:schemeClr val="accent4">
                  <a:lumMod val="50000"/>
                </a:schemeClr>
              </a:solidFill>
            </a:endParaRPr>
          </a:p>
          <a:p>
            <a:r>
              <a:rPr lang="cs-CZ" b="1" dirty="0" smtClean="0">
                <a:solidFill>
                  <a:schemeClr val="accent4">
                    <a:lumMod val="50000"/>
                  </a:schemeClr>
                </a:solidFill>
              </a:rPr>
              <a:t>AUTOR: Dušan Okénka</a:t>
            </a:r>
          </a:p>
          <a:p>
            <a:r>
              <a:rPr lang="cs-CZ" b="1" dirty="0" smtClean="0">
                <a:solidFill>
                  <a:schemeClr val="accent4">
                    <a:lumMod val="50000"/>
                  </a:schemeClr>
                </a:solidFill>
              </a:rPr>
              <a:t>DATUM VYTVOŘENÍ: 25.10.2011</a:t>
            </a:r>
          </a:p>
          <a:p>
            <a:endParaRPr lang="cs-CZ" dirty="0" smtClean="0">
              <a:solidFill>
                <a:schemeClr val="bg1"/>
              </a:solidFill>
            </a:endParaRPr>
          </a:p>
          <a:p>
            <a:endParaRPr lang="cs-CZ" dirty="0" smtClean="0">
              <a:solidFill>
                <a:schemeClr val="bg1"/>
              </a:solidFill>
            </a:endParaRPr>
          </a:p>
          <a:p>
            <a:pPr algn="ctr"/>
            <a:r>
              <a:rPr lang="cs-CZ" sz="2800" b="1" dirty="0" smtClean="0">
                <a:solidFill>
                  <a:srgbClr val="FF0000"/>
                </a:solidFill>
              </a:rPr>
              <a:t>VY_32_INOVACE_05_DO</a:t>
            </a:r>
            <a:endParaRPr lang="cs-CZ" sz="28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27512" y="404664"/>
            <a:ext cx="8229600" cy="1219200"/>
          </a:xfrm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 algn="ctr"/>
            <a:r>
              <a:rPr lang="cs-CZ" sz="5400" b="1" dirty="0" smtClean="0">
                <a:solidFill>
                  <a:schemeClr val="bg1"/>
                </a:solidFill>
              </a:rPr>
              <a:t>ANOTACE</a:t>
            </a:r>
            <a:endParaRPr lang="cs-CZ" sz="5400" b="1" dirty="0">
              <a:solidFill>
                <a:schemeClr val="bg1"/>
              </a:solidFill>
            </a:endParaRPr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67544" y="2060848"/>
            <a:ext cx="8229600" cy="2088232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 fontScale="85000" lnSpcReduction="20000"/>
          </a:bodyPr>
          <a:lstStyle/>
          <a:p>
            <a:pPr>
              <a:buClrTx/>
            </a:pPr>
            <a:r>
              <a:rPr lang="cs-CZ" dirty="0" smtClean="0"/>
              <a:t>PREZENTACE VYTVOŘENA JAKO DOPLNĚNÍ UČIVA OSMÉHO ROČNÍKU </a:t>
            </a:r>
            <a:r>
              <a:rPr lang="cs-CZ" b="1" dirty="0" smtClean="0"/>
              <a:t>HUDEBNÍ NÁSTROJE – PŘÍČNÁ FLÉTNA</a:t>
            </a:r>
          </a:p>
          <a:p>
            <a:pPr>
              <a:buClrTx/>
            </a:pPr>
            <a:r>
              <a:rPr lang="cs-CZ" dirty="0" smtClean="0"/>
              <a:t>V RÁMCI PREZENTACE MAJÍ ŽÁCI MOŽNOST SEZNÁMIT SE S </a:t>
            </a:r>
          </a:p>
          <a:p>
            <a:pPr marL="514350" indent="-514350">
              <a:buClrTx/>
              <a:buFont typeface="+mj-lt"/>
              <a:buAutoNum type="arabicPeriod"/>
            </a:pPr>
            <a:r>
              <a:rPr lang="cs-CZ" dirty="0" smtClean="0"/>
              <a:t>CHARAKTERISTIKOU TOHOTO NÁSTROJE</a:t>
            </a:r>
          </a:p>
          <a:p>
            <a:pPr marL="514350" indent="-514350">
              <a:buClrTx/>
              <a:buFont typeface="+mj-lt"/>
              <a:buAutoNum type="arabicPeriod"/>
            </a:pPr>
            <a:r>
              <a:rPr lang="cs-CZ" dirty="0" smtClean="0"/>
              <a:t>ZVUKEM A BARVOU TÓNU</a:t>
            </a:r>
          </a:p>
          <a:p>
            <a:pPr marL="514350" indent="-514350">
              <a:buClrTx/>
              <a:buFont typeface="+mj-lt"/>
              <a:buAutoNum type="arabicPeriod"/>
            </a:pPr>
            <a:r>
              <a:rPr lang="cs-CZ" dirty="0" smtClean="0"/>
              <a:t>FUNKCÍ PŘÍČNÉ FLÉTNY V KOMORNÍCH SESKUPENÍCH A SYMFONICKÉM ORCHESTRU</a:t>
            </a:r>
          </a:p>
          <a:p>
            <a:pPr marL="514350" indent="-514350">
              <a:buClrTx/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ClrTx/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ClrTx/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ClrTx/>
              <a:buFont typeface="+mj-lt"/>
              <a:buAutoNum type="arabicPeriod"/>
            </a:pPr>
            <a:endParaRPr lang="cs-CZ" dirty="0"/>
          </a:p>
        </p:txBody>
      </p:sp>
      <p:sp>
        <p:nvSpPr>
          <p:cNvPr id="4" name="Zástupný symbol pro obsah 1"/>
          <p:cNvSpPr txBox="1">
            <a:spLocks/>
          </p:cNvSpPr>
          <p:nvPr/>
        </p:nvSpPr>
        <p:spPr>
          <a:xfrm>
            <a:off x="467544" y="4303914"/>
            <a:ext cx="8229600" cy="2365445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vert="horz">
            <a:normAutofit fontScale="85000" lnSpcReduction="10000"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2"/>
              </a:buClr>
              <a:buSzPct val="85000"/>
              <a:buFont typeface="Wingdings 2"/>
              <a:buChar char=""/>
              <a:defRPr kumimoji="0" sz="2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ts val="30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/>
              <a:buChar char=""/>
              <a:defRPr kumimoji="0" sz="2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1005840" indent="-228600" algn="l" rtl="0" eaLnBrk="1" latinLnBrk="0" hangingPunct="1">
              <a:spcBef>
                <a:spcPts val="300"/>
              </a:spcBef>
              <a:buClr>
                <a:schemeClr val="accent2">
                  <a:shade val="50000"/>
                </a:schemeClr>
              </a:buClr>
              <a:buSzPct val="85000"/>
              <a:buFont typeface="Wingdings 2"/>
              <a:buChar char=""/>
              <a:defRPr kumimoji="0" sz="21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280160" indent="-228600" algn="l" rtl="0" eaLnBrk="1" latinLnBrk="0" hangingPunct="1">
              <a:spcBef>
                <a:spcPts val="30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"/>
              <a:defRPr kumimoji="0" sz="19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554480" indent="-22860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"/>
              <a:defRPr kumimoji="0" sz="1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1828800" indent="-22860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7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600" kern="1200" baseline="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5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5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ClrTx/>
              <a:buNone/>
            </a:pPr>
            <a:r>
              <a:rPr lang="cs-CZ" dirty="0"/>
              <a:t>Pilotáž: Prezentace pilotována ve třídách II. stupně, ale je možné ji využít jako doplnění učiva i ve vyšších ročnících I. stupně ZŠ. Základní seznámení s hudebními nástroji je vždy vhodné doplnit ukázkou konkrétního nástroje, ne vždy je to ale možné a k tomuto účelu poslouží právě prezentace. Textové informace je možné zestručnit v návaznosti na věkovou skupinu žáků. Doporučuji doplnit </a:t>
            </a:r>
            <a:r>
              <a:rPr lang="cs-CZ" dirty="0" err="1"/>
              <a:t>audioukázkou</a:t>
            </a:r>
            <a:r>
              <a:rPr lang="cs-CZ" dirty="0"/>
              <a:t>.</a:t>
            </a:r>
          </a:p>
          <a:p>
            <a:pPr marL="0" indent="0">
              <a:buClrTx/>
              <a:buNone/>
            </a:pPr>
            <a:endParaRPr lang="cs-CZ" dirty="0" smtClean="0"/>
          </a:p>
          <a:p>
            <a:pPr marL="514350" indent="-514350">
              <a:buClrTx/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ClrTx/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ClrTx/>
              <a:buFont typeface="+mj-lt"/>
              <a:buAutoNum type="arabicPeriod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079101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372200" y="332656"/>
            <a:ext cx="2147824" cy="3297410"/>
          </a:xfrm>
          <a:prstGeom prst="rect">
            <a:avLst/>
          </a:prstGeom>
          <a:ln>
            <a:noFill/>
          </a:ln>
          <a:effectLst>
            <a:softEdge rad="112500"/>
          </a:effectLst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</p:pic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755576" y="1196752"/>
            <a:ext cx="5184576" cy="1080120"/>
          </a:xfr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pPr algn="ctr"/>
            <a:r>
              <a:rPr lang="cs-CZ" sz="6600" b="1" dirty="0" smtClean="0">
                <a:solidFill>
                  <a:schemeClr val="tx1">
                    <a:lumMod val="50000"/>
                  </a:schemeClr>
                </a:solidFill>
              </a:rPr>
              <a:t>Příčná flétna</a:t>
            </a:r>
            <a:endParaRPr lang="cs-CZ" sz="6600" b="1" dirty="0">
              <a:solidFill>
                <a:schemeClr val="tx1">
                  <a:lumMod val="50000"/>
                </a:schemeClr>
              </a:solidFill>
            </a:endParaRPr>
          </a:p>
        </p:txBody>
      </p:sp>
      <p:sp>
        <p:nvSpPr>
          <p:cNvPr id="2" name="Podnadpis 1"/>
          <p:cNvSpPr>
            <a:spLocks noGrp="1"/>
          </p:cNvSpPr>
          <p:nvPr>
            <p:ph idx="1"/>
          </p:nvPr>
        </p:nvSpPr>
        <p:spPr>
          <a:xfrm>
            <a:off x="467544" y="3645024"/>
            <a:ext cx="8229600" cy="2880320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 fontScale="92500"/>
          </a:bodyPr>
          <a:lstStyle/>
          <a:p>
            <a:r>
              <a:rPr lang="cs-CZ" sz="3200" b="1" dirty="0"/>
              <a:t>Příčná flétna</a:t>
            </a:r>
            <a:r>
              <a:rPr lang="cs-CZ" sz="3200" dirty="0"/>
              <a:t> je dechový dřevěný nástroj (ačkoli se dnes příčné flétny </a:t>
            </a:r>
            <a:r>
              <a:rPr lang="cs-CZ" sz="3200" dirty="0" smtClean="0"/>
              <a:t>vyrábějí </a:t>
            </a:r>
            <a:r>
              <a:rPr lang="cs-CZ" sz="3200" dirty="0"/>
              <a:t>výhradně z </a:t>
            </a:r>
            <a:r>
              <a:rPr lang="cs-CZ" sz="3200" dirty="0" smtClean="0"/>
              <a:t>kovu, stále se řadí </a:t>
            </a:r>
            <a:r>
              <a:rPr lang="cs-CZ" sz="3200" dirty="0"/>
              <a:t>k dřevěným dechovým nástrojům). Je tradičně zastoupena ve všech symfonických, dechových i komorních orchestrech, velké využití má i komorní hudbě.</a:t>
            </a:r>
          </a:p>
          <a:p>
            <a:endParaRPr lang="cs-CZ" sz="3200" dirty="0" smtClean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conveyor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620688"/>
            <a:ext cx="8229600" cy="2592288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algn="ctr">
              <a:buNone/>
            </a:pPr>
            <a:r>
              <a:rPr lang="cs-CZ" sz="4400" b="1" dirty="0" smtClean="0"/>
              <a:t>Stavba</a:t>
            </a:r>
          </a:p>
          <a:p>
            <a:pPr algn="ctr">
              <a:buNone/>
            </a:pPr>
            <a:r>
              <a:rPr lang="cs-CZ" sz="2800" b="1" dirty="0"/>
              <a:t>Moderní příčná flétna se skládá ze tří částí:</a:t>
            </a:r>
          </a:p>
          <a:p>
            <a:pPr lvl="0" algn="ctr">
              <a:buNone/>
            </a:pPr>
            <a:r>
              <a:rPr lang="cs-CZ" b="1" u="sng" dirty="0"/>
              <a:t>Hlavice</a:t>
            </a:r>
            <a:r>
              <a:rPr lang="cs-CZ" dirty="0"/>
              <a:t> </a:t>
            </a:r>
            <a:r>
              <a:rPr lang="cs-CZ" dirty="0" smtClean="0"/>
              <a:t>má </a:t>
            </a:r>
            <a:r>
              <a:rPr lang="cs-CZ" dirty="0"/>
              <a:t>horní </a:t>
            </a:r>
            <a:r>
              <a:rPr lang="cs-CZ" dirty="0" smtClean="0"/>
              <a:t>třetině otvor</a:t>
            </a:r>
            <a:r>
              <a:rPr lang="cs-CZ" dirty="0"/>
              <a:t>, na kterém je navařen náustek sloužící k podepření dolního rtu. Mírným povytahováním hlavice se ladí celá flétna.</a:t>
            </a:r>
          </a:p>
          <a:p>
            <a:pPr algn="ctr">
              <a:buNone/>
            </a:pPr>
            <a:endParaRPr lang="cs-CZ" dirty="0" smtClean="0"/>
          </a:p>
        </p:txBody>
      </p:sp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177966" y="3212976"/>
            <a:ext cx="4772353" cy="3408824"/>
          </a:xfrm>
          <a:prstGeom prst="rect">
            <a:avLst/>
          </a:prstGeom>
          <a:ln>
            <a:noFill/>
          </a:ln>
          <a:effectLst>
            <a:softEdge rad="112500"/>
          </a:effectLst>
          <a:extLst/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</p:pic>
    </p:spTree>
  </p:cSld>
  <p:clrMapOvr>
    <a:masterClrMapping/>
  </p:clrMapOvr>
  <p:transition spd="slow"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620688"/>
            <a:ext cx="8229600" cy="2160240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lvl="0" algn="ctr">
              <a:buNone/>
            </a:pPr>
            <a:r>
              <a:rPr lang="cs-CZ" b="1" u="sng" dirty="0"/>
              <a:t>Střední díl</a:t>
            </a:r>
            <a:r>
              <a:rPr lang="cs-CZ" dirty="0"/>
              <a:t>: nacházejí se na něm klapky, které mohou být buď uzavřené nebo otevřené. V případě otevřených klapek se uzavírají dírky pomocí prstů, zatímco v případě uzavřených klapek se dírky uzavírají pomocí </a:t>
            </a:r>
            <a:r>
              <a:rPr lang="cs-CZ" dirty="0" smtClean="0"/>
              <a:t>klapek.</a:t>
            </a:r>
            <a:endParaRPr lang="cs-CZ" dirty="0"/>
          </a:p>
          <a:p>
            <a:pPr algn="ctr">
              <a:buNone/>
            </a:pPr>
            <a:endParaRPr lang="cs-CZ" dirty="0" smtClean="0"/>
          </a:p>
        </p:txBody>
      </p:sp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979712" y="2780984"/>
            <a:ext cx="5256584" cy="3754703"/>
          </a:xfrm>
          <a:prstGeom prst="rect">
            <a:avLst/>
          </a:prstGeom>
          <a:ln>
            <a:noFill/>
          </a:ln>
          <a:effectLst>
            <a:softEdge rad="112500"/>
          </a:effectLst>
          <a:extLst/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</p:pic>
    </p:spTree>
    <p:extLst>
      <p:ext uri="{BB962C8B-B14F-4D97-AF65-F5344CB8AC3E}">
        <p14:creationId xmlns:p14="http://schemas.microsoft.com/office/powerpoint/2010/main" val="1847041226"/>
      </p:ext>
    </p:extLst>
  </p:cSld>
  <p:clrMapOvr>
    <a:masterClrMapping/>
  </p:clrMapOvr>
  <p:transition spd="slow"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5148064" y="2782347"/>
            <a:ext cx="3466728" cy="1800200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lvl="0" algn="ctr">
              <a:buNone/>
            </a:pPr>
            <a:r>
              <a:rPr lang="cs-CZ" b="1" u="sng" dirty="0"/>
              <a:t>Spodní díl</a:t>
            </a:r>
            <a:r>
              <a:rPr lang="cs-CZ" dirty="0"/>
              <a:t>: nejnižší tón flétny může být buď c¹ nebo h, v závislosti na typu spodního dílu</a:t>
            </a:r>
            <a:r>
              <a:rPr lang="cs-CZ" dirty="0" smtClean="0"/>
              <a:t>.</a:t>
            </a:r>
            <a:endParaRPr lang="cs-CZ" dirty="0"/>
          </a:p>
          <a:p>
            <a:pPr algn="ctr">
              <a:buNone/>
            </a:pPr>
            <a:endParaRPr lang="cs-CZ" dirty="0" smtClean="0"/>
          </a:p>
        </p:txBody>
      </p:sp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90213" y="506894"/>
            <a:ext cx="4536504" cy="6351106"/>
          </a:xfrm>
          <a:prstGeom prst="rect">
            <a:avLst/>
          </a:prstGeom>
          <a:ln>
            <a:noFill/>
          </a:ln>
          <a:effectLst>
            <a:softEdge rad="112500"/>
          </a:effectLst>
          <a:extLst/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</p:pic>
    </p:spTree>
    <p:extLst>
      <p:ext uri="{BB962C8B-B14F-4D97-AF65-F5344CB8AC3E}">
        <p14:creationId xmlns:p14="http://schemas.microsoft.com/office/powerpoint/2010/main" val="730737056"/>
      </p:ext>
    </p:extLst>
  </p:cSld>
  <p:clrMapOvr>
    <a:masterClrMapping/>
  </p:clrMapOvr>
  <p:transition spd="slow"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5220072" y="644217"/>
            <a:ext cx="3276364" cy="5693866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800" dirty="0"/>
              <a:t>Proud vzduchu z úst je namířen na hranu, která ho </a:t>
            </a:r>
            <a:r>
              <a:rPr lang="cs-CZ" sz="2800" dirty="0" smtClean="0"/>
              <a:t>rozděluje. </a:t>
            </a:r>
            <a:r>
              <a:rPr lang="cs-CZ" sz="2800" dirty="0"/>
              <a:t>Při tom vznikají vzduchové </a:t>
            </a:r>
            <a:r>
              <a:rPr lang="cs-CZ" sz="2800" dirty="0" smtClean="0"/>
              <a:t>víry. </a:t>
            </a:r>
            <a:r>
              <a:rPr lang="cs-CZ" sz="2800" dirty="0"/>
              <a:t>Jeden proud vzduchu je vždy odváděn ven a druhý dovnitř nástroje, kde se zesiluje, přičemž flétna slouží jako rezonátor</a:t>
            </a:r>
            <a:r>
              <a:rPr lang="cs-CZ" sz="2800" dirty="0" smtClean="0"/>
              <a:t>.</a:t>
            </a:r>
            <a:endParaRPr lang="cs-CZ" sz="2800" dirty="0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19" y="2123405"/>
            <a:ext cx="4896545" cy="325926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5" name="TextovéPole 4"/>
          <p:cNvSpPr txBox="1"/>
          <p:nvPr/>
        </p:nvSpPr>
        <p:spPr>
          <a:xfrm>
            <a:off x="665878" y="637928"/>
            <a:ext cx="3902647" cy="646331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600" dirty="0" err="1" smtClean="0"/>
              <a:t>Tvotba</a:t>
            </a:r>
            <a:r>
              <a:rPr lang="cs-CZ" sz="3600" dirty="0" smtClean="0"/>
              <a:t> tónu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13317007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2613494" y="908720"/>
            <a:ext cx="3816424" cy="646331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600" b="1" dirty="0" smtClean="0"/>
              <a:t>Historie </a:t>
            </a:r>
            <a:endParaRPr lang="cs-CZ" sz="36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4535996" y="2204864"/>
            <a:ext cx="4248472" cy="4370427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dirty="0"/>
              <a:t>Příčné flétny jsou asijského původu a v Evropě se poprvé objevily ve 12. století. Předchůdcem příčné flétny je </a:t>
            </a:r>
            <a:r>
              <a:rPr lang="cs-CZ" sz="2000" i="1" dirty="0"/>
              <a:t>příčná </a:t>
            </a:r>
            <a:r>
              <a:rPr lang="cs-CZ" sz="2000" i="1" dirty="0" smtClean="0"/>
              <a:t>píšťala</a:t>
            </a:r>
            <a:r>
              <a:rPr lang="cs-CZ" sz="2000" dirty="0"/>
              <a:t>.</a:t>
            </a:r>
            <a:r>
              <a:rPr lang="cs-CZ" sz="2000" dirty="0" smtClean="0"/>
              <a:t> </a:t>
            </a:r>
            <a:r>
              <a:rPr lang="cs-CZ" sz="2000" dirty="0"/>
              <a:t>V 16. století se zvětšila její </a:t>
            </a:r>
            <a:r>
              <a:rPr lang="cs-CZ" sz="2000" dirty="0" err="1"/>
              <a:t>mensura</a:t>
            </a:r>
            <a:r>
              <a:rPr lang="cs-CZ" sz="2000" dirty="0"/>
              <a:t>, v 17. a 18. století se </a:t>
            </a:r>
            <a:r>
              <a:rPr lang="cs-CZ" sz="2000" dirty="0" smtClean="0"/>
              <a:t>stala </a:t>
            </a:r>
            <a:r>
              <a:rPr lang="cs-CZ" sz="2000" dirty="0"/>
              <a:t>součástí </a:t>
            </a:r>
            <a:r>
              <a:rPr lang="cs-CZ" sz="2000" dirty="0" smtClean="0"/>
              <a:t>orchestrů.</a:t>
            </a:r>
            <a:endParaRPr lang="cs-CZ" sz="2000" dirty="0"/>
          </a:p>
          <a:p>
            <a:r>
              <a:rPr lang="cs-CZ" sz="2000" dirty="0"/>
              <a:t>Revoluci ve stavbě příčné flétny i ostatních dřevných nástrojů provedl v roce 1832 Theobald Böhm, když vyvrtal dírky nikoli podle dosažitelnosti prsty, ale podle akustických měřítek, a pak je opatřil </a:t>
            </a:r>
            <a:r>
              <a:rPr lang="cs-CZ" sz="2000" dirty="0" smtClean="0"/>
              <a:t>klapkami</a:t>
            </a:r>
            <a:r>
              <a:rPr lang="cs-CZ" sz="2000" dirty="0"/>
              <a:t>.</a:t>
            </a:r>
          </a:p>
          <a:p>
            <a:endParaRPr lang="cs-CZ" dirty="0"/>
          </a:p>
        </p:txBody>
      </p:sp>
      <p:pic>
        <p:nvPicPr>
          <p:cNvPr id="6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096567" y="2564904"/>
            <a:ext cx="2448272" cy="2448272"/>
          </a:xfrm>
          <a:prstGeom prst="rect">
            <a:avLst/>
          </a:prstGeom>
          <a:ln>
            <a:noFill/>
          </a:ln>
          <a:effectLst>
            <a:softEdge rad="112500"/>
          </a:effectLst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</p:pic>
      <p:pic>
        <p:nvPicPr>
          <p:cNvPr id="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23528" y="4067135"/>
            <a:ext cx="2448272" cy="2448272"/>
          </a:xfrm>
          <a:prstGeom prst="rect">
            <a:avLst/>
          </a:prstGeom>
          <a:ln>
            <a:noFill/>
          </a:ln>
          <a:effectLst>
            <a:softEdge rad="112500"/>
          </a:effectLst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</p:pic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65222" y="727829"/>
            <a:ext cx="2448272" cy="2448272"/>
          </a:xfrm>
          <a:prstGeom prst="rect">
            <a:avLst/>
          </a:prstGeom>
          <a:ln>
            <a:noFill/>
          </a:ln>
          <a:effectLst>
            <a:softEdge rad="112500"/>
          </a:effectLst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14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67544" y="692696"/>
            <a:ext cx="8229600" cy="684312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 fontScale="90000"/>
          </a:bodyPr>
          <a:lstStyle/>
          <a:p>
            <a:pPr algn="ctr"/>
            <a:r>
              <a:rPr lang="cs-CZ" sz="4000" b="1" dirty="0"/>
              <a:t>CITACE: OBRÁZKY, </a:t>
            </a:r>
            <a:r>
              <a:rPr lang="cs-CZ" sz="4000" b="1" dirty="0" smtClean="0"/>
              <a:t>FOTOGRAFIE</a:t>
            </a:r>
            <a:endParaRPr lang="cs-CZ" sz="40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323528" y="1772816"/>
            <a:ext cx="8424936" cy="1728192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/>
          <a:lstStyle/>
          <a:p>
            <a:pPr marL="0" indent="0">
              <a:buClrTx/>
              <a:buNone/>
            </a:pPr>
            <a:r>
              <a:rPr lang="cs-CZ" sz="2800" dirty="0">
                <a:solidFill>
                  <a:schemeClr val="accent4">
                    <a:lumMod val="50000"/>
                  </a:schemeClr>
                </a:solidFill>
              </a:rPr>
              <a:t>Obrázky a fotografie – kliparty </a:t>
            </a:r>
            <a:r>
              <a:rPr lang="cs-CZ" sz="2800" dirty="0" err="1">
                <a:solidFill>
                  <a:schemeClr val="accent4">
                    <a:lumMod val="50000"/>
                  </a:schemeClr>
                </a:solidFill>
              </a:rPr>
              <a:t>office</a:t>
            </a:r>
            <a:r>
              <a:rPr lang="cs-CZ" sz="2800" dirty="0">
                <a:solidFill>
                  <a:schemeClr val="accent4">
                    <a:lumMod val="50000"/>
                  </a:schemeClr>
                </a:solidFill>
              </a:rPr>
              <a:t>- www.office.com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řehlednost">
  <a:themeElements>
    <a:clrScheme name="Přehlednost">
      <a:dk1>
        <a:srgbClr val="292934"/>
      </a:dk1>
      <a:lt1>
        <a:srgbClr val="FFFFFF"/>
      </a:lt1>
      <a:dk2>
        <a:srgbClr val="D2533C"/>
      </a:dk2>
      <a:lt2>
        <a:srgbClr val="F3F2DC"/>
      </a:lt2>
      <a:accent1>
        <a:srgbClr val="93A299"/>
      </a:accent1>
      <a:accent2>
        <a:srgbClr val="AD8F67"/>
      </a:accent2>
      <a:accent3>
        <a:srgbClr val="726056"/>
      </a:accent3>
      <a:accent4>
        <a:srgbClr val="4C5A6A"/>
      </a:accent4>
      <a:accent5>
        <a:srgbClr val="808DA0"/>
      </a:accent5>
      <a:accent6>
        <a:srgbClr val="79463D"/>
      </a:accent6>
      <a:hlink>
        <a:srgbClr val="0000FF"/>
      </a:hlink>
      <a:folHlink>
        <a:srgbClr val="800080"/>
      </a:folHlink>
    </a:clrScheme>
    <a:fontScheme name="Office – klasické 2">
      <a:maj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řehlednost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hade val="86000"/>
                <a:satMod val="140000"/>
              </a:schemeClr>
            </a:gs>
            <a:gs pos="45000">
              <a:schemeClr val="phClr">
                <a:tint val="48000"/>
                <a:satMod val="150000"/>
              </a:schemeClr>
            </a:gs>
            <a:gs pos="100000">
              <a:schemeClr val="phClr">
                <a:tint val="28000"/>
                <a:satMod val="16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70000"/>
                <a:satMod val="150000"/>
              </a:schemeClr>
            </a:gs>
            <a:gs pos="34000">
              <a:schemeClr val="phClr">
                <a:shade val="70000"/>
                <a:satMod val="140000"/>
              </a:schemeClr>
            </a:gs>
            <a:gs pos="70000">
              <a:schemeClr val="phClr">
                <a:tint val="100000"/>
                <a:shade val="90000"/>
                <a:satMod val="140000"/>
              </a:schemeClr>
            </a:gs>
            <a:gs pos="100000">
              <a:schemeClr val="phClr">
                <a:tint val="100000"/>
                <a:shade val="100000"/>
                <a:sat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6425" cap="flat" cmpd="sng" algn="ctr">
          <a:solidFill>
            <a:schemeClr val="phClr"/>
          </a:solidFill>
          <a:prstDash val="solid"/>
        </a:ln>
        <a:ln w="444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5100000"/>
            </a:lightRig>
          </a:scene3d>
          <a:sp3d contourW="6350">
            <a:bevelT w="29210" h="12700"/>
            <a:contourClr>
              <a:schemeClr val="phClr">
                <a:shade val="3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atMod val="180000"/>
              </a:schemeClr>
            </a:gs>
            <a:gs pos="40000">
              <a:schemeClr val="phClr">
                <a:tint val="95000"/>
                <a:shade val="85000"/>
                <a:satMod val="150000"/>
              </a:schemeClr>
            </a:gs>
            <a:gs pos="100000">
              <a:schemeClr val="phClr">
                <a:shade val="45000"/>
                <a:satMod val="200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55000"/>
              </a:schemeClr>
              <a:schemeClr val="phClr">
                <a:tint val="97000"/>
                <a:satMod val="95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Clarity</Template>
  <TotalTime>360</TotalTime>
  <Words>443</Words>
  <Application>Microsoft Office PowerPoint</Application>
  <PresentationFormat>Předvádění na obrazovce (4:3)</PresentationFormat>
  <Paragraphs>43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Přehlednost</vt:lpstr>
      <vt:lpstr>Prezentace aplikace PowerPoint</vt:lpstr>
      <vt:lpstr>ANOTACE</vt:lpstr>
      <vt:lpstr>Příčná flétna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CITACE: OBRÁZKY, FOTOGRAFIE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Viola</dc:title>
  <dc:creator>OKE</dc:creator>
  <cp:lastModifiedBy>EU14</cp:lastModifiedBy>
  <cp:revision>72</cp:revision>
  <dcterms:created xsi:type="dcterms:W3CDTF">2011-09-27T06:27:05Z</dcterms:created>
  <dcterms:modified xsi:type="dcterms:W3CDTF">2012-05-30T12:07:16Z</dcterms:modified>
</cp:coreProperties>
</file>