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70" r:id="rId6"/>
    <p:sldId id="280" r:id="rId7"/>
    <p:sldId id="279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  <p14:sldId id="270"/>
          </p14:sldIdLst>
        </p14:section>
        <p14:section name="Oddíl bez názvu" id="{04C0CBDF-79A6-4F65-AD0E-0346DD5B4B1E}">
          <p14:sldIdLst>
            <p14:sldId id="280"/>
            <p14:sldId id="279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klarinet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1.11.2011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VY_32_INOVACE_08_DO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8641"/>
            <a:ext cx="3384376" cy="824022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2060848"/>
            <a:ext cx="8229600" cy="18722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KLARINET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15759" y="4149080"/>
            <a:ext cx="8229600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sz="2400" dirty="0" err="1"/>
              <a:t>audioukázkou</a:t>
            </a:r>
            <a:r>
              <a:rPr lang="cs-CZ" sz="2400" dirty="0"/>
              <a:t>.</a:t>
            </a:r>
          </a:p>
          <a:p>
            <a:pPr marL="0" indent="0">
              <a:buClrTx/>
              <a:buNone/>
            </a:pPr>
            <a:endParaRPr lang="cs-CZ" sz="2000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95736" y="404664"/>
            <a:ext cx="4752528" cy="100811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KLARINET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sz="quarter" idx="13"/>
          </p:nvPr>
        </p:nvSpPr>
        <p:spPr>
          <a:xfrm>
            <a:off x="251520" y="1918380"/>
            <a:ext cx="4896544" cy="467897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Klarinet</a:t>
            </a:r>
            <a:r>
              <a:rPr lang="cs-CZ" sz="3200" dirty="0" smtClean="0"/>
              <a:t> </a:t>
            </a:r>
            <a:r>
              <a:rPr lang="cs-CZ" sz="3200" dirty="0"/>
              <a:t>je </a:t>
            </a:r>
            <a:r>
              <a:rPr lang="cs-CZ" sz="3200" dirty="0" err="1"/>
              <a:t>jednoplátkový</a:t>
            </a:r>
            <a:r>
              <a:rPr lang="cs-CZ" sz="3200" dirty="0"/>
              <a:t> dřevěný hudební nástroj. Název pochází z italského </a:t>
            </a:r>
            <a:r>
              <a:rPr lang="cs-CZ" sz="3200" i="1" dirty="0" err="1"/>
              <a:t>clarinetto</a:t>
            </a:r>
            <a:r>
              <a:rPr lang="cs-CZ" sz="3200" dirty="0"/>
              <a:t> - malá trubka, neboť jeho zvuk ve vyšších polohách připomíná zvuk trubky (clarina). Z klarinetu se vyvinuly další nástroje, například </a:t>
            </a:r>
            <a:r>
              <a:rPr lang="cs-CZ" sz="3200" dirty="0" smtClean="0"/>
              <a:t>saxofon.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75521" y="1844824"/>
            <a:ext cx="3487244" cy="4882141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82496" y="404664"/>
            <a:ext cx="8229600" cy="30963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Historie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2800" dirty="0" err="1"/>
              <a:t>Jednoplátkové</a:t>
            </a:r>
            <a:r>
              <a:rPr lang="cs-CZ" sz="2800" dirty="0"/>
              <a:t> nástroje se používaly již v antice, </a:t>
            </a:r>
            <a:r>
              <a:rPr lang="cs-CZ" sz="2800" dirty="0" smtClean="0"/>
              <a:t>samotný klarinet </a:t>
            </a:r>
            <a:r>
              <a:rPr lang="cs-CZ" sz="2800" dirty="0"/>
              <a:t>se však vyvinul z barokního nástroje </a:t>
            </a:r>
            <a:r>
              <a:rPr lang="cs-CZ" sz="2800" dirty="0" err="1"/>
              <a:t>chalumeau</a:t>
            </a:r>
            <a:r>
              <a:rPr lang="cs-CZ" sz="2800" dirty="0"/>
              <a:t>. Tento nástroj však v mnohém připomínal zobcovou flétnu – měl pouze jednu nebo dvě klapky a neměl ještě klapku na </a:t>
            </a:r>
            <a:r>
              <a:rPr lang="cs-CZ" sz="2800" dirty="0" err="1"/>
              <a:t>přefuky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645024"/>
            <a:ext cx="3024336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645024"/>
            <a:ext cx="3024336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8064896" cy="224676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/>
              <a:t>Klarinety</a:t>
            </a:r>
            <a:r>
              <a:rPr lang="cs-CZ" sz="2800" dirty="0"/>
              <a:t> se nejčastěji vyrábějí z </a:t>
            </a:r>
            <a:r>
              <a:rPr lang="cs-CZ" sz="2800" dirty="0" err="1"/>
              <a:t>grenadillového</a:t>
            </a:r>
            <a:r>
              <a:rPr lang="cs-CZ" sz="2800" dirty="0"/>
              <a:t>, ebenového nebo zimostrázového dřeva, řidčeji i z umělých materiálů. Klapky jsou nejčastěji stříbrné barvy a vyrábí se z niklové mosazi, mosazi, stříbra nebo zlata</a:t>
            </a:r>
            <a:r>
              <a:rPr lang="cs-CZ" sz="2800" dirty="0" smtClean="0"/>
              <a:t>. </a:t>
            </a:r>
            <a:r>
              <a:rPr lang="cs-CZ" sz="2800" dirty="0"/>
              <a:t>Nástroj se z důvodů snadnější přepravy dá rozložit do pěti </a:t>
            </a:r>
            <a:r>
              <a:rPr lang="cs-CZ" sz="2800" dirty="0" smtClean="0"/>
              <a:t>dílů.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1680" y="2749468"/>
            <a:ext cx="5387038" cy="38478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76671"/>
            <a:ext cx="4840081" cy="3785942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orthographicFront">
              <a:rot lat="0" lon="0" rev="10799999"/>
            </a:camera>
            <a:lightRig rig="threePt" dir="t"/>
          </a:scene3d>
        </p:spPr>
      </p:pic>
      <p:sp>
        <p:nvSpPr>
          <p:cNvPr id="5" name="Nadpis 2"/>
          <p:cNvSpPr txBox="1">
            <a:spLocks/>
          </p:cNvSpPr>
          <p:nvPr/>
        </p:nvSpPr>
        <p:spPr>
          <a:xfrm>
            <a:off x="393236" y="1196752"/>
            <a:ext cx="3240360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Stavba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540" y="4340346"/>
            <a:ext cx="8353924" cy="230832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cs-CZ" sz="2400" b="1" dirty="0" err="1" smtClean="0">
                <a:solidFill>
                  <a:schemeClr val="bg1"/>
                </a:solidFill>
              </a:rPr>
              <a:t>hubička</a:t>
            </a:r>
            <a:r>
              <a:rPr lang="cs-CZ" sz="2400" dirty="0" err="1" smtClean="0">
                <a:solidFill>
                  <a:schemeClr val="bg1"/>
                </a:solidFill>
              </a:rPr>
              <a:t>Na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hubičku je pomocí </a:t>
            </a:r>
            <a:r>
              <a:rPr lang="cs-CZ" sz="2400" dirty="0" smtClean="0">
                <a:solidFill>
                  <a:schemeClr val="bg1"/>
                </a:solidFill>
              </a:rPr>
              <a:t>strojku připevněn 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plátek</a:t>
            </a:r>
            <a:r>
              <a:rPr lang="cs-CZ" sz="2400" dirty="0" smtClean="0">
                <a:solidFill>
                  <a:schemeClr val="bg1"/>
                </a:solidFill>
              </a:rPr>
              <a:t> z </a:t>
            </a:r>
            <a:r>
              <a:rPr lang="cs-CZ" sz="2400" dirty="0" err="1">
                <a:solidFill>
                  <a:schemeClr val="bg1"/>
                </a:solidFill>
              </a:rPr>
              <a:t>trstě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rákosovité</a:t>
            </a:r>
            <a:endParaRPr lang="cs-CZ" sz="2400" b="1" dirty="0" smtClean="0">
              <a:solidFill>
                <a:schemeClr val="bg1"/>
              </a:solidFill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soudek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cs-CZ" sz="2400" b="1" dirty="0">
                <a:solidFill>
                  <a:schemeClr val="bg1"/>
                </a:solidFill>
              </a:rPr>
              <a:t>horní díl</a:t>
            </a:r>
            <a:r>
              <a:rPr lang="cs-CZ" sz="2400" dirty="0">
                <a:solidFill>
                  <a:schemeClr val="bg1"/>
                </a:solidFill>
              </a:rPr>
              <a:t> - ovládán hlavně levou rukou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b="1" dirty="0">
                <a:solidFill>
                  <a:schemeClr val="bg1"/>
                </a:solidFill>
              </a:rPr>
              <a:t>spodní díl</a:t>
            </a:r>
            <a:r>
              <a:rPr lang="cs-CZ" sz="2400" dirty="0">
                <a:solidFill>
                  <a:schemeClr val="bg1"/>
                </a:solidFill>
              </a:rPr>
              <a:t> - ovládán hlavně pravou rukou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b="1" dirty="0">
                <a:solidFill>
                  <a:schemeClr val="bg1"/>
                </a:solidFill>
              </a:rPr>
              <a:t>ozvučník (korpus)</a:t>
            </a:r>
            <a:r>
              <a:rPr lang="cs-CZ" sz="2400" dirty="0">
                <a:solidFill>
                  <a:schemeClr val="bg1"/>
                </a:solidFill>
              </a:rPr>
              <a:t> - zlepšuje zvuk hlubokých </a:t>
            </a:r>
            <a:r>
              <a:rPr lang="cs-CZ" sz="2400" dirty="0" smtClean="0">
                <a:solidFill>
                  <a:schemeClr val="bg1"/>
                </a:solidFill>
              </a:rPr>
              <a:t>tónů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229600" cy="60486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dirty="0" smtClean="0"/>
              <a:t>Použití v hudbě</a:t>
            </a:r>
          </a:p>
          <a:p>
            <a:pPr marL="0" indent="0">
              <a:buNone/>
            </a:pPr>
            <a:r>
              <a:rPr lang="cs-CZ" sz="2400" b="1" dirty="0"/>
              <a:t>Sólová hra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Základní klarinetový repertoár se skládá převážně z </a:t>
            </a:r>
            <a:r>
              <a:rPr lang="cs-CZ" sz="2400" dirty="0" smtClean="0"/>
              <a:t>koncertů </a:t>
            </a:r>
            <a:r>
              <a:rPr lang="cs-CZ" sz="2400" dirty="0"/>
              <a:t>a sonát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b="1" dirty="0"/>
              <a:t>Komorní hudba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Klarinety jsou využívané ve většině dechových komorních souborů: nejrozšířenějším je </a:t>
            </a:r>
            <a:r>
              <a:rPr lang="cs-CZ" sz="2400" b="1" dirty="0"/>
              <a:t>dechový </a:t>
            </a:r>
            <a:r>
              <a:rPr lang="cs-CZ" sz="2400" b="1" dirty="0" smtClean="0"/>
              <a:t>kvintet</a:t>
            </a:r>
            <a:r>
              <a:rPr lang="cs-CZ" sz="2400" dirty="0" smtClean="0"/>
              <a:t>, </a:t>
            </a:r>
            <a:r>
              <a:rPr lang="cs-CZ" sz="2400" b="1" dirty="0" smtClean="0"/>
              <a:t>klarinetový kvartet</a:t>
            </a:r>
            <a:r>
              <a:rPr lang="cs-CZ" sz="2400" dirty="0" smtClean="0"/>
              <a:t>, </a:t>
            </a:r>
            <a:r>
              <a:rPr lang="cs-CZ" sz="2400" b="1" dirty="0"/>
              <a:t>dechový kvartet</a:t>
            </a:r>
            <a:r>
              <a:rPr lang="cs-CZ" sz="2400" dirty="0"/>
              <a:t> </a:t>
            </a:r>
            <a:r>
              <a:rPr lang="cs-CZ" sz="2400" dirty="0" smtClean="0"/>
              <a:t>a </a:t>
            </a:r>
            <a:r>
              <a:rPr lang="cs-CZ" sz="2400" dirty="0"/>
              <a:t>mnoho dalších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b="1" dirty="0"/>
              <a:t>Orchestr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V barokních orchestrech se </a:t>
            </a:r>
            <a:r>
              <a:rPr lang="cs-CZ" sz="2400" dirty="0" err="1"/>
              <a:t>chalumeau</a:t>
            </a:r>
            <a:r>
              <a:rPr lang="cs-CZ" sz="2400" dirty="0"/>
              <a:t> neprosadil a klarinety se staly trvalou součástí orchestrů až od dob klasicismu. V romantickém symfonickém orchestru jsou většinou obsazeny 2 klarinety, v modernějším repertoáru se k nim často přidává Es klarinet či basklarinet. Důležitou úlohu hrají klarinety i </a:t>
            </a:r>
            <a:r>
              <a:rPr lang="cs-CZ" sz="2400" dirty="0" smtClean="0"/>
              <a:t>v dechových a jazzových orchestrech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6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394</TotalTime>
  <Words>435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Prezentace aplikace PowerPoint</vt:lpstr>
      <vt:lpstr>ANOTACE</vt:lpstr>
      <vt:lpstr>KLARINET</vt:lpstr>
      <vt:lpstr>Prezentace aplikace PowerPoint</vt:lpstr>
      <vt:lpstr>Prezentace aplikace PowerPoint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57</cp:revision>
  <dcterms:created xsi:type="dcterms:W3CDTF">2011-09-27T06:27:05Z</dcterms:created>
  <dcterms:modified xsi:type="dcterms:W3CDTF">2013-09-24T14:54:04Z</dcterms:modified>
</cp:coreProperties>
</file>