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5" r:id="rId2"/>
    <p:sldId id="275" r:id="rId3"/>
    <p:sldId id="257" r:id="rId4"/>
    <p:sldId id="258" r:id="rId5"/>
    <p:sldId id="270" r:id="rId6"/>
    <p:sldId id="280" r:id="rId7"/>
    <p:sldId id="279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47F2F9B-8D17-4906-B37D-A4B7D2CDA61F}">
          <p14:sldIdLst>
            <p14:sldId id="265"/>
            <p14:sldId id="275"/>
            <p14:sldId id="257"/>
            <p14:sldId id="258"/>
            <p14:sldId id="270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fagot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8.11.2011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VY_32_INOVACE_09_DO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227" y="2060848"/>
            <a:ext cx="8229600" cy="1872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FAGOT</a:t>
            </a:r>
          </a:p>
          <a:p>
            <a:pPr>
              <a:buClrTx/>
            </a:pPr>
            <a:r>
              <a:rPr lang="cs-CZ" dirty="0" smtClean="0"/>
              <a:t>V RÁMCI PREZENTACE MAJÍ ŽÁCI MOŽNOST SEZNÁMIT SE </a:t>
            </a:r>
            <a:r>
              <a:rPr lang="cs-CZ" dirty="0" smtClean="0"/>
              <a:t>S 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22242" y="4149080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</a:t>
            </a:r>
            <a:r>
              <a:rPr lang="cs-CZ" sz="2000" dirty="0" smtClean="0"/>
              <a:t>                    v </a:t>
            </a:r>
            <a:r>
              <a:rPr lang="cs-CZ" sz="2000" dirty="0"/>
              <a:t>návaznosti na věkovou skupinu žáků. Doporučuji doplnit </a:t>
            </a:r>
            <a:r>
              <a:rPr lang="cs-CZ" sz="2000" dirty="0" err="1"/>
              <a:t>audioukázkou</a:t>
            </a:r>
            <a:r>
              <a:rPr lang="cs-CZ" sz="2000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791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11960" y="404664"/>
            <a:ext cx="3528392" cy="86409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Fagot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851920" y="1628800"/>
            <a:ext cx="4536504" cy="48718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/>
              <a:t>Fagot</a:t>
            </a:r>
            <a:r>
              <a:rPr lang="cs-CZ" sz="2800" dirty="0"/>
              <a:t> je dechový dřevěný hudební nástroj se strojkem </a:t>
            </a:r>
            <a:r>
              <a:rPr lang="cs-CZ" sz="2800" dirty="0" smtClean="0"/>
              <a:t>                               z </a:t>
            </a:r>
            <a:r>
              <a:rPr lang="cs-CZ" sz="2800" dirty="0"/>
              <a:t>dvojitého třtinového plátku. Vznikl v Itálii </a:t>
            </a:r>
            <a:r>
              <a:rPr lang="cs-CZ" sz="2800" dirty="0" smtClean="0"/>
              <a:t>                      v </a:t>
            </a:r>
            <a:r>
              <a:rPr lang="cs-CZ" sz="2800" dirty="0"/>
              <a:t>16. století, jeho název pochází z italského </a:t>
            </a:r>
            <a:r>
              <a:rPr lang="cs-CZ" sz="2800" i="1" dirty="0" err="1"/>
              <a:t>fagotto</a:t>
            </a:r>
            <a:r>
              <a:rPr lang="cs-CZ" sz="2800" dirty="0"/>
              <a:t> – svazek, otep. Zpravidla je vyroben </a:t>
            </a:r>
            <a:r>
              <a:rPr lang="cs-CZ" sz="2800" dirty="0" smtClean="0"/>
              <a:t>                      z </a:t>
            </a:r>
            <a:r>
              <a:rPr lang="cs-CZ" sz="2800" dirty="0"/>
              <a:t>javorového dřeva.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0995" y="530512"/>
            <a:ext cx="3466906" cy="6150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55976" y="346314"/>
            <a:ext cx="4320480" cy="617903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Fagot </a:t>
            </a:r>
            <a:r>
              <a:rPr lang="cs-CZ" dirty="0"/>
              <a:t>vznikl v 17. století, kdy začali nástrojaři </a:t>
            </a:r>
            <a:r>
              <a:rPr lang="cs-CZ" dirty="0" smtClean="0"/>
              <a:t>stavět původní </a:t>
            </a:r>
            <a:r>
              <a:rPr lang="cs-CZ" dirty="0" err="1"/>
              <a:t>dvouplátkové</a:t>
            </a:r>
            <a:r>
              <a:rPr lang="cs-CZ" dirty="0"/>
              <a:t> nástroje z více kusů dřeva, nový nástroj se italsky označoval jako </a:t>
            </a:r>
            <a:r>
              <a:rPr lang="cs-CZ" i="1" dirty="0" err="1" smtClean="0"/>
              <a:t>fagotto</a:t>
            </a:r>
            <a:r>
              <a:rPr lang="cs-CZ" dirty="0" smtClean="0"/>
              <a:t>. </a:t>
            </a:r>
            <a:r>
              <a:rPr lang="cs-CZ" dirty="0"/>
              <a:t>Takto se mohla zvýšit preciznost </a:t>
            </a:r>
            <a:r>
              <a:rPr lang="cs-CZ" dirty="0" smtClean="0"/>
              <a:t>opracování, </a:t>
            </a:r>
            <a:r>
              <a:rPr lang="cs-CZ" dirty="0"/>
              <a:t>což mělo za následek výrazné zkvalitnění tónu. Fagot se také stal mimořádně skladným, na rozdíl od dalších basových nástrojů jako např. kontrabas nebo kontrafagot, který nelze rozložit do více částí.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372" y="1628800"/>
            <a:ext cx="3600400" cy="50405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1"/>
          <p:cNvSpPr txBox="1">
            <a:spLocks/>
          </p:cNvSpPr>
          <p:nvPr/>
        </p:nvSpPr>
        <p:spPr>
          <a:xfrm>
            <a:off x="522388" y="404664"/>
            <a:ext cx="3312368" cy="9361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cs-CZ" sz="5400" b="1" dirty="0" smtClean="0"/>
              <a:t>Historie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311724" y="397506"/>
            <a:ext cx="4660208" cy="54797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2403" y="1268760"/>
            <a:ext cx="4680520" cy="526297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Původně měl fagot jen několik klapek a více dírek, postupně k němu byly přidávány další klapky umožňující především hraní vyšších tónů. Německý nástrojař Johann Adam </a:t>
            </a:r>
            <a:r>
              <a:rPr lang="cs-CZ" sz="2800" dirty="0" err="1"/>
              <a:t>Heckel</a:t>
            </a:r>
            <a:r>
              <a:rPr lang="cs-CZ" sz="2800" dirty="0"/>
              <a:t> vynalezl ve 30. letech 19. století nový klapkový systém pro fagot, který se na většině nástrojů používá dodnes. </a:t>
            </a:r>
          </a:p>
        </p:txBody>
      </p:sp>
    </p:spTree>
    <p:extLst>
      <p:ext uri="{BB962C8B-B14F-4D97-AF65-F5344CB8AC3E}">
        <p14:creationId xmlns:p14="http://schemas.microsoft.com/office/powerpoint/2010/main" xmlns="" val="133170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1980" y="632070"/>
            <a:ext cx="4723420" cy="51731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556" t="-560" r="-992" b="48753"/>
          <a:stretch/>
        </p:blipFill>
        <p:spPr>
          <a:xfrm>
            <a:off x="539552" y="4005064"/>
            <a:ext cx="3493055" cy="2635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Nadpis 2"/>
          <p:cNvSpPr>
            <a:spLocks noGrp="1"/>
          </p:cNvSpPr>
          <p:nvPr/>
        </p:nvSpPr>
        <p:spPr>
          <a:xfrm>
            <a:off x="719572" y="404664"/>
            <a:ext cx="3672408" cy="864096"/>
          </a:xfrm>
          <a:prstGeom prst="rect">
            <a:avLst/>
          </a:prstGeom>
          <a:ln w="6350" cap="rnd"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rtlCol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STAVBA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32485"/>
            <a:ext cx="4464496" cy="230832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Fagot se skládá ze šesti částí:</a:t>
            </a:r>
          </a:p>
          <a:p>
            <a:r>
              <a:rPr lang="cs-CZ" sz="2400" dirty="0"/>
              <a:t>(a) </a:t>
            </a:r>
            <a:r>
              <a:rPr lang="cs-CZ" sz="2400" dirty="0" smtClean="0"/>
              <a:t>Hlavice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(b) Basová </a:t>
            </a:r>
            <a:r>
              <a:rPr lang="cs-CZ" sz="2400" dirty="0" smtClean="0"/>
              <a:t>roura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(c) Křídlo</a:t>
            </a:r>
            <a:br>
              <a:rPr lang="cs-CZ" sz="2400" dirty="0"/>
            </a:br>
            <a:r>
              <a:rPr lang="cs-CZ" sz="2400" dirty="0"/>
              <a:t>(d) Bota (</a:t>
            </a:r>
            <a:r>
              <a:rPr lang="cs-CZ" sz="2400" dirty="0" smtClean="0"/>
              <a:t>koleno</a:t>
            </a:r>
            <a:r>
              <a:rPr lang="cs-CZ" sz="2400" dirty="0"/>
              <a:t>)</a:t>
            </a:r>
            <a:br>
              <a:rPr lang="cs-CZ" sz="2400" dirty="0"/>
            </a:br>
            <a:r>
              <a:rPr lang="cs-CZ" sz="2400" dirty="0"/>
              <a:t>(e) Eso, zakončené strojkem</a:t>
            </a:r>
          </a:p>
        </p:txBody>
      </p:sp>
    </p:spTree>
    <p:extLst>
      <p:ext uri="{BB962C8B-B14F-4D97-AF65-F5344CB8AC3E}">
        <p14:creationId xmlns:p14="http://schemas.microsoft.com/office/powerpoint/2010/main" xmlns="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47495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Nejznámější </a:t>
            </a:r>
            <a:r>
              <a:rPr lang="cs-CZ" b="1" dirty="0"/>
              <a:t>klasicistní</a:t>
            </a:r>
            <a:r>
              <a:rPr lang="cs-CZ" dirty="0"/>
              <a:t> a </a:t>
            </a:r>
            <a:r>
              <a:rPr lang="cs-CZ" dirty="0" smtClean="0"/>
              <a:t>ranně </a:t>
            </a:r>
            <a:r>
              <a:rPr lang="cs-CZ" b="1" dirty="0"/>
              <a:t>romantické</a:t>
            </a:r>
            <a:r>
              <a:rPr lang="cs-CZ" dirty="0"/>
              <a:t> fagotové koncerty složili Wolfgang Amadeus Mozart, Carl Maria von Weber </a:t>
            </a:r>
            <a:r>
              <a:rPr lang="cs-CZ" dirty="0" smtClean="0"/>
              <a:t>a </a:t>
            </a:r>
            <a:r>
              <a:rPr lang="cs-CZ" dirty="0"/>
              <a:t>další důležitá fagotová díla zkomponovali Jan Křtitel Vaňhal, Karel </a:t>
            </a:r>
            <a:r>
              <a:rPr lang="cs-CZ" dirty="0" smtClean="0"/>
              <a:t>Stamic</a:t>
            </a:r>
            <a:r>
              <a:rPr lang="cs-CZ" dirty="0"/>
              <a:t> </a:t>
            </a:r>
            <a:r>
              <a:rPr lang="cs-CZ" dirty="0" smtClean="0"/>
              <a:t>a další.</a:t>
            </a:r>
            <a:endParaRPr lang="cs-CZ" dirty="0"/>
          </a:p>
          <a:p>
            <a:r>
              <a:rPr lang="cs-CZ" dirty="0"/>
              <a:t>Po Heckelově reformě </a:t>
            </a:r>
            <a:r>
              <a:rPr lang="cs-CZ" dirty="0" smtClean="0"/>
              <a:t>se </a:t>
            </a:r>
            <a:r>
              <a:rPr lang="cs-CZ" dirty="0"/>
              <a:t>fagot čím dál více prosazoval jako sólový nástroj. Nejdůležitější díla </a:t>
            </a:r>
            <a:r>
              <a:rPr lang="cs-CZ" dirty="0" smtClean="0"/>
              <a:t>složili </a:t>
            </a:r>
            <a:r>
              <a:rPr lang="cs-CZ" dirty="0"/>
              <a:t>Camille Saint-Saëns, Paul </a:t>
            </a:r>
            <a:r>
              <a:rPr lang="cs-CZ" dirty="0" smtClean="0"/>
              <a:t>Hindemith </a:t>
            </a:r>
            <a:r>
              <a:rPr lang="cs-CZ" dirty="0"/>
              <a:t>nebo Richard Strauss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Fagot má důležitou úlohu v mnoha dechových komorních </a:t>
            </a:r>
            <a:r>
              <a:rPr lang="cs-CZ" dirty="0" smtClean="0"/>
              <a:t>dílech. </a:t>
            </a:r>
          </a:p>
          <a:p>
            <a:r>
              <a:rPr lang="cs-CZ" dirty="0" smtClean="0"/>
              <a:t>V </a:t>
            </a:r>
            <a:r>
              <a:rPr lang="cs-CZ" b="1" dirty="0"/>
              <a:t>renesanci</a:t>
            </a:r>
            <a:r>
              <a:rPr lang="cs-CZ" dirty="0"/>
              <a:t> a </a:t>
            </a:r>
            <a:r>
              <a:rPr lang="cs-CZ" b="1" dirty="0"/>
              <a:t>baroku</a:t>
            </a:r>
            <a:r>
              <a:rPr lang="cs-CZ" dirty="0"/>
              <a:t> hrál fagot takřka výhradně generálbas, spolu s violoncellem, kontrabasem a cembalem. Od </a:t>
            </a:r>
            <a:r>
              <a:rPr lang="cs-CZ" b="1" dirty="0"/>
              <a:t>klasicismu</a:t>
            </a:r>
            <a:r>
              <a:rPr lang="cs-CZ" dirty="0"/>
              <a:t> již měl fagot daleko více melodických funkcí spolu a skladatelé začali využívat jeho zvukomalebných vlastností k vykreslení různých nálad</a:t>
            </a:r>
          </a:p>
          <a:p>
            <a:endParaRPr lang="cs-CZ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2699792" y="261989"/>
            <a:ext cx="3602360" cy="7116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None/>
            </a:pPr>
            <a:r>
              <a:rPr lang="cs-CZ" sz="3600" b="1" dirty="0" smtClean="0"/>
              <a:t>Použití v hudbě</a:t>
            </a:r>
          </a:p>
        </p:txBody>
      </p:sp>
    </p:spTree>
    <p:extLst>
      <p:ext uri="{BB962C8B-B14F-4D97-AF65-F5344CB8AC3E}">
        <p14:creationId xmlns:p14="http://schemas.microsoft.com/office/powerpoint/2010/main" xmlns="" val="29536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xmlns="" val="2475270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443</TotalTime>
  <Words>458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Snímek 1</vt:lpstr>
      <vt:lpstr>ANOTACE</vt:lpstr>
      <vt:lpstr>Fagot</vt:lpstr>
      <vt:lpstr>Snímek 4</vt:lpstr>
      <vt:lpstr>Snímek 5</vt:lpstr>
      <vt:lpstr>Snímek 6</vt:lpstr>
      <vt:lpstr>Snímek 7</vt:lpstr>
      <vt:lpstr>CITACE: OBRÁZKY,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67</cp:revision>
  <dcterms:created xsi:type="dcterms:W3CDTF">2011-09-27T06:27:05Z</dcterms:created>
  <dcterms:modified xsi:type="dcterms:W3CDTF">2013-09-24T14:53:06Z</dcterms:modified>
</cp:coreProperties>
</file>