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65" r:id="rId2"/>
    <p:sldId id="275" r:id="rId3"/>
    <p:sldId id="257" r:id="rId4"/>
    <p:sldId id="261" r:id="rId5"/>
    <p:sldId id="258" r:id="rId6"/>
    <p:sldId id="280" r:id="rId7"/>
    <p:sldId id="279" r:id="rId8"/>
    <p:sldId id="28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Výchozí oddíl" id="{D47F2F9B-8D17-4906-B37D-A4B7D2CDA61F}">
          <p14:sldIdLst>
            <p14:sldId id="265"/>
            <p14:sldId id="275"/>
            <p14:sldId id="257"/>
            <p14:sldId id="261"/>
            <p14:sldId id="258"/>
          </p14:sldIdLst>
        </p14:section>
        <p14:section name="Oddíl bez názvu" id="{04C0CBDF-79A6-4F65-AD0E-0346DD5B4B1E}">
          <p14:sldIdLst>
            <p14:sldId id="280"/>
            <p14:sldId id="279"/>
            <p14:sldId id="281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cs.wikipedia.org/wiki/Soubor:Violin-Viola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88640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bdélník 5"/>
          <p:cNvSpPr/>
          <p:nvPr/>
        </p:nvSpPr>
        <p:spPr>
          <a:xfrm>
            <a:off x="323528" y="1124744"/>
            <a:ext cx="8424936" cy="523220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chemeClr val="bg1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chemeClr val="bg1"/>
              </a:solidFill>
            </a:endParaRPr>
          </a:p>
          <a:p>
            <a:pPr algn="ctr"/>
            <a:r>
              <a:rPr lang="cs-CZ" b="1" dirty="0" smtClean="0">
                <a:solidFill>
                  <a:schemeClr val="bg1"/>
                </a:solidFill>
              </a:rPr>
              <a:t>projekt v rámci vzdělávacího programu</a:t>
            </a:r>
          </a:p>
          <a:p>
            <a:pPr algn="ctr"/>
            <a:r>
              <a:rPr lang="cs-CZ" b="1" dirty="0" smtClean="0">
                <a:solidFill>
                  <a:schemeClr val="bg1"/>
                </a:solidFill>
              </a:rPr>
              <a:t>VZDĚLÁNÍ PRO KONKURENCESCHOPNOST</a:t>
            </a:r>
          </a:p>
          <a:p>
            <a:endParaRPr lang="cs-CZ" b="1" dirty="0" smtClean="0">
              <a:solidFill>
                <a:schemeClr val="bg1"/>
              </a:solidFill>
            </a:endParaRPr>
          </a:p>
          <a:p>
            <a:pPr algn="ctr"/>
            <a:r>
              <a:rPr lang="cs-CZ" b="1" dirty="0" smtClean="0">
                <a:solidFill>
                  <a:schemeClr val="bg1"/>
                </a:solidFill>
              </a:rPr>
              <a:t>ŠABLONA ČÍSLO: III/2</a:t>
            </a:r>
          </a:p>
          <a:p>
            <a:pPr algn="ctr"/>
            <a:r>
              <a:rPr lang="cs-CZ" b="1" dirty="0" smtClean="0">
                <a:solidFill>
                  <a:schemeClr val="bg1"/>
                </a:solidFill>
              </a:rPr>
              <a:t>NÁZEV:  INOVACE A ZKVALITNĚNÍ VÝUKY PROSTŘEDNICTVÍM ICT</a:t>
            </a:r>
          </a:p>
          <a:p>
            <a:endParaRPr lang="cs-CZ" b="1" dirty="0" smtClean="0">
              <a:solidFill>
                <a:schemeClr val="bg1"/>
              </a:solidFill>
            </a:endParaRPr>
          </a:p>
          <a:p>
            <a:endParaRPr lang="cs-CZ" b="1" dirty="0">
              <a:solidFill>
                <a:schemeClr val="bg1"/>
              </a:solidFill>
            </a:endParaRPr>
          </a:p>
          <a:p>
            <a:r>
              <a:rPr lang="cs-CZ" b="1" dirty="0" smtClean="0">
                <a:solidFill>
                  <a:schemeClr val="bg1"/>
                </a:solidFill>
              </a:rPr>
              <a:t>PŘEDMĚT: Hudební výchova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ROČNÍK: 6. – 9.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TÉMA: Hudební nástroje - trubka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AUTOR: Dušan Okénka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DATUM VYTVOŘENÍ: 8.11.2011</a:t>
            </a: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VY_32_INOVACE_10_DO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2192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sz="5400" b="1" dirty="0" smtClean="0">
                <a:solidFill>
                  <a:schemeClr val="bg1"/>
                </a:solidFill>
              </a:rPr>
              <a:t>ANOTACE</a:t>
            </a:r>
            <a:endParaRPr lang="cs-CZ" sz="5400" b="1" dirty="0">
              <a:solidFill>
                <a:schemeClr val="bg1"/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1944216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>
              <a:buClrTx/>
            </a:pPr>
            <a:r>
              <a:rPr lang="cs-CZ" dirty="0" smtClean="0"/>
              <a:t>PREZENTACE VYTVOŘENA JAKO DOPLNĚNÍ UČIVA OSMÉHO ROČNÍKU HUDEBNÍ NÁSTROJE – TRUBKA</a:t>
            </a:r>
          </a:p>
          <a:p>
            <a:pPr>
              <a:buClrTx/>
            </a:pPr>
            <a:r>
              <a:rPr lang="cs-CZ" dirty="0" smtClean="0"/>
              <a:t>V RÁMCI PREZENTACE MAJÍ ŽÁCI MOŽNOST SEZNÁMIT SE S 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cs-CZ" dirty="0" smtClean="0"/>
              <a:t>CHARAKTERISTIKOU TOHOTO NÁSTROJE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cs-CZ" dirty="0" smtClean="0"/>
              <a:t>ZVUKEM A BARVOU TÓNU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cs-CZ" dirty="0" smtClean="0"/>
              <a:t>FUNKCÍ V KOMORNÍCH SESKUPENÍCH A SYMFONICKÉM ORCHESTRU</a:t>
            </a:r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/>
          </a:p>
        </p:txBody>
      </p:sp>
      <p:sp>
        <p:nvSpPr>
          <p:cNvPr id="4" name="Zástupný symbol pro obsah 1"/>
          <p:cNvSpPr>
            <a:spLocks noGrp="1"/>
          </p:cNvSpPr>
          <p:nvPr/>
        </p:nvSpPr>
        <p:spPr>
          <a:xfrm>
            <a:off x="457200" y="4473116"/>
            <a:ext cx="8229600" cy="20882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rmAutofit lnSpcReduction="10000"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/>
              <a:t>Pilotáž: Prezentace pilotována ve třídách II. stupně, ale je možné ji využít jako doplnění učiva i ve vyšších ročnících I. stupně ZŠ. Základní seznámení s hudebními nástroji je vždy vhodné doplnit ukázkou konkrétního nástroje, ne vždy je to ale možné a k tomuto účelu poslouží právě prezentace. Textové informace je možné zestručnit </a:t>
            </a:r>
            <a:r>
              <a:rPr lang="cs-CZ" sz="2000" dirty="0" smtClean="0"/>
              <a:t>                             v </a:t>
            </a:r>
            <a:r>
              <a:rPr lang="cs-CZ" sz="2000" dirty="0"/>
              <a:t>návaznosti na věkovou skupinu žáků. Doporučuji doplnit </a:t>
            </a:r>
            <a:r>
              <a:rPr lang="cs-CZ" sz="2000" dirty="0" err="1"/>
              <a:t>audioukázkou</a:t>
            </a:r>
            <a:r>
              <a:rPr lang="cs-CZ" sz="2000" dirty="0"/>
              <a:t>.</a:t>
            </a:r>
          </a:p>
          <a:p>
            <a:pPr marL="0" indent="0">
              <a:buClrTx/>
              <a:buNone/>
            </a:pPr>
            <a:endParaRPr lang="cs-CZ" sz="2000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07910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1628800"/>
            <a:ext cx="4752528" cy="1008113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cs-CZ" sz="5400" b="1" dirty="0" smtClean="0">
                <a:solidFill>
                  <a:schemeClr val="tx1">
                    <a:lumMod val="50000"/>
                  </a:schemeClr>
                </a:solidFill>
              </a:rPr>
              <a:t>TRUBKA</a:t>
            </a:r>
            <a:endParaRPr lang="cs-CZ" sz="5400" b="1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" name="Podnadpis 1"/>
          <p:cNvSpPr>
            <a:spLocks noGrp="1"/>
          </p:cNvSpPr>
          <p:nvPr>
            <p:ph idx="1"/>
          </p:nvPr>
        </p:nvSpPr>
        <p:spPr>
          <a:xfrm>
            <a:off x="467544" y="3861048"/>
            <a:ext cx="8229600" cy="2376264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cs-CZ" sz="2800" b="1" dirty="0" smtClean="0"/>
              <a:t>Trubka</a:t>
            </a:r>
            <a:r>
              <a:rPr lang="cs-CZ" sz="2800" dirty="0" smtClean="0"/>
              <a:t> </a:t>
            </a:r>
            <a:r>
              <a:rPr lang="cs-CZ" sz="2800" dirty="0"/>
              <a:t>je dechový žesťový </a:t>
            </a:r>
            <a:r>
              <a:rPr lang="cs-CZ" sz="2800" dirty="0" smtClean="0"/>
              <a:t>nástroj, </a:t>
            </a:r>
            <a:r>
              <a:rPr lang="cs-CZ" sz="2800" dirty="0"/>
              <a:t>ze všech </a:t>
            </a:r>
            <a:r>
              <a:rPr lang="cs-CZ" sz="2800" dirty="0" smtClean="0"/>
              <a:t>                             v </a:t>
            </a:r>
            <a:r>
              <a:rPr lang="cs-CZ" sz="2800" dirty="0"/>
              <a:t>současnosti používaných žesťových nástrojů dosahuje vůbec nejvyšších tónů (nepočítaje její menší variantu, </a:t>
            </a:r>
            <a:r>
              <a:rPr lang="cs-CZ" sz="2800" dirty="0" err="1"/>
              <a:t>piccolo</a:t>
            </a:r>
            <a:r>
              <a:rPr lang="cs-CZ" sz="2800" dirty="0"/>
              <a:t> trubku). Má široké využití prakticky ve všech hudebních žánrech – v klasické hudbě, jazzu, popu, latinskoamerické hudbě aj.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5422055" y="188640"/>
            <a:ext cx="3371731" cy="3371731"/>
          </a:xfrm>
          <a:prstGeom prst="rect">
            <a:avLst/>
          </a:prstGeom>
          <a:ln>
            <a:noFill/>
          </a:ln>
          <a:effectLst>
            <a:softEdge rad="112500"/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323528" y="332656"/>
            <a:ext cx="4032448" cy="3384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sp>
        <p:nvSpPr>
          <p:cNvPr id="2" name="TextovéPole 1"/>
          <p:cNvSpPr txBox="1"/>
          <p:nvPr/>
        </p:nvSpPr>
        <p:spPr>
          <a:xfrm>
            <a:off x="4788024" y="448377"/>
            <a:ext cx="4067780" cy="83099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4800" b="1" dirty="0"/>
              <a:t>Typy </a:t>
            </a:r>
            <a:r>
              <a:rPr lang="cs-CZ" sz="4800" b="1" dirty="0" smtClean="0"/>
              <a:t>trumpet</a:t>
            </a:r>
            <a:endParaRPr lang="cs-CZ" sz="4800" dirty="0"/>
          </a:p>
        </p:txBody>
      </p:sp>
      <p:pic>
        <p:nvPicPr>
          <p:cNvPr id="6" name="Zástupný symbol pro obsah 3">
            <a:hlinkClick r:id="rId2"/>
          </p:cNvPr>
          <p:cNvPicPr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971600" y="2996952"/>
            <a:ext cx="3816424" cy="3456384"/>
          </a:xfrm>
          <a:prstGeom prst="rect">
            <a:avLst/>
          </a:prstGeom>
          <a:ln w="38100" cap="flat" cmpd="sng" algn="ctr">
            <a:noFill/>
            <a:prstDash val="solid"/>
          </a:ln>
          <a:effectLst>
            <a:softEdge rad="112500"/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pic>
        <p:nvPicPr>
          <p:cNvPr id="7" name="Zástupný symbol pro obsah 3">
            <a:hlinkClick r:id="rId2"/>
          </p:cNvPr>
          <p:cNvPicPr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4445563" y="1257831"/>
            <a:ext cx="2876750" cy="2876750"/>
          </a:xfrm>
          <a:prstGeom prst="rect">
            <a:avLst/>
          </a:prstGeom>
          <a:ln w="38100" cap="flat" cmpd="sng" algn="ctr">
            <a:noFill/>
            <a:prstDash val="solid"/>
          </a:ln>
          <a:effectLst>
            <a:softEdge rad="112500"/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pic>
        <p:nvPicPr>
          <p:cNvPr id="5" name="Zástupný symbol pro obsah 3">
            <a:hlinkClick r:id="rId2"/>
          </p:cNvPr>
          <p:cNvPicPr>
            <a:picLocks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5979054" y="3717032"/>
            <a:ext cx="2876750" cy="2876750"/>
          </a:xfrm>
          <a:prstGeom prst="rect">
            <a:avLst/>
          </a:prstGeom>
          <a:ln w="38100" cap="flat" cmpd="sng" algn="ctr">
            <a:noFill/>
            <a:prstDash val="solid"/>
          </a:ln>
          <a:effectLst>
            <a:softEdge rad="112500"/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3900" b="1" dirty="0"/>
              <a:t>Historie</a:t>
            </a:r>
            <a:endParaRPr lang="cs-CZ" sz="3900" dirty="0"/>
          </a:p>
          <a:p>
            <a:pPr marL="0" indent="0">
              <a:buNone/>
            </a:pPr>
            <a:r>
              <a:rPr lang="cs-CZ" dirty="0" smtClean="0"/>
              <a:t>  Trubka má </a:t>
            </a:r>
            <a:r>
              <a:rPr lang="cs-CZ" dirty="0"/>
              <a:t>svůj původ v hraní na zvířecí rohy či duté zvířecí kosti. Primitivní trubky se objevily již ve starověku, původně měly </a:t>
            </a:r>
            <a:r>
              <a:rPr lang="cs-CZ" dirty="0" smtClean="0"/>
              <a:t>spíše povzbuzovat </a:t>
            </a:r>
            <a:r>
              <a:rPr lang="cs-CZ" dirty="0"/>
              <a:t>odvahu útočících vojsk či doprovázely slavnostní </a:t>
            </a:r>
            <a:r>
              <a:rPr lang="cs-CZ" dirty="0" smtClean="0"/>
              <a:t>okamžiky. </a:t>
            </a:r>
            <a:r>
              <a:rPr lang="cs-CZ" dirty="0"/>
              <a:t>Tyto trubky se již vyráběly uměle z mědi, stříbra a též ze dřeva</a:t>
            </a:r>
            <a:r>
              <a:rPr lang="cs-CZ" dirty="0" smtClean="0"/>
              <a:t>.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Ve </a:t>
            </a:r>
            <a:r>
              <a:rPr lang="cs-CZ" dirty="0"/>
              <a:t>středověku měla trubka důležitou úlohu při zahajování rytířských turnajů, oslavách vítězů apod. Od 17. století má své místo i v orchestrální hudbě, nejvýznamněji se uplatnila v dílech J. S. Bacha a G. F. Händela. Trubky měly původně rovnou </a:t>
            </a:r>
            <a:r>
              <a:rPr lang="cs-CZ" dirty="0" smtClean="0"/>
              <a:t>trubici. </a:t>
            </a:r>
            <a:r>
              <a:rPr lang="cs-CZ" dirty="0"/>
              <a:t>V</a:t>
            </a:r>
            <a:r>
              <a:rPr lang="cs-CZ" dirty="0" smtClean="0"/>
              <a:t> </a:t>
            </a:r>
            <a:r>
              <a:rPr lang="cs-CZ" dirty="0"/>
              <a:t>15. století měla trubka esovitě zahnutou trubici a od počátku 16. století má již smyčkový </a:t>
            </a:r>
            <a:r>
              <a:rPr lang="cs-CZ" dirty="0" smtClean="0"/>
              <a:t>tvar.</a:t>
            </a:r>
          </a:p>
          <a:p>
            <a:pPr marL="0" indent="0">
              <a:buNone/>
            </a:pPr>
            <a:r>
              <a:rPr lang="cs-CZ" dirty="0" smtClean="0"/>
              <a:t>  Po jisté době stagnace trvající od dob baroka zažila trubka renesanci až po vynalezení ventilů na počátku </a:t>
            </a:r>
            <a:r>
              <a:rPr lang="cs-CZ" dirty="0" smtClean="0"/>
              <a:t>                       19</a:t>
            </a:r>
            <a:r>
              <a:rPr lang="cs-CZ" dirty="0" smtClean="0"/>
              <a:t>. století, od této doby zaujímá důležité místo v každém orchestru a často se používá i jako sólový nástroj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6728" y="476672"/>
            <a:ext cx="5487560" cy="648072"/>
          </a:xfr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b="1" dirty="0">
                <a:effectLst/>
              </a:rPr>
              <a:t>Princip a funkce ventilů</a:t>
            </a:r>
            <a:endParaRPr lang="cs-CZ" b="1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26243" y="1412776"/>
            <a:ext cx="7776864" cy="3139321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Systém </a:t>
            </a:r>
            <a:r>
              <a:rPr lang="cs-CZ" b="1" dirty="0"/>
              <a:t>otočných ventilů</a:t>
            </a:r>
            <a:r>
              <a:rPr lang="cs-CZ" dirty="0"/>
              <a:t> patentoval Josef Riedl ve </a:t>
            </a:r>
            <a:r>
              <a:rPr lang="cs-CZ" dirty="0" smtClean="0"/>
              <a:t>Vídni</a:t>
            </a:r>
            <a:r>
              <a:rPr lang="cs-CZ" dirty="0"/>
              <a:t> </a:t>
            </a:r>
            <a:r>
              <a:rPr lang="cs-CZ" dirty="0" smtClean="0"/>
              <a:t>v </a:t>
            </a:r>
            <a:r>
              <a:rPr lang="cs-CZ" dirty="0"/>
              <a:t>roce </a:t>
            </a:r>
            <a:r>
              <a:rPr lang="cs-CZ" dirty="0" smtClean="0"/>
              <a:t>1832.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 </a:t>
            </a:r>
            <a:r>
              <a:rPr lang="cs-CZ" dirty="0"/>
              <a:t>Tento nástroj se někdy nazývá jako </a:t>
            </a:r>
            <a:r>
              <a:rPr lang="cs-CZ" i="1" dirty="0"/>
              <a:t>německá trubka</a:t>
            </a:r>
            <a:r>
              <a:rPr lang="cs-CZ" dirty="0"/>
              <a:t>, používá se především v Německu a </a:t>
            </a:r>
            <a:r>
              <a:rPr lang="cs-CZ" dirty="0" smtClean="0"/>
              <a:t>Rakousku.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Zmáčkne-li </a:t>
            </a:r>
            <a:r>
              <a:rPr lang="cs-CZ" dirty="0"/>
              <a:t>se klapka, pootočí se také otvor a zapojí tak další trubici do okruhu výdechového proudu. </a:t>
            </a:r>
            <a:r>
              <a:rPr lang="cs-CZ" dirty="0" smtClean="0"/>
              <a:t> </a:t>
            </a:r>
          </a:p>
          <a:p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Systém </a:t>
            </a:r>
            <a:r>
              <a:rPr lang="cs-CZ" b="1" dirty="0"/>
              <a:t>pístových ventilů</a:t>
            </a:r>
            <a:r>
              <a:rPr lang="cs-CZ" dirty="0"/>
              <a:t> vznikl v roce 1814 a v roce 1839 jej v Paříži vylepšil </a:t>
            </a:r>
            <a:r>
              <a:rPr lang="cs-CZ" dirty="0" err="1"/>
              <a:t>François</a:t>
            </a:r>
            <a:r>
              <a:rPr lang="cs-CZ" dirty="0"/>
              <a:t> </a:t>
            </a:r>
            <a:r>
              <a:rPr lang="cs-CZ" dirty="0" err="1"/>
              <a:t>Périnet</a:t>
            </a:r>
            <a:r>
              <a:rPr lang="cs-CZ" dirty="0" smtClean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 </a:t>
            </a:r>
            <a:r>
              <a:rPr lang="cs-CZ" dirty="0"/>
              <a:t>Tento systém je mechanicky jednodušší než otočné ventily a je celosvětově více používaný (včetně českých zemí). </a:t>
            </a: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Nástroj </a:t>
            </a:r>
            <a:r>
              <a:rPr lang="cs-CZ" dirty="0"/>
              <a:t>je někdy označován jako </a:t>
            </a:r>
            <a:r>
              <a:rPr lang="cs-CZ" i="1" dirty="0" smtClean="0"/>
              <a:t>jazztrubka</a:t>
            </a:r>
            <a:endParaRPr lang="cs-CZ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5508104" y="3933056"/>
            <a:ext cx="2781581" cy="27815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448129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604867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sz="3600" b="1" dirty="0" smtClean="0"/>
              <a:t>Použití v hudbě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/>
              <a:t>Sólové koncerty </a:t>
            </a:r>
            <a:r>
              <a:rPr lang="cs-CZ" dirty="0"/>
              <a:t>pro trubku byly velice oblíbené zejména v době pozdního baroka, kdy sice trubky ještě neměly ventilový systém, ale hráči se naučili používat velice vysoké alikvotní tóny.  </a:t>
            </a:r>
            <a:r>
              <a:rPr lang="cs-CZ" dirty="0" smtClean="0"/>
              <a:t>Obliba </a:t>
            </a:r>
            <a:r>
              <a:rPr lang="cs-CZ" dirty="0"/>
              <a:t>trubky jako sólového nástroje vzrostla zejména po vynalezení ventilů na počátku 19. století</a:t>
            </a:r>
            <a:r>
              <a:rPr lang="cs-CZ" dirty="0" smtClean="0"/>
              <a:t>.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/>
              <a:t>Komorní hudba</a:t>
            </a:r>
          </a:p>
          <a:p>
            <a:pPr marL="0" indent="0">
              <a:buNone/>
            </a:pPr>
            <a:r>
              <a:rPr lang="cs-CZ" dirty="0"/>
              <a:t>Trubka se v tradiční komorní hudbě neuplatňuje, zejména kvůli svému příliš hlasitému </a:t>
            </a:r>
            <a:r>
              <a:rPr lang="cs-CZ" dirty="0" smtClean="0"/>
              <a:t>tónu. </a:t>
            </a:r>
            <a:r>
              <a:rPr lang="cs-CZ" dirty="0"/>
              <a:t>Přibližně od poloviny 20. století se do obliby dostaly různé žesťové soubory, zejména žesťový kvintet v obsazení dvě trubky, lesní roh, pozoun a tuba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/>
              <a:t>Orchestr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Trubky byly v </a:t>
            </a:r>
            <a:r>
              <a:rPr lang="cs-CZ" dirty="0" smtClean="0"/>
              <a:t>barokním</a:t>
            </a:r>
            <a:r>
              <a:rPr lang="cs-CZ" dirty="0"/>
              <a:t> </a:t>
            </a:r>
            <a:r>
              <a:rPr lang="cs-CZ" dirty="0" smtClean="0"/>
              <a:t>orchestru </a:t>
            </a:r>
            <a:r>
              <a:rPr lang="cs-CZ" dirty="0"/>
              <a:t>zastoupeny ve dvou až ve </a:t>
            </a:r>
            <a:r>
              <a:rPr lang="cs-CZ" dirty="0" smtClean="0"/>
              <a:t>čtyřech. </a:t>
            </a:r>
            <a:r>
              <a:rPr lang="cs-CZ" dirty="0" smtClean="0"/>
              <a:t>                        V </a:t>
            </a:r>
            <a:r>
              <a:rPr lang="cs-CZ" dirty="0"/>
              <a:t>klasicistních a raně romantických orchestrech hrály trubky většinou pouze spolu s tympány a akcentovaly základní tón harmonie hrané orchestrem. Krátce po zavedení ventilového systému začala většina skladatelů uplatňovat trubky v orchestru i jako melodický nástroj. </a:t>
            </a:r>
          </a:p>
        </p:txBody>
      </p:sp>
    </p:spTree>
    <p:extLst>
      <p:ext uri="{BB962C8B-B14F-4D97-AF65-F5344CB8AC3E}">
        <p14:creationId xmlns:p14="http://schemas.microsoft.com/office/powerpoint/2010/main" xmlns="" val="29536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68431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sz="4000" b="1" dirty="0"/>
              <a:t>CITACE: OBRÁZKY, </a:t>
            </a:r>
            <a:r>
              <a:rPr lang="cs-CZ" sz="4000" b="1" dirty="0" smtClean="0"/>
              <a:t>FOTOGRAFIE</a:t>
            </a:r>
            <a:endParaRPr lang="cs-CZ" sz="4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23528" y="1772816"/>
            <a:ext cx="8424936" cy="172819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ClrTx/>
              <a:buNone/>
            </a:pPr>
            <a:r>
              <a:rPr lang="cs-CZ" sz="2800" dirty="0">
                <a:solidFill>
                  <a:schemeClr val="bg1"/>
                </a:solidFill>
              </a:rPr>
              <a:t>Obrázky a fotografie – kliparty </a:t>
            </a:r>
            <a:r>
              <a:rPr lang="cs-CZ" sz="2800" dirty="0" err="1">
                <a:solidFill>
                  <a:schemeClr val="bg1"/>
                </a:solidFill>
              </a:rPr>
              <a:t>office</a:t>
            </a:r>
            <a:r>
              <a:rPr lang="cs-CZ" sz="2800" dirty="0">
                <a:solidFill>
                  <a:schemeClr val="bg1"/>
                </a:solidFill>
              </a:rPr>
              <a:t>- www.office.com</a:t>
            </a:r>
          </a:p>
        </p:txBody>
      </p:sp>
    </p:spTree>
    <p:extLst>
      <p:ext uri="{BB962C8B-B14F-4D97-AF65-F5344CB8AC3E}">
        <p14:creationId xmlns:p14="http://schemas.microsoft.com/office/powerpoint/2010/main" xmlns="" val="2475270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443</TotalTime>
  <Words>630</Words>
  <Application>Microsoft Office PowerPoint</Application>
  <PresentationFormat>Předvádění na obrazovce (4:3)</PresentationFormat>
  <Paragraphs>55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Došky</vt:lpstr>
      <vt:lpstr>Snímek 1</vt:lpstr>
      <vt:lpstr>ANOTACE</vt:lpstr>
      <vt:lpstr>TRUBKA</vt:lpstr>
      <vt:lpstr>Snímek 4</vt:lpstr>
      <vt:lpstr>Snímek 5</vt:lpstr>
      <vt:lpstr>Princip a funkce ventilů</vt:lpstr>
      <vt:lpstr>Snímek 7</vt:lpstr>
      <vt:lpstr>CITACE: OBRÁZKY, FOTOGRAFIE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Viola</dc:title>
  <dc:creator>OKE</dc:creator>
  <cp:lastModifiedBy>Dum</cp:lastModifiedBy>
  <cp:revision>67</cp:revision>
  <dcterms:created xsi:type="dcterms:W3CDTF">2011-09-27T06:27:05Z</dcterms:created>
  <dcterms:modified xsi:type="dcterms:W3CDTF">2013-09-24T14:55:00Z</dcterms:modified>
</cp:coreProperties>
</file>