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75" r:id="rId3"/>
    <p:sldId id="257" r:id="rId4"/>
    <p:sldId id="258" r:id="rId5"/>
    <p:sldId id="270" r:id="rId6"/>
    <p:sldId id="280" r:id="rId7"/>
    <p:sldId id="279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  <p14:sldId id="270"/>
          </p14:sldIdLst>
        </p14:section>
        <p14:section name="Oddíl bez názvu" id="{04C0CBDF-79A6-4F65-AD0E-0346DD5B4B1E}">
          <p14:sldIdLst>
            <p14:sldId id="280"/>
            <p14:sldId id="279"/>
            <p14:sldId id="2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TÉMA: Hudební nástroje – lesní roh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DATUM VYTVOŘENÍ: 8.11.2011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VY_32_INOVACE_11 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9850" y="152707"/>
            <a:ext cx="3992292" cy="972037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18722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LESNÍ ROH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395536" y="4293096"/>
            <a:ext cx="8229600" cy="20882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sz="2000" dirty="0" err="1"/>
              <a:t>audioukázkou</a:t>
            </a:r>
            <a:r>
              <a:rPr lang="cs-CZ" sz="2000" dirty="0"/>
              <a:t>.</a:t>
            </a:r>
          </a:p>
          <a:p>
            <a:pPr marL="0" indent="0">
              <a:buClrTx/>
              <a:buNone/>
            </a:pPr>
            <a:endParaRPr lang="cs-CZ" sz="2000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68635" y="764704"/>
            <a:ext cx="4464496" cy="100811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LESNÍ ROH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67544" y="2132856"/>
            <a:ext cx="4250307" cy="23762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Lesní roh</a:t>
            </a:r>
            <a:r>
              <a:rPr lang="cs-CZ" sz="2800" dirty="0"/>
              <a:t> je </a:t>
            </a:r>
            <a:r>
              <a:rPr lang="cs-CZ" sz="2800" dirty="0" smtClean="0"/>
              <a:t>žesťový hudební </a:t>
            </a:r>
            <a:r>
              <a:rPr lang="cs-CZ" sz="2800" dirty="0"/>
              <a:t>nástroj s kónickou trubicí, pevné místo v orchestrech má již od 18. </a:t>
            </a:r>
            <a:r>
              <a:rPr lang="cs-CZ" sz="2800" dirty="0" smtClean="0"/>
              <a:t>století.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0033" y="620688"/>
            <a:ext cx="4038198" cy="5653479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365104"/>
            <a:ext cx="8208912" cy="223224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Vyvinul </a:t>
            </a:r>
            <a:r>
              <a:rPr lang="cs-CZ" dirty="0"/>
              <a:t>se z loveckých nástrojů používaných pro hraní fanfár a signálů při lovu zvěře. Od přelomu 17. a 18. století se používá v orchestrech. Přibližně od roku 1814 je opatřován ventily, což umožňuje hrát celý chromatický rozsah </a:t>
            </a:r>
            <a:r>
              <a:rPr lang="cs-CZ" dirty="0" smtClean="0"/>
              <a:t>tónů.</a:t>
            </a:r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395536" y="1938060"/>
            <a:ext cx="2880320" cy="8640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4800" b="1" dirty="0" smtClean="0"/>
              <a:t>Historie</a:t>
            </a:r>
            <a:endParaRPr lang="cs-CZ" sz="4800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6800" y="548681"/>
            <a:ext cx="5464283" cy="36428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92696"/>
            <a:ext cx="4896544" cy="569386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Má charakteristický stočený tvar, zvuková trubice má délku přes 4 metry a je zakončena širokým ozvučníkem. Při hře se drží ozvučníkem vpravo dolů: pravá ruka jej podpírá zevnitř; proto má lesní roh ventilovou </a:t>
            </a:r>
            <a:r>
              <a:rPr lang="cs-CZ" sz="2800" dirty="0" smtClean="0"/>
              <a:t>soustavu </a:t>
            </a:r>
            <a:r>
              <a:rPr lang="cs-CZ" sz="2800" dirty="0"/>
              <a:t>uzpůsobenou pro levou </a:t>
            </a:r>
            <a:r>
              <a:rPr lang="cs-CZ" sz="2800" dirty="0" smtClean="0"/>
              <a:t>ruku</a:t>
            </a:r>
            <a:r>
              <a:rPr lang="cs-CZ" sz="2800" dirty="0"/>
              <a:t>.</a:t>
            </a:r>
            <a:r>
              <a:rPr lang="cs-CZ" sz="2800" dirty="0" smtClean="0"/>
              <a:t> </a:t>
            </a:r>
            <a:r>
              <a:rPr lang="cs-CZ" sz="2800" dirty="0"/>
              <a:t>Jeho tónový rozsah jsou čtyři </a:t>
            </a:r>
            <a:r>
              <a:rPr lang="cs-CZ" sz="2800" dirty="0" smtClean="0"/>
              <a:t>oktávy. </a:t>
            </a:r>
            <a:r>
              <a:rPr lang="cs-CZ" sz="2800" dirty="0"/>
              <a:t>V současnosti nejpoužívanější jsou dvojité lesní rohy </a:t>
            </a:r>
            <a:r>
              <a:rPr lang="cs-CZ" sz="2800" dirty="0" smtClean="0"/>
              <a:t> </a:t>
            </a:r>
            <a:r>
              <a:rPr lang="cs-CZ" sz="2800" dirty="0"/>
              <a:t>F a</a:t>
            </a:r>
            <a:r>
              <a:rPr lang="cs-CZ" sz="2800" dirty="0" smtClean="0"/>
              <a:t> B ladění.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4088" y="548680"/>
            <a:ext cx="3631261" cy="508376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88640"/>
            <a:ext cx="5487560" cy="648072"/>
          </a:xfr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>
                <a:effectLst/>
              </a:rPr>
              <a:t>Princip a funkce ventilů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3"/>
            <a:ext cx="3564394" cy="5262979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Systém </a:t>
            </a:r>
            <a:r>
              <a:rPr lang="cs-CZ" sz="2400" b="1" dirty="0"/>
              <a:t>otočných ventilů</a:t>
            </a:r>
            <a:r>
              <a:rPr lang="cs-CZ" sz="2400" dirty="0"/>
              <a:t> patentoval Josef Riedl ve </a:t>
            </a:r>
            <a:r>
              <a:rPr lang="cs-CZ" sz="2400" dirty="0" smtClean="0"/>
              <a:t>Vídni</a:t>
            </a:r>
            <a:r>
              <a:rPr lang="cs-CZ" sz="2400" dirty="0"/>
              <a:t> </a:t>
            </a:r>
            <a:r>
              <a:rPr lang="cs-CZ" sz="2400" dirty="0" smtClean="0"/>
              <a:t>v </a:t>
            </a:r>
            <a:r>
              <a:rPr lang="cs-CZ" sz="2400" dirty="0"/>
              <a:t>roce </a:t>
            </a:r>
            <a:r>
              <a:rPr lang="cs-CZ" sz="2400" dirty="0" smtClean="0"/>
              <a:t>1832.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Tento nástroj se někdy nazývá jako </a:t>
            </a:r>
            <a:r>
              <a:rPr lang="cs-CZ" sz="2400" i="1" dirty="0"/>
              <a:t>německá trubka</a:t>
            </a:r>
            <a:r>
              <a:rPr lang="cs-CZ" sz="2400" dirty="0"/>
              <a:t>, používá se především v Německu a </a:t>
            </a:r>
            <a:r>
              <a:rPr lang="cs-CZ" sz="2400" dirty="0" smtClean="0"/>
              <a:t>Rakousku.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Zmáčkne-li </a:t>
            </a:r>
            <a:r>
              <a:rPr lang="cs-CZ" sz="2400" dirty="0"/>
              <a:t>se klapka, pootočí se také otvor a zapojí tak další trubici do okruhu výdechového proudu. </a:t>
            </a:r>
            <a:r>
              <a:rPr lang="cs-CZ" sz="2400" dirty="0" smtClean="0"/>
              <a:t>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8623" y="1305576"/>
            <a:ext cx="5345377" cy="35635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600" b="1" dirty="0" smtClean="0"/>
              <a:t>Použití v hudbě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Sólové </a:t>
            </a:r>
            <a:r>
              <a:rPr lang="cs-CZ" b="1" dirty="0" smtClean="0"/>
              <a:t>koncerty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 lesní roh psali skladatelé jako: W. A. </a:t>
            </a:r>
            <a:r>
              <a:rPr lang="cs-CZ" dirty="0"/>
              <a:t>Mozart, R. </a:t>
            </a:r>
            <a:r>
              <a:rPr lang="cs-CZ" dirty="0" err="1" smtClean="0"/>
              <a:t>Strauss</a:t>
            </a:r>
            <a:r>
              <a:rPr lang="cs-CZ" dirty="0" smtClean="0"/>
              <a:t>,</a:t>
            </a:r>
            <a:r>
              <a:rPr lang="cs-CZ" b="1" dirty="0"/>
              <a:t> </a:t>
            </a:r>
            <a:r>
              <a:rPr lang="cs-CZ" dirty="0" smtClean="0"/>
              <a:t>C. Saint-</a:t>
            </a:r>
            <a:r>
              <a:rPr lang="cs-CZ" dirty="0" err="1" smtClean="0"/>
              <a:t>Saëns</a:t>
            </a:r>
            <a:r>
              <a:rPr lang="cs-CZ" dirty="0" smtClean="0"/>
              <a:t> a další.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Komorní hudba</a:t>
            </a:r>
          </a:p>
          <a:p>
            <a:pPr marL="0" indent="0">
              <a:buNone/>
            </a:pPr>
            <a:r>
              <a:rPr lang="cs-CZ" dirty="0" smtClean="0"/>
              <a:t>Lesní roh se </a:t>
            </a:r>
            <a:r>
              <a:rPr lang="cs-CZ" dirty="0"/>
              <a:t>v tradiční komorní hudbě </a:t>
            </a:r>
            <a:r>
              <a:rPr lang="cs-CZ" dirty="0" smtClean="0"/>
              <a:t>uplatňuje</a:t>
            </a:r>
            <a:r>
              <a:rPr lang="cs-CZ" dirty="0"/>
              <a:t>, </a:t>
            </a:r>
            <a:r>
              <a:rPr lang="cs-CZ" dirty="0" smtClean="0"/>
              <a:t>zejména v dechových a žesťových kvintetech.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Orchestr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 klasických </a:t>
            </a:r>
            <a:r>
              <a:rPr lang="cs-CZ" dirty="0"/>
              <a:t>orchestrech </a:t>
            </a:r>
            <a:r>
              <a:rPr lang="cs-CZ" dirty="0" smtClean="0"/>
              <a:t>hrají dva až čtyři lesní rohy. </a:t>
            </a:r>
            <a:r>
              <a:rPr lang="cs-CZ" dirty="0"/>
              <a:t>Krátce po zavedení ventilového systému začala většina skladatelů uplatňovat </a:t>
            </a:r>
            <a:r>
              <a:rPr lang="cs-CZ" dirty="0" smtClean="0"/>
              <a:t>lesní roh </a:t>
            </a:r>
            <a:r>
              <a:rPr lang="cs-CZ" dirty="0"/>
              <a:t>v orchestru </a:t>
            </a:r>
            <a:r>
              <a:rPr lang="cs-CZ" dirty="0" smtClean="0"/>
              <a:t>i </a:t>
            </a:r>
            <a:r>
              <a:rPr lang="cs-CZ" dirty="0"/>
              <a:t>jako melodický nástroj. </a:t>
            </a:r>
          </a:p>
        </p:txBody>
      </p:sp>
    </p:spTree>
    <p:extLst>
      <p:ext uri="{BB962C8B-B14F-4D97-AF65-F5344CB8AC3E}">
        <p14:creationId xmlns:p14="http://schemas.microsoft.com/office/powerpoint/2010/main" val="29536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772816"/>
            <a:ext cx="842493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tx1"/>
                </a:solidFill>
              </a:rPr>
              <a:t>Obrázky a fotografie – kliparty </a:t>
            </a:r>
            <a:r>
              <a:rPr lang="cs-CZ" sz="2800" dirty="0" err="1">
                <a:solidFill>
                  <a:schemeClr val="tx1"/>
                </a:solidFill>
              </a:rPr>
              <a:t>office</a:t>
            </a:r>
            <a:r>
              <a:rPr lang="cs-CZ" sz="2800" dirty="0">
                <a:solidFill>
                  <a:schemeClr val="tx1"/>
                </a:solidFill>
              </a:rPr>
              <a:t>-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588</TotalTime>
  <Words>438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</vt:lpstr>
      <vt:lpstr>LESNÍ ROH</vt:lpstr>
      <vt:lpstr>Prezentace aplikace PowerPoint</vt:lpstr>
      <vt:lpstr>Prezentace aplikace PowerPoint</vt:lpstr>
      <vt:lpstr>Princip a funkce ventilů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78</cp:revision>
  <dcterms:created xsi:type="dcterms:W3CDTF">2011-09-27T06:27:05Z</dcterms:created>
  <dcterms:modified xsi:type="dcterms:W3CDTF">2013-09-24T14:56:51Z</dcterms:modified>
</cp:coreProperties>
</file>