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5" r:id="rId2"/>
    <p:sldId id="275" r:id="rId3"/>
    <p:sldId id="257" r:id="rId4"/>
    <p:sldId id="258" r:id="rId5"/>
    <p:sldId id="280" r:id="rId6"/>
    <p:sldId id="279" r:id="rId7"/>
    <p:sldId id="28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D47F2F9B-8D17-4906-B37D-A4B7D2CDA61F}">
          <p14:sldIdLst>
            <p14:sldId id="265"/>
            <p14:sldId id="275"/>
            <p14:sldId id="257"/>
            <p14:sldId id="258"/>
          </p14:sldIdLst>
        </p14:section>
        <p14:section name="Oddíl bez názvu" id="{04C0CBDF-79A6-4F65-AD0E-0346DD5B4B1E}">
          <p14:sldIdLst>
            <p14:sldId id="280"/>
            <p14:sldId id="279"/>
            <p14:sldId id="28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TÉMA: Hudební nástroje - trombon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DATUM VYTVOŘENÍ: 8.11.2011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VY_32_INOVACE_12_DO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0317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800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OSMÉHO ROČNÍKU HUDEBNÍ NÁSTROJE – </a:t>
            </a:r>
            <a:r>
              <a:rPr lang="cs-CZ" b="1" dirty="0" smtClean="0"/>
              <a:t>TROMBON</a:t>
            </a:r>
          </a:p>
          <a:p>
            <a:pPr>
              <a:buClrTx/>
            </a:pPr>
            <a:r>
              <a:rPr lang="cs-CZ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FUNKCÍ V KOMORNÍCH SESKUPENÍCH A SYMFONICKÉM ORCHESTRU</a:t>
            </a:r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0882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Pilotáž: Prezentace pilotována ve třídách II. stupně, ale je možné ji využít jako doplnění učiva i ve vyšších ročnících I. stupně ZŠ. Základní seznámení </a:t>
            </a:r>
            <a:r>
              <a:rPr lang="cs-CZ" sz="2000" dirty="0" smtClean="0"/>
              <a:t>                            s </a:t>
            </a:r>
            <a:r>
              <a:rPr lang="cs-CZ" sz="2000" dirty="0"/>
              <a:t>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sz="2000" dirty="0" err="1"/>
              <a:t>audioukázkou</a:t>
            </a:r>
            <a:r>
              <a:rPr lang="cs-CZ" sz="2000" dirty="0"/>
              <a:t>.</a:t>
            </a:r>
          </a:p>
          <a:p>
            <a:pPr marL="0" indent="0">
              <a:buClrTx/>
              <a:buNone/>
            </a:pPr>
            <a:endParaRPr lang="cs-CZ" sz="2000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7910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159732" y="404665"/>
            <a:ext cx="4752528" cy="93610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tx1">
                    <a:lumMod val="50000"/>
                  </a:schemeClr>
                </a:solidFill>
              </a:rPr>
              <a:t>TROMBON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539552" y="4664865"/>
            <a:ext cx="8229600" cy="208823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/>
              <a:t>T</a:t>
            </a:r>
            <a:r>
              <a:rPr lang="cs-CZ" sz="2800" b="1" dirty="0" smtClean="0"/>
              <a:t>rombón</a:t>
            </a:r>
            <a:r>
              <a:rPr lang="cs-CZ" sz="2800" dirty="0" smtClean="0"/>
              <a:t> </a:t>
            </a:r>
            <a:r>
              <a:rPr lang="cs-CZ" sz="2800" dirty="0"/>
              <a:t>je žesťový hudební </a:t>
            </a:r>
            <a:r>
              <a:rPr lang="cs-CZ" sz="2800" dirty="0" smtClean="0"/>
              <a:t>nástroj. Možný je </a:t>
            </a:r>
            <a:r>
              <a:rPr lang="cs-CZ" sz="2800" dirty="0" smtClean="0"/>
              <a:t>                         i </a:t>
            </a:r>
            <a:r>
              <a:rPr lang="cs-CZ" sz="2800" dirty="0" smtClean="0"/>
              <a:t>název </a:t>
            </a:r>
            <a:r>
              <a:rPr lang="cs-CZ" sz="2800" dirty="0"/>
              <a:t>- </a:t>
            </a:r>
            <a:r>
              <a:rPr lang="cs-CZ" sz="2800" i="1" dirty="0" smtClean="0"/>
              <a:t>pozoun</a:t>
            </a:r>
            <a:r>
              <a:rPr lang="cs-CZ" sz="2800" dirty="0" smtClean="0"/>
              <a:t> </a:t>
            </a:r>
            <a:r>
              <a:rPr lang="cs-CZ" sz="2800" dirty="0"/>
              <a:t>z </a:t>
            </a:r>
            <a:r>
              <a:rPr lang="cs-CZ" sz="2800" dirty="0" smtClean="0"/>
              <a:t>němčiny. </a:t>
            </a:r>
            <a:r>
              <a:rPr lang="cs-CZ" sz="2800" dirty="0"/>
              <a:t>Zvuk vzniká chvěním rtu na nátrubku. V soustavě trubek ústících do ozvučníku se pak vytváří charakteristický tón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339752" y="1412776"/>
            <a:ext cx="4392488" cy="3294367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780928"/>
            <a:ext cx="7920880" cy="388843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900" b="1" dirty="0"/>
              <a:t> </a:t>
            </a:r>
            <a:r>
              <a:rPr lang="cs-CZ" dirty="0" smtClean="0"/>
              <a:t>Trombon </a:t>
            </a:r>
            <a:r>
              <a:rPr lang="cs-CZ" dirty="0"/>
              <a:t>je jedním z nejstarších hudebních nástrojů vyrobených z kovu. Za první moderní trombon se považuje výrobek nástrojaře Hanse </a:t>
            </a:r>
            <a:r>
              <a:rPr lang="cs-CZ" dirty="0" err="1"/>
              <a:t>Neuschela</a:t>
            </a:r>
            <a:r>
              <a:rPr lang="cs-CZ" dirty="0"/>
              <a:t> (†1533) z roku 1478. Princip snižce, tedy dvou do sebe zasunutých dvojic trubek, přišel ze </a:t>
            </a:r>
            <a:r>
              <a:rPr lang="cs-CZ" dirty="0" smtClean="0"/>
              <a:t>Španělska. </a:t>
            </a:r>
            <a:r>
              <a:rPr lang="cs-CZ" dirty="0"/>
              <a:t>V období baroka byl pozoun využíván jako sólový a komorní nástroj, později v klasicismu jeho využití pokleslo z důvodu menšího obsazení symfonického orchestru. Návrat pozounu nastal v období romantismu, ve kterém skladatelé začali znovu preferovat velký symfonický orchestr.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1547664" y="908720"/>
            <a:ext cx="2952328" cy="93610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4400" b="1" dirty="0" smtClean="0"/>
              <a:t>Historie</a:t>
            </a:r>
            <a:endParaRPr lang="cs-CZ" sz="4400" dirty="0" smtClean="0"/>
          </a:p>
          <a:p>
            <a:pPr marL="0" indent="0" algn="ctr">
              <a:buFont typeface="Wingdings 2"/>
              <a:buNone/>
            </a:pPr>
            <a:r>
              <a:rPr lang="cs-CZ" sz="4400" dirty="0" smtClean="0"/>
              <a:t>  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169278"/>
            <a:ext cx="2681639" cy="28839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39952" y="620688"/>
            <a:ext cx="4752528" cy="745647"/>
          </a:xfr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>
                <a:effectLst/>
              </a:rPr>
              <a:t>Princip a </a:t>
            </a:r>
            <a:r>
              <a:rPr lang="cs-CZ" b="1" dirty="0" smtClean="0">
                <a:effectLst/>
              </a:rPr>
              <a:t>funkce</a:t>
            </a:r>
            <a:endParaRPr lang="cs-CZ" b="1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27984" y="1571859"/>
            <a:ext cx="4248472" cy="3416952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err="1"/>
              <a:t>Roztrubová</a:t>
            </a:r>
            <a:r>
              <a:rPr lang="cs-CZ" b="1" dirty="0"/>
              <a:t> </a:t>
            </a:r>
            <a:r>
              <a:rPr lang="cs-CZ" dirty="0"/>
              <a:t>část, která se kónicky rozšiřuje a na konci přechází do </a:t>
            </a:r>
            <a:r>
              <a:rPr lang="cs-CZ" dirty="0" smtClean="0"/>
              <a:t>korpusu. </a:t>
            </a:r>
            <a:r>
              <a:rPr lang="cs-CZ" dirty="0"/>
              <a:t>V ohybu se nejčastěji vyskytuje dolaďovací snižec a vyvažovací závaží (u pozounů s kvartou zpravidla toto závaží zastupuje mechanika a soustava trubek kvarty, nicméně i u takových pozounů se můžeme setkat se závažím, např. pokud </a:t>
            </a:r>
            <a:r>
              <a:rPr lang="cs-CZ" dirty="0" smtClean="0"/>
              <a:t>je </a:t>
            </a:r>
            <a:r>
              <a:rPr lang="cs-CZ" dirty="0"/>
              <a:t>těžiště </a:t>
            </a:r>
            <a:r>
              <a:rPr lang="cs-CZ" dirty="0" smtClean="0"/>
              <a:t>nástroje </a:t>
            </a:r>
            <a:r>
              <a:rPr lang="cs-CZ" dirty="0"/>
              <a:t>mimo levou - držící - ruku hráče</a:t>
            </a:r>
            <a:r>
              <a:rPr lang="cs-CZ" dirty="0" smtClean="0"/>
              <a:t>)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375220"/>
            <a:ext cx="3456384" cy="48389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ovéPole 7"/>
          <p:cNvSpPr txBox="1"/>
          <p:nvPr/>
        </p:nvSpPr>
        <p:spPr>
          <a:xfrm>
            <a:off x="323526" y="5229200"/>
            <a:ext cx="8482385" cy="1477328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Snižcová</a:t>
            </a:r>
            <a:r>
              <a:rPr lang="cs-CZ" dirty="0" smtClean="0"/>
              <a:t> </a:t>
            </a:r>
            <a:r>
              <a:rPr lang="cs-CZ" dirty="0"/>
              <a:t>část se skládá z vlastního </a:t>
            </a:r>
            <a:r>
              <a:rPr lang="cs-CZ" i="1" dirty="0"/>
              <a:t>snižce</a:t>
            </a:r>
            <a:r>
              <a:rPr lang="cs-CZ" dirty="0"/>
              <a:t> a z vnitřních trubic. Snižec se dá plynule posouvat a tím mění délku nástroje. Využívá se 7 </a:t>
            </a:r>
            <a:r>
              <a:rPr lang="cs-CZ" dirty="0" smtClean="0"/>
              <a:t>poloh. </a:t>
            </a:r>
            <a:r>
              <a:rPr lang="cs-CZ" dirty="0"/>
              <a:t>Celková délka trubice tenorového pozounu je zhruba dvakrát delší než má trubka, tedy okolo 270 cm. Úplným vysunutím snižce se prodlouží o 2x60 cm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44812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56992"/>
            <a:ext cx="8229600" cy="323754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Trombon </a:t>
            </a:r>
            <a:r>
              <a:rPr lang="cs-CZ" dirty="0"/>
              <a:t>se používá nejen v orchestrech, ale i </a:t>
            </a:r>
            <a:r>
              <a:rPr lang="cs-CZ" dirty="0" smtClean="0"/>
              <a:t>v kvartetech</a:t>
            </a:r>
            <a:r>
              <a:rPr lang="cs-CZ" dirty="0"/>
              <a:t>, kvintetech, v jazzu a samozřejmě se uplatňuje i jako sólový nástroj, nejčastěji s doprovodem klavíru. V minulosti se používala širší škála druhů pozounu. Existovaly pozouny diskantové, altové, tenorové, basové a kontrabasové. Dnes se používají především pozouny altové, tenorové a basové – diskantové a kontrabasové se používají zřídka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1"/>
          <p:cNvSpPr txBox="1">
            <a:spLocks/>
          </p:cNvSpPr>
          <p:nvPr/>
        </p:nvSpPr>
        <p:spPr>
          <a:xfrm>
            <a:off x="611560" y="1385527"/>
            <a:ext cx="3593586" cy="78370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 2"/>
              <a:buNone/>
            </a:pPr>
            <a:r>
              <a:rPr lang="cs-CZ" sz="3600" b="1" dirty="0" smtClean="0"/>
              <a:t>Použití v hudbě</a:t>
            </a:r>
          </a:p>
          <a:p>
            <a:pPr marL="0" indent="0" algn="ctr">
              <a:buFont typeface="Wingdings 2"/>
              <a:buNone/>
            </a:pPr>
            <a:endParaRPr lang="cs-CZ" b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298566"/>
            <a:ext cx="4044618" cy="29576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9536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772816"/>
            <a:ext cx="842493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>
                <a:solidFill>
                  <a:schemeClr val="bg1"/>
                </a:solidFill>
              </a:rPr>
              <a:t>Obrázky a fotografie – kliparty </a:t>
            </a:r>
            <a:r>
              <a:rPr lang="cs-CZ" sz="2800" dirty="0" err="1">
                <a:solidFill>
                  <a:schemeClr val="bg1"/>
                </a:solidFill>
              </a:rPr>
              <a:t>office</a:t>
            </a:r>
            <a:r>
              <a:rPr lang="cs-CZ" sz="2800" dirty="0">
                <a:solidFill>
                  <a:schemeClr val="bg1"/>
                </a:solidFill>
              </a:rPr>
              <a:t>- www.office.com</a:t>
            </a:r>
          </a:p>
        </p:txBody>
      </p:sp>
    </p:spTree>
    <p:extLst>
      <p:ext uri="{BB962C8B-B14F-4D97-AF65-F5344CB8AC3E}">
        <p14:creationId xmlns:p14="http://schemas.microsoft.com/office/powerpoint/2010/main" xmlns="" val="2475270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491</TotalTime>
  <Words>466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NewsPrint</vt:lpstr>
      <vt:lpstr>Snímek 1</vt:lpstr>
      <vt:lpstr>ANOTACE</vt:lpstr>
      <vt:lpstr>TROMBON</vt:lpstr>
      <vt:lpstr>Snímek 4</vt:lpstr>
      <vt:lpstr>Princip a funkce</vt:lpstr>
      <vt:lpstr>Snímek 6</vt:lpstr>
      <vt:lpstr>CITACE: OBRÁZKY, FOTOGRAFIE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Dum</cp:lastModifiedBy>
  <cp:revision>73</cp:revision>
  <dcterms:created xsi:type="dcterms:W3CDTF">2011-09-27T06:27:05Z</dcterms:created>
  <dcterms:modified xsi:type="dcterms:W3CDTF">2013-09-24T14:57:59Z</dcterms:modified>
</cp:coreProperties>
</file>