
<file path=[Content_Types].xml><?xml version="1.0" encoding="utf-8"?>
<Types xmlns="http://schemas.openxmlformats.org/package/2006/content-types"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5" r:id="rId2"/>
    <p:sldId id="275" r:id="rId3"/>
    <p:sldId id="257" r:id="rId4"/>
    <p:sldId id="258" r:id="rId5"/>
    <p:sldId id="280" r:id="rId6"/>
    <p:sldId id="279" r:id="rId7"/>
    <p:sldId id="28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D47F2F9B-8D17-4906-B37D-A4B7D2CDA61F}">
          <p14:sldIdLst>
            <p14:sldId id="265"/>
            <p14:sldId id="275"/>
            <p14:sldId id="257"/>
            <p14:sldId id="258"/>
          </p14:sldIdLst>
        </p14:section>
        <p14:section name="Oddíl bez názvu" id="{04C0CBDF-79A6-4F65-AD0E-0346DD5B4B1E}">
          <p14:sldIdLst>
            <p14:sldId id="280"/>
            <p14:sldId id="279"/>
            <p14:sldId id="281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323528" y="1124744"/>
            <a:ext cx="8424936" cy="523220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projekt v rámci vzdělávacího programu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VZDĚLÁNÍ PRO KONKURENCESCHOPNOST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ŠABLONA ČÍSLO: III/2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NÁZEV:  INOVACE A ZKVALITNĚNÍ VÝUKY PROSTŘEDNICTVÍM ICT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PŘEDMĚT: Hudební výchova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ROČNÍK: 6. – 9.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TÉMA: Hudební nástroje - tuba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AUTOR: Dušan Okénka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DATUM VYTVOŘENÍ: 15.11.2011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VY_32_INOVACE_13_DO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8872" y="174471"/>
            <a:ext cx="3874245" cy="943295"/>
          </a:xfrm>
          <a:prstGeom prst="rect">
            <a:avLst/>
          </a:prstGeo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192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ANOTACE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165618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55000" lnSpcReduction="20000"/>
          </a:bodyPr>
          <a:lstStyle/>
          <a:p>
            <a:pPr>
              <a:buClrTx/>
            </a:pPr>
            <a:r>
              <a:rPr lang="cs-CZ" dirty="0" smtClean="0"/>
              <a:t>PREZENTACE VYTVOŘENA JAKO DOPLNĚNÍ UČIVA OSMÉHO ROČNÍKU HUDEBNÍ NÁSTROJE – TUBA</a:t>
            </a:r>
          </a:p>
          <a:p>
            <a:pPr>
              <a:buClrTx/>
            </a:pPr>
            <a:r>
              <a:rPr lang="cs-CZ" dirty="0" smtClean="0"/>
              <a:t>V RÁMCI PREZENTACE MAJÍ ŽÁCI MOŽNOST SEZNÁMIT SE S 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CHARAKTERISTIKOU TOHOTO NÁSTROJE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ZVUKEM A BARVOU TÓNU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FUNKCÍ V KOMORNÍCH SESKUPENÍCH A SYMFONICKÉM ORCHESTRU</a:t>
            </a:r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obsah 1"/>
          <p:cNvSpPr>
            <a:spLocks noGrp="1"/>
          </p:cNvSpPr>
          <p:nvPr/>
        </p:nvSpPr>
        <p:spPr>
          <a:xfrm>
            <a:off x="457200" y="4077072"/>
            <a:ext cx="8229600" cy="237626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 fontScale="85000" lnSpcReduction="100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dirty="0"/>
              <a:t>Pilotáž: Prezentace pilotována ve třídách II. stupně, ale je možné ji využít jako doplnění učiva i ve vyšších ročnících I. stupně ZŠ. Základní seznámení s hudebními nástroji je vždy vhodné doplnit ukázkou konkrétního nástroje, ne vždy je to ale možné a k tomuto účelu poslouží právě prezentace. Textové informace je možné zestručnit v návaznosti na věkovou skupinu žáků. Doporučuji doplnit </a:t>
            </a:r>
            <a:r>
              <a:rPr lang="cs-CZ" dirty="0" err="1"/>
              <a:t>audioukázkou</a:t>
            </a:r>
            <a:r>
              <a:rPr lang="cs-CZ" dirty="0"/>
              <a:t>.</a:t>
            </a:r>
          </a:p>
          <a:p>
            <a:pPr marL="0" indent="0">
              <a:buClrTx/>
              <a:buNone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7910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915816" y="332656"/>
            <a:ext cx="3096344" cy="93610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cs-CZ" sz="5400" b="1" dirty="0" smtClean="0">
                <a:solidFill>
                  <a:schemeClr val="tx1">
                    <a:lumMod val="50000"/>
                  </a:schemeClr>
                </a:solidFill>
              </a:rPr>
              <a:t>TUBA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2" name="Podnadpis 1"/>
          <p:cNvSpPr>
            <a:spLocks noGrp="1"/>
          </p:cNvSpPr>
          <p:nvPr>
            <p:ph idx="1"/>
          </p:nvPr>
        </p:nvSpPr>
        <p:spPr>
          <a:xfrm>
            <a:off x="107504" y="2204864"/>
            <a:ext cx="3960440" cy="396044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  Tuba</a:t>
            </a:r>
            <a:r>
              <a:rPr lang="cs-CZ" sz="2800" dirty="0" smtClean="0"/>
              <a:t> </a:t>
            </a:r>
            <a:r>
              <a:rPr lang="cs-CZ" sz="2800" dirty="0"/>
              <a:t>je basový žesťový dechový nástroj, někdy zván jen „bas“. V orchestrech se tento nástroj objevuje od 19. století a hraje se na ni většinou kvůli její značné hmotnosti vsedě.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211960" y="1619869"/>
            <a:ext cx="5004048" cy="4214064"/>
          </a:xfrm>
          <a:prstGeom prst="rect">
            <a:avLst/>
          </a:prstGeom>
          <a:ln>
            <a:noFill/>
          </a:ln>
          <a:effectLst>
            <a:softEdge rad="112500"/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11560" y="3429000"/>
            <a:ext cx="7920880" cy="302433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3600" dirty="0" smtClean="0"/>
              <a:t>  </a:t>
            </a:r>
            <a:r>
              <a:rPr lang="cs-CZ" sz="3600" dirty="0" smtClean="0">
                <a:solidFill>
                  <a:schemeClr val="bg2"/>
                </a:solidFill>
              </a:rPr>
              <a:t>Existuje </a:t>
            </a:r>
            <a:r>
              <a:rPr lang="cs-CZ" sz="3600" dirty="0">
                <a:solidFill>
                  <a:schemeClr val="bg2"/>
                </a:solidFill>
              </a:rPr>
              <a:t>mnoho typů tub, od barytonového </a:t>
            </a:r>
            <a:r>
              <a:rPr lang="cs-CZ" sz="3600" dirty="0" smtClean="0">
                <a:solidFill>
                  <a:schemeClr val="bg2"/>
                </a:solidFill>
              </a:rPr>
              <a:t>eufonia</a:t>
            </a:r>
            <a:r>
              <a:rPr lang="cs-CZ" sz="3600" dirty="0">
                <a:solidFill>
                  <a:schemeClr val="bg2"/>
                </a:solidFill>
              </a:rPr>
              <a:t> </a:t>
            </a:r>
            <a:r>
              <a:rPr lang="cs-CZ" sz="3600" dirty="0" smtClean="0">
                <a:solidFill>
                  <a:schemeClr val="bg2"/>
                </a:solidFill>
              </a:rPr>
              <a:t>až </a:t>
            </a:r>
            <a:r>
              <a:rPr lang="cs-CZ" sz="3600" dirty="0">
                <a:solidFill>
                  <a:schemeClr val="bg2"/>
                </a:solidFill>
              </a:rPr>
              <a:t>po kontrabasovou </a:t>
            </a:r>
            <a:r>
              <a:rPr lang="cs-CZ" sz="3600" dirty="0" smtClean="0">
                <a:solidFill>
                  <a:schemeClr val="bg2"/>
                </a:solidFill>
              </a:rPr>
              <a:t>tubu. </a:t>
            </a:r>
            <a:r>
              <a:rPr lang="cs-CZ" sz="3600" dirty="0">
                <a:solidFill>
                  <a:schemeClr val="bg2"/>
                </a:solidFill>
              </a:rPr>
              <a:t>T</a:t>
            </a:r>
            <a:r>
              <a:rPr lang="cs-CZ" sz="3600" dirty="0" smtClean="0">
                <a:solidFill>
                  <a:schemeClr val="bg2"/>
                </a:solidFill>
              </a:rPr>
              <a:t>uba </a:t>
            </a:r>
            <a:r>
              <a:rPr lang="cs-CZ" sz="3600" dirty="0">
                <a:solidFill>
                  <a:schemeClr val="bg2"/>
                </a:solidFill>
              </a:rPr>
              <a:t>může mít i tvar tzv. </a:t>
            </a:r>
            <a:r>
              <a:rPr lang="cs-CZ" sz="3600" dirty="0" err="1" smtClean="0">
                <a:solidFill>
                  <a:schemeClr val="bg2"/>
                </a:solidFill>
              </a:rPr>
              <a:t>heligonu</a:t>
            </a:r>
            <a:r>
              <a:rPr lang="cs-CZ" sz="3600" dirty="0">
                <a:solidFill>
                  <a:schemeClr val="bg2"/>
                </a:solidFill>
              </a:rPr>
              <a:t> </a:t>
            </a:r>
            <a:r>
              <a:rPr lang="cs-CZ" sz="3600" dirty="0" smtClean="0">
                <a:solidFill>
                  <a:schemeClr val="bg2"/>
                </a:solidFill>
              </a:rPr>
              <a:t>-  </a:t>
            </a:r>
            <a:r>
              <a:rPr lang="cs-CZ" sz="3600" dirty="0">
                <a:solidFill>
                  <a:schemeClr val="bg2"/>
                </a:solidFill>
              </a:rPr>
              <a:t>je zatočena kolem hráčova těla. Podobný tvar má i suzafon, jenže jeho ozvučník je obrácen dopředu. V historii vznikalo mnoho velice bizarních experimentů s žesti, z nichž velkou část u nás prováděl proslulý nástrojář Václav František Červený</a:t>
            </a:r>
            <a:r>
              <a:rPr lang="cs-CZ" sz="3600" dirty="0" smtClean="0">
                <a:solidFill>
                  <a:schemeClr val="bg2"/>
                </a:solidFill>
              </a:rPr>
              <a:t>. </a:t>
            </a:r>
            <a:endParaRPr lang="cs-CZ" dirty="0" smtClean="0">
              <a:solidFill>
                <a:schemeClr val="bg2"/>
              </a:solidFill>
            </a:endParaRPr>
          </a:p>
        </p:txBody>
      </p:sp>
      <p:sp>
        <p:nvSpPr>
          <p:cNvPr id="4" name="Zástupný symbol pro obsah 1"/>
          <p:cNvSpPr txBox="1">
            <a:spLocks/>
          </p:cNvSpPr>
          <p:nvPr/>
        </p:nvSpPr>
        <p:spPr>
          <a:xfrm>
            <a:off x="1043608" y="908890"/>
            <a:ext cx="2952328" cy="93610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2"/>
              <a:buNone/>
            </a:pPr>
            <a:r>
              <a:rPr lang="cs-CZ" sz="4400" b="1" dirty="0" smtClean="0"/>
              <a:t>Historie</a:t>
            </a:r>
            <a:endParaRPr lang="cs-CZ" sz="4400" dirty="0" smtClean="0"/>
          </a:p>
          <a:p>
            <a:pPr marL="0" indent="0" algn="ctr">
              <a:buFont typeface="Wingdings 2"/>
              <a:buNone/>
            </a:pPr>
            <a:r>
              <a:rPr lang="cs-CZ" sz="4400" dirty="0" smtClean="0"/>
              <a:t>  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22651"/>
            <a:ext cx="2509508" cy="3271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92313" y="512676"/>
            <a:ext cx="4519813" cy="936104"/>
          </a:xfr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b="1" dirty="0">
                <a:effectLst/>
              </a:rPr>
              <a:t>Princip a </a:t>
            </a:r>
            <a:r>
              <a:rPr lang="cs-CZ" b="1" dirty="0" smtClean="0">
                <a:effectLst/>
              </a:rPr>
              <a:t>funkce</a:t>
            </a:r>
            <a:endParaRPr lang="cs-CZ" b="1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427984" y="1844824"/>
            <a:ext cx="4248472" cy="4524315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  Jde </a:t>
            </a:r>
            <a:r>
              <a:rPr lang="cs-CZ" sz="2400" dirty="0"/>
              <a:t>o jeden z nejhlouběji znějících nástrojů vůbec - srovnatelný rozsah hlubokých tónů mívají např. píšťaly některých rejstříků chrámových varhan. Rozsah tuby je ovšem (stejně jako u všech žesťových nástrojů) relativní - je závislý na použitém nátrubku a do značné míry na fyzických předpokladech </a:t>
            </a:r>
            <a:r>
              <a:rPr lang="cs-CZ" sz="2400" dirty="0" smtClean="0"/>
              <a:t>hráče.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687" y="980728"/>
            <a:ext cx="3960440" cy="554461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448129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86442" y="4293096"/>
            <a:ext cx="8229600" cy="201622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/>
              <a:t>     Tuba </a:t>
            </a:r>
            <a:r>
              <a:rPr lang="cs-CZ" dirty="0"/>
              <a:t>se používá nejen v orchestrech, ale i </a:t>
            </a:r>
            <a:r>
              <a:rPr lang="cs-CZ" dirty="0" smtClean="0"/>
              <a:t>v kvartetech</a:t>
            </a:r>
            <a:r>
              <a:rPr lang="cs-CZ" dirty="0"/>
              <a:t>, kvintetech, v jazzu </a:t>
            </a:r>
            <a:r>
              <a:rPr lang="cs-CZ" dirty="0" smtClean="0"/>
              <a:t>dechových hudbách a </a:t>
            </a:r>
            <a:r>
              <a:rPr lang="cs-CZ" dirty="0"/>
              <a:t>samozřejmě se uplatňuje i jako sólový nástroj, nejčastěji s doprovodem klavíru. </a:t>
            </a:r>
          </a:p>
        </p:txBody>
      </p:sp>
      <p:sp>
        <p:nvSpPr>
          <p:cNvPr id="3" name="Zástupný symbol pro obsah 1"/>
          <p:cNvSpPr txBox="1">
            <a:spLocks/>
          </p:cNvSpPr>
          <p:nvPr/>
        </p:nvSpPr>
        <p:spPr>
          <a:xfrm>
            <a:off x="467544" y="476672"/>
            <a:ext cx="3593586" cy="78370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Wingdings 2"/>
              <a:buNone/>
            </a:pPr>
            <a:r>
              <a:rPr lang="cs-CZ" sz="3600" b="1" dirty="0" smtClean="0"/>
              <a:t>Použití v hudbě</a:t>
            </a:r>
          </a:p>
          <a:p>
            <a:pPr marL="0" indent="0" algn="ctr">
              <a:buFont typeface="Wingdings 2"/>
              <a:buNone/>
            </a:pPr>
            <a:endParaRPr lang="cs-CZ" b="1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0939" y="476315"/>
            <a:ext cx="3596392" cy="37020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536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68431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000" b="1" dirty="0"/>
              <a:t>CITACE: OBRÁZKY, </a:t>
            </a:r>
            <a:r>
              <a:rPr lang="cs-CZ" sz="4000" b="1" dirty="0" smtClean="0"/>
              <a:t>FOTOGRAFIE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1772816"/>
            <a:ext cx="8640960" cy="172819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ClrTx/>
              <a:buNone/>
            </a:pPr>
            <a:r>
              <a:rPr lang="cs-CZ" sz="2800" dirty="0">
                <a:solidFill>
                  <a:schemeClr val="bg1"/>
                </a:solidFill>
              </a:rPr>
              <a:t>Obrázky a fotografie – kliparty </a:t>
            </a:r>
            <a:r>
              <a:rPr lang="cs-CZ" sz="2800" dirty="0" err="1">
                <a:solidFill>
                  <a:schemeClr val="bg1"/>
                </a:solidFill>
              </a:rPr>
              <a:t>office</a:t>
            </a:r>
            <a:r>
              <a:rPr lang="cs-CZ" sz="2800" dirty="0">
                <a:solidFill>
                  <a:schemeClr val="bg1"/>
                </a:solidFill>
              </a:rPr>
              <a:t>- www.office.com</a:t>
            </a:r>
          </a:p>
        </p:txBody>
      </p:sp>
    </p:spTree>
    <p:extLst>
      <p:ext uri="{BB962C8B-B14F-4D97-AF65-F5344CB8AC3E}">
        <p14:creationId xmlns:p14="http://schemas.microsoft.com/office/powerpoint/2010/main" val="2475270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522</TotalTime>
  <Words>371</Words>
  <Application>Microsoft Office PowerPoint</Application>
  <PresentationFormat>Předvádění na obrazovce (4:3)</PresentationFormat>
  <Paragraphs>38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Technický</vt:lpstr>
      <vt:lpstr>Prezentace aplikace PowerPoint</vt:lpstr>
      <vt:lpstr>ANOTACE</vt:lpstr>
      <vt:lpstr>TUBA</vt:lpstr>
      <vt:lpstr>Prezentace aplikace PowerPoint</vt:lpstr>
      <vt:lpstr>Princip a funkce</vt:lpstr>
      <vt:lpstr>Prezentace aplikace PowerPoint</vt:lpstr>
      <vt:lpstr>CITACE: OBRÁZKY, FOTOGRAFIE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Viola</dc:title>
  <dc:creator>OKE</dc:creator>
  <cp:lastModifiedBy>Ludmila Moličová</cp:lastModifiedBy>
  <cp:revision>81</cp:revision>
  <dcterms:created xsi:type="dcterms:W3CDTF">2011-09-27T06:27:05Z</dcterms:created>
  <dcterms:modified xsi:type="dcterms:W3CDTF">2013-09-24T14:59:26Z</dcterms:modified>
</cp:coreProperties>
</file>