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sldIdLst>
    <p:sldId id="265" r:id="rId2"/>
    <p:sldId id="275" r:id="rId3"/>
    <p:sldId id="257" r:id="rId4"/>
    <p:sldId id="258" r:id="rId5"/>
    <p:sldId id="280" r:id="rId6"/>
    <p:sldId id="281" r:id="rId7"/>
    <p:sldId id="28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Výchozí oddíl" id="{D47F2F9B-8D17-4906-B37D-A4B7D2CDA61F}">
          <p14:sldIdLst>
            <p14:sldId id="265"/>
            <p14:sldId id="275"/>
            <p14:sldId id="257"/>
            <p14:sldId id="258"/>
          </p14:sldIdLst>
        </p14:section>
        <p14:section name="Oddíl bez názvu" id="{04C0CBDF-79A6-4F65-AD0E-0346DD5B4B1E}">
          <p14:sldIdLst>
            <p14:sldId id="280"/>
            <p14:sldId id="281"/>
            <p14:sldId id="282"/>
          </p14:sldIdLst>
        </p14:section>
      </p14:section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396" y="-21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8635A-1D34-4846-AC95-580C28682668}" type="datetimeFigureOut">
              <a:rPr lang="cs-CZ" smtClean="0"/>
              <a:pPr/>
              <a:t>24.9.2013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22083-301A-4EAB-BEB6-5E64160D79C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8635A-1D34-4846-AC95-580C28682668}" type="datetimeFigureOut">
              <a:rPr lang="cs-CZ" smtClean="0"/>
              <a:pPr/>
              <a:t>24.9.2013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22083-301A-4EAB-BEB6-5E64160D79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8635A-1D34-4846-AC95-580C28682668}" type="datetimeFigureOut">
              <a:rPr lang="cs-CZ" smtClean="0"/>
              <a:pPr/>
              <a:t>24.9.2013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C6822083-301A-4EAB-BEB6-5E64160D79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8635A-1D34-4846-AC95-580C28682668}" type="datetimeFigureOut">
              <a:rPr lang="cs-CZ" smtClean="0"/>
              <a:pPr/>
              <a:t>24.9.2013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22083-301A-4EAB-BEB6-5E64160D79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8635A-1D34-4846-AC95-580C28682668}" type="datetimeFigureOut">
              <a:rPr lang="cs-CZ" smtClean="0"/>
              <a:pPr/>
              <a:t>24.9.2013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22083-301A-4EAB-BEB6-5E64160D79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8635A-1D34-4846-AC95-580C28682668}" type="datetimeFigureOut">
              <a:rPr lang="cs-CZ" smtClean="0"/>
              <a:pPr/>
              <a:t>24.9.2013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22083-301A-4EAB-BEB6-5E64160D79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8635A-1D34-4846-AC95-580C28682668}" type="datetimeFigureOut">
              <a:rPr lang="cs-CZ" smtClean="0"/>
              <a:pPr/>
              <a:t>24.9.2013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22083-301A-4EAB-BEB6-5E64160D79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8635A-1D34-4846-AC95-580C28682668}" type="datetimeFigureOut">
              <a:rPr lang="cs-CZ" smtClean="0"/>
              <a:pPr/>
              <a:t>24.9.2013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22083-301A-4EAB-BEB6-5E64160D79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Kliknutím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8635A-1D34-4846-AC95-580C28682668}" type="datetimeFigureOut">
              <a:rPr lang="cs-CZ" smtClean="0"/>
              <a:pPr/>
              <a:t>24.9.2013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22083-301A-4EAB-BEB6-5E64160D79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8635A-1D34-4846-AC95-580C28682668}" type="datetimeFigureOut">
              <a:rPr lang="cs-CZ" smtClean="0"/>
              <a:pPr/>
              <a:t>24.9.2013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22083-301A-4EAB-BEB6-5E64160D79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8635A-1D34-4846-AC95-580C28682668}" type="datetimeFigureOut">
              <a:rPr lang="cs-CZ" smtClean="0"/>
              <a:pPr/>
              <a:t>24.9.2013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22083-301A-4EAB-BEB6-5E64160D79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E488635A-1D34-4846-AC95-580C28682668}" type="datetimeFigureOut">
              <a:rPr lang="cs-CZ" smtClean="0"/>
              <a:pPr/>
              <a:t>24.9.2013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C6822083-301A-4EAB-BEB6-5E64160D79C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323528" y="1124744"/>
            <a:ext cx="8424936" cy="5232202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ZÁKLADNÍ ŠKOLA SLOVAN, KROMĚŘÍŽ, PŘÍSPĚVKOVÁ ORGANIZACE</a:t>
            </a:r>
          </a:p>
          <a:p>
            <a:pPr algn="ctr"/>
            <a:r>
              <a:rPr lang="cs-CZ" b="1" dirty="0" smtClean="0">
                <a:solidFill>
                  <a:schemeClr val="bg1"/>
                </a:solidFill>
              </a:rPr>
              <a:t>ZEYEROVA 3354, 767 01 KROMĚŘÍŽ</a:t>
            </a:r>
          </a:p>
          <a:p>
            <a:pPr algn="ctr"/>
            <a:endParaRPr lang="cs-CZ" b="1" dirty="0" smtClean="0">
              <a:solidFill>
                <a:schemeClr val="bg1"/>
              </a:solidFill>
            </a:endParaRPr>
          </a:p>
          <a:p>
            <a:pPr algn="ctr"/>
            <a:r>
              <a:rPr lang="cs-CZ" b="1" dirty="0" smtClean="0">
                <a:solidFill>
                  <a:schemeClr val="bg1"/>
                </a:solidFill>
              </a:rPr>
              <a:t>projekt v rámci vzdělávacího programu</a:t>
            </a:r>
          </a:p>
          <a:p>
            <a:pPr algn="ctr"/>
            <a:r>
              <a:rPr lang="cs-CZ" b="1" dirty="0" smtClean="0">
                <a:solidFill>
                  <a:schemeClr val="bg1"/>
                </a:solidFill>
              </a:rPr>
              <a:t>VZDĚLÁNÍ PRO KONKURENCESCHOPNOST</a:t>
            </a:r>
          </a:p>
          <a:p>
            <a:endParaRPr lang="cs-CZ" b="1" dirty="0" smtClean="0">
              <a:solidFill>
                <a:schemeClr val="bg1"/>
              </a:solidFill>
            </a:endParaRPr>
          </a:p>
          <a:p>
            <a:pPr algn="ctr"/>
            <a:r>
              <a:rPr lang="cs-CZ" b="1" dirty="0" smtClean="0">
                <a:solidFill>
                  <a:schemeClr val="bg1"/>
                </a:solidFill>
              </a:rPr>
              <a:t>ŠABLONA ČÍSLO: III/2</a:t>
            </a:r>
          </a:p>
          <a:p>
            <a:pPr algn="ctr"/>
            <a:r>
              <a:rPr lang="cs-CZ" b="1" dirty="0" smtClean="0">
                <a:solidFill>
                  <a:schemeClr val="bg1"/>
                </a:solidFill>
              </a:rPr>
              <a:t>NÁZEV:  INOVACE A ZKVALITNĚNÍ VÝUKY PROSTŘEDNICTVÍM ICT</a:t>
            </a:r>
          </a:p>
          <a:p>
            <a:endParaRPr lang="cs-CZ" b="1" dirty="0" smtClean="0">
              <a:solidFill>
                <a:schemeClr val="bg1"/>
              </a:solidFill>
            </a:endParaRPr>
          </a:p>
          <a:p>
            <a:endParaRPr lang="cs-CZ" b="1" dirty="0">
              <a:solidFill>
                <a:schemeClr val="bg1"/>
              </a:solidFill>
            </a:endParaRPr>
          </a:p>
          <a:p>
            <a:r>
              <a:rPr lang="cs-CZ" b="1" dirty="0" smtClean="0">
                <a:solidFill>
                  <a:schemeClr val="bg1"/>
                </a:solidFill>
              </a:rPr>
              <a:t>PŘEDMĚT: Hudební výchova</a:t>
            </a:r>
          </a:p>
          <a:p>
            <a:r>
              <a:rPr lang="cs-CZ" b="1" dirty="0" smtClean="0">
                <a:solidFill>
                  <a:schemeClr val="bg1"/>
                </a:solidFill>
              </a:rPr>
              <a:t>ROČNÍK: 6. – 9.</a:t>
            </a:r>
          </a:p>
          <a:p>
            <a:r>
              <a:rPr lang="cs-CZ" b="1" dirty="0" smtClean="0">
                <a:solidFill>
                  <a:schemeClr val="bg1"/>
                </a:solidFill>
              </a:rPr>
              <a:t>TÉMA: Hudební nástroje - harfa</a:t>
            </a:r>
          </a:p>
          <a:p>
            <a:r>
              <a:rPr lang="cs-CZ" b="1" dirty="0" smtClean="0">
                <a:solidFill>
                  <a:schemeClr val="bg1"/>
                </a:solidFill>
              </a:rPr>
              <a:t>AUTOR: Dušan Okénka</a:t>
            </a:r>
          </a:p>
          <a:p>
            <a:r>
              <a:rPr lang="cs-CZ" b="1" dirty="0" smtClean="0">
                <a:solidFill>
                  <a:schemeClr val="bg1"/>
                </a:solidFill>
              </a:rPr>
              <a:t>DATUM VYTVOŘENÍ: 15.11.2011</a:t>
            </a:r>
          </a:p>
          <a:p>
            <a:endParaRPr lang="cs-CZ" dirty="0" smtClean="0">
              <a:solidFill>
                <a:schemeClr val="bg1"/>
              </a:solidFill>
            </a:endParaRPr>
          </a:p>
          <a:p>
            <a:endParaRPr lang="cs-CZ" dirty="0" smtClean="0">
              <a:solidFill>
                <a:schemeClr val="bg1"/>
              </a:solidFill>
            </a:endParaRPr>
          </a:p>
          <a:p>
            <a:pPr algn="ctr"/>
            <a:r>
              <a:rPr lang="cs-CZ" sz="2800" b="1" dirty="0" smtClean="0">
                <a:solidFill>
                  <a:srgbClr val="FF0000"/>
                </a:solidFill>
              </a:rPr>
              <a:t>VY_32_INOVACE_15_DO</a:t>
            </a:r>
            <a:endParaRPr lang="cs-CZ" sz="2800" b="1" dirty="0">
              <a:solidFill>
                <a:srgbClr val="FF0000"/>
              </a:solidFill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35696" y="-47181"/>
            <a:ext cx="5184576" cy="1099917"/>
          </a:xfrm>
          <a:prstGeom prst="rect">
            <a:avLst/>
          </a:prstGeom>
        </p:spPr>
      </p:pic>
    </p:spTree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67544" y="404664"/>
            <a:ext cx="8229600" cy="1219200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algn="ctr"/>
            <a:r>
              <a:rPr lang="cs-CZ" sz="5400" b="1" dirty="0" smtClean="0">
                <a:solidFill>
                  <a:schemeClr val="bg1"/>
                </a:solidFill>
              </a:rPr>
              <a:t>ANOTACE</a:t>
            </a:r>
            <a:endParaRPr lang="cs-CZ" sz="5400" b="1" dirty="0">
              <a:solidFill>
                <a:schemeClr val="bg1"/>
              </a:solidFill>
            </a:endParaRPr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2060848"/>
            <a:ext cx="8229600" cy="1944216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 fontScale="62500" lnSpcReduction="20000"/>
          </a:bodyPr>
          <a:lstStyle/>
          <a:p>
            <a:pPr>
              <a:buClrTx/>
            </a:pPr>
            <a:r>
              <a:rPr lang="cs-CZ" dirty="0" smtClean="0"/>
              <a:t>PREZENTACE VYTVOŘENA JAKO DOPLNĚNÍ UČIVA OSMÉHO ROČNÍKU HUDEBNÍ NÁSTROJE – </a:t>
            </a:r>
            <a:r>
              <a:rPr lang="cs-CZ" b="1" dirty="0" smtClean="0"/>
              <a:t>HARFA</a:t>
            </a:r>
          </a:p>
          <a:p>
            <a:pPr>
              <a:buClrTx/>
            </a:pPr>
            <a:r>
              <a:rPr lang="cs-CZ" dirty="0" smtClean="0"/>
              <a:t>V RÁMCI PREZENTACE MAJÍ ŽÁCI MOŽNOST SEZNÁMIT SE S </a:t>
            </a:r>
          </a:p>
          <a:p>
            <a:pPr marL="514350" indent="-514350">
              <a:buClrTx/>
              <a:buFont typeface="+mj-lt"/>
              <a:buAutoNum type="arabicPeriod"/>
            </a:pPr>
            <a:r>
              <a:rPr lang="cs-CZ" dirty="0" smtClean="0"/>
              <a:t>CHARAKTERISTIKOU TOHOTO NÁSTROJE</a:t>
            </a:r>
          </a:p>
          <a:p>
            <a:pPr marL="514350" indent="-514350">
              <a:buClrTx/>
              <a:buFont typeface="+mj-lt"/>
              <a:buAutoNum type="arabicPeriod"/>
            </a:pPr>
            <a:r>
              <a:rPr lang="cs-CZ" dirty="0" smtClean="0"/>
              <a:t>ZVUKEM A BARVOU TÓNU</a:t>
            </a:r>
          </a:p>
          <a:p>
            <a:pPr marL="514350" indent="-514350">
              <a:buClrTx/>
              <a:buFont typeface="+mj-lt"/>
              <a:buAutoNum type="arabicPeriod"/>
            </a:pPr>
            <a:r>
              <a:rPr lang="cs-CZ" dirty="0" smtClean="0"/>
              <a:t>FUNKCÍ V KOMORNÍCH SESKUPENÍCH A SYMFONICKÉM ORCHESTRU</a:t>
            </a:r>
          </a:p>
          <a:p>
            <a:pPr marL="514350" indent="-514350">
              <a:buClrTx/>
              <a:buFont typeface="+mj-lt"/>
              <a:buAutoNum type="arabicPeriod"/>
            </a:pPr>
            <a:endParaRPr lang="cs-CZ" dirty="0" smtClean="0"/>
          </a:p>
          <a:p>
            <a:pPr marL="514350" indent="-514350">
              <a:buClrTx/>
              <a:buFont typeface="+mj-lt"/>
              <a:buAutoNum type="arabicPeriod"/>
            </a:pPr>
            <a:endParaRPr lang="cs-CZ" dirty="0" smtClean="0"/>
          </a:p>
          <a:p>
            <a:pPr marL="514350" indent="-514350">
              <a:buClrTx/>
              <a:buFont typeface="+mj-lt"/>
              <a:buAutoNum type="arabicPeriod"/>
            </a:pPr>
            <a:endParaRPr lang="cs-CZ" dirty="0" smtClean="0"/>
          </a:p>
          <a:p>
            <a:pPr marL="514350" indent="-514350">
              <a:buClrTx/>
              <a:buFont typeface="+mj-lt"/>
              <a:buAutoNum type="arabicPeriod"/>
            </a:pPr>
            <a:endParaRPr lang="cs-CZ" dirty="0"/>
          </a:p>
        </p:txBody>
      </p:sp>
      <p:sp>
        <p:nvSpPr>
          <p:cNvPr id="4" name="Zástupný symbol pro obsah 1"/>
          <p:cNvSpPr>
            <a:spLocks noGrp="1"/>
          </p:cNvSpPr>
          <p:nvPr/>
        </p:nvSpPr>
        <p:spPr>
          <a:xfrm>
            <a:off x="457200" y="4293096"/>
            <a:ext cx="8229600" cy="2304256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vert="horz">
            <a:normAutofit fontScale="85000" lnSpcReduction="10000"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2"/>
              </a:buClr>
              <a:buSzPct val="85000"/>
              <a:buFont typeface="Wingdings 2"/>
              <a:buChar char=""/>
              <a:defRPr kumimoji="0" sz="2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ts val="30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/>
              <a:buChar char=""/>
              <a:defRPr kumimoji="0" sz="2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1005840" indent="-228600" algn="l" rtl="0" eaLnBrk="1" latinLnBrk="0" hangingPunct="1">
              <a:spcBef>
                <a:spcPts val="300"/>
              </a:spcBef>
              <a:buClr>
                <a:schemeClr val="accent2">
                  <a:shade val="50000"/>
                </a:schemeClr>
              </a:buClr>
              <a:buSzPct val="85000"/>
              <a:buFont typeface="Wingdings 2"/>
              <a:buChar char=""/>
              <a:defRPr kumimoji="0" sz="21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280160" indent="-228600" algn="l" rtl="0" eaLnBrk="1" latinLnBrk="0" hangingPunct="1">
              <a:spcBef>
                <a:spcPts val="30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"/>
              <a:defRPr kumimoji="0" sz="19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1554480" indent="-22860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"/>
              <a:defRPr kumimoji="0" sz="1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1828800" indent="-22860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7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600" kern="1200" baseline="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5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5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ClrTx/>
              <a:buNone/>
            </a:pPr>
            <a:r>
              <a:rPr lang="cs-CZ" dirty="0"/>
              <a:t>Pilotáž: Prezentace pilotována ve třídách II. stupně, ale je možné ji využít jako doplnění učiva i ve vyšších ročnících I. stupně ZŠ. Základní seznámení s hudebními nástroji je vždy vhodné doplnit ukázkou konkrétního nástroje, ne vždy je to ale možné a k tomuto účelu poslouží právě prezentace. Textové informace je možné zestručnit v návaznosti na věkovou skupinu žáků. Doporučuji doplnit </a:t>
            </a:r>
            <a:r>
              <a:rPr lang="cs-CZ" dirty="0" err="1"/>
              <a:t>audioukázkou</a:t>
            </a:r>
            <a:r>
              <a:rPr lang="cs-CZ" dirty="0"/>
              <a:t>.</a:t>
            </a:r>
          </a:p>
          <a:p>
            <a:pPr marL="0" indent="0">
              <a:buClrTx/>
              <a:buNone/>
            </a:pPr>
            <a:endParaRPr lang="cs-CZ" dirty="0" smtClean="0"/>
          </a:p>
          <a:p>
            <a:pPr marL="514350" indent="-514350">
              <a:buClrTx/>
              <a:buFont typeface="+mj-lt"/>
              <a:buAutoNum type="arabicPeriod"/>
            </a:pPr>
            <a:endParaRPr lang="cs-CZ" dirty="0" smtClean="0"/>
          </a:p>
          <a:p>
            <a:pPr marL="514350" indent="-514350">
              <a:buClrTx/>
              <a:buFont typeface="+mj-lt"/>
              <a:buAutoNum type="arabicPeriod"/>
            </a:pPr>
            <a:endParaRPr lang="cs-CZ" dirty="0" smtClean="0"/>
          </a:p>
          <a:p>
            <a:pPr marL="514350" indent="-514350">
              <a:buClrTx/>
              <a:buFont typeface="+mj-lt"/>
              <a:buAutoNum type="arabicPeriod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079101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1475656" y="332656"/>
            <a:ext cx="2880320" cy="792088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pPr algn="ctr"/>
            <a:r>
              <a:rPr lang="cs-CZ" sz="5400" b="1" dirty="0" smtClean="0">
                <a:solidFill>
                  <a:schemeClr val="tx1">
                    <a:lumMod val="50000"/>
                  </a:schemeClr>
                </a:solidFill>
              </a:rPr>
              <a:t>Harfa</a:t>
            </a:r>
            <a:endParaRPr lang="cs-CZ" sz="5400" b="1" dirty="0">
              <a:solidFill>
                <a:schemeClr val="tx1">
                  <a:lumMod val="50000"/>
                </a:schemeClr>
              </a:solidFill>
            </a:endParaRPr>
          </a:p>
        </p:txBody>
      </p:sp>
      <p:sp>
        <p:nvSpPr>
          <p:cNvPr id="2" name="Podnadpis 1"/>
          <p:cNvSpPr>
            <a:spLocks noGrp="1"/>
          </p:cNvSpPr>
          <p:nvPr>
            <p:ph idx="1"/>
          </p:nvPr>
        </p:nvSpPr>
        <p:spPr>
          <a:xfrm>
            <a:off x="467544" y="1268760"/>
            <a:ext cx="4680520" cy="5472608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 lnSpcReduction="10000"/>
          </a:bodyPr>
          <a:lstStyle/>
          <a:p>
            <a:r>
              <a:rPr lang="cs-CZ" sz="2800" b="1" dirty="0"/>
              <a:t>Harfa</a:t>
            </a:r>
            <a:r>
              <a:rPr lang="cs-CZ" sz="2800" dirty="0"/>
              <a:t> je strunný hudební nástroj, jedná se o jeden z nejstarších hudebních nástrojů vůbec. Harfy se liší od ostatních složených </a:t>
            </a:r>
            <a:r>
              <a:rPr lang="cs-CZ" sz="2800" dirty="0" err="1"/>
              <a:t>chordofonů</a:t>
            </a:r>
            <a:r>
              <a:rPr lang="cs-CZ" sz="2800" dirty="0"/>
              <a:t> tím, že jsou jejich struny na rezonátor kolmé; například kytara, housle či citera mají struny s rezonátorem rovnoběžné.</a:t>
            </a: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436096" y="332656"/>
            <a:ext cx="2497889" cy="6222132"/>
          </a:xfrm>
          <a:prstGeom prst="rect">
            <a:avLst/>
          </a:prstGeom>
          <a:ln>
            <a:noFill/>
          </a:ln>
          <a:effectLst>
            <a:softEdge rad="112500"/>
          </a:effectLst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conveyor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uiExpan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95536" y="1556792"/>
            <a:ext cx="5925344" cy="5112568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dirty="0" smtClean="0"/>
              <a:t>Princip </a:t>
            </a:r>
            <a:r>
              <a:rPr lang="cs-CZ" dirty="0"/>
              <a:t>harfy objevili lidé nejspíše již při prostém drnkání na tětivu luku. Nástroje podobné harfě se objevují v Egyptě a Mezopotámii cca v roce 3000 př. n. l</a:t>
            </a:r>
            <a:r>
              <a:rPr lang="cs-CZ" dirty="0" smtClean="0"/>
              <a:t>.. </a:t>
            </a:r>
            <a:r>
              <a:rPr lang="cs-CZ" dirty="0"/>
              <a:t>Na sever se harfy dostaly zásluhou Keltů, kteří ji poznali na balkánském poloostrově ve 3. století př. n. </a:t>
            </a:r>
            <a:r>
              <a:rPr lang="cs-CZ" dirty="0" smtClean="0"/>
              <a:t>l. Ve </a:t>
            </a:r>
            <a:r>
              <a:rPr lang="cs-CZ" dirty="0"/>
              <a:t>12. až 14. století byla oblíbeným nástrojem trubadúrů a </a:t>
            </a:r>
            <a:r>
              <a:rPr lang="cs-CZ" dirty="0" smtClean="0"/>
              <a:t>minnesängrů. </a:t>
            </a:r>
            <a:r>
              <a:rPr lang="cs-CZ" dirty="0"/>
              <a:t>Ve středověku vedle sebe existovaly harfy diatonicky laděné (se sedmi tóny v rozmezí oktávy) a chromaticky laděné (s dvanácti tóny v rozmezí oktávy). </a:t>
            </a:r>
            <a:endParaRPr lang="cs-CZ" dirty="0" smtClean="0"/>
          </a:p>
        </p:txBody>
      </p:sp>
      <p:sp>
        <p:nvSpPr>
          <p:cNvPr id="3" name="Zástupný symbol pro obsah 1"/>
          <p:cNvSpPr txBox="1">
            <a:spLocks/>
          </p:cNvSpPr>
          <p:nvPr/>
        </p:nvSpPr>
        <p:spPr>
          <a:xfrm>
            <a:off x="2195736" y="337766"/>
            <a:ext cx="2736304" cy="783704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vert="horz">
            <a:norm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2"/>
              </a:buClr>
              <a:buSzPct val="85000"/>
              <a:buFont typeface="Wingdings 2"/>
              <a:buChar char=""/>
              <a:defRPr kumimoji="0" sz="2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ts val="30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/>
              <a:buChar char=""/>
              <a:defRPr kumimoji="0" sz="2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1005840" indent="-228600" algn="l" rtl="0" eaLnBrk="1" latinLnBrk="0" hangingPunct="1">
              <a:spcBef>
                <a:spcPts val="300"/>
              </a:spcBef>
              <a:buClr>
                <a:schemeClr val="accent2">
                  <a:shade val="50000"/>
                </a:schemeClr>
              </a:buClr>
              <a:buSzPct val="85000"/>
              <a:buFont typeface="Wingdings 2"/>
              <a:buChar char=""/>
              <a:defRPr kumimoji="0" sz="21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280160" indent="-228600" algn="l" rtl="0" eaLnBrk="1" latinLnBrk="0" hangingPunct="1">
              <a:spcBef>
                <a:spcPts val="30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"/>
              <a:defRPr kumimoji="0" sz="19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1554480" indent="-22860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"/>
              <a:defRPr kumimoji="0" sz="1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1828800" indent="-22860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7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600" kern="1200" baseline="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5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5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Wingdings 2"/>
              <a:buNone/>
            </a:pPr>
            <a:r>
              <a:rPr lang="cs-CZ" sz="3900" b="1" dirty="0" smtClean="0"/>
              <a:t>Historie</a:t>
            </a:r>
            <a:endParaRPr lang="cs-CZ" sz="3900" dirty="0" smtClean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44208" y="804105"/>
            <a:ext cx="2536304" cy="5491097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>
                                            <p:bg/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>
                                            <p:bg/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>
                                            <p:bg/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>
                                            <p:bg/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>
                                            <p:bg/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>
                                            <p:bg/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>
                                            <p:bg/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>
                                            <p:bg/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251520" y="1412776"/>
            <a:ext cx="4320480" cy="4524315"/>
          </a:xfrm>
          <a:prstGeom prst="rect">
            <a:avLst/>
          </a:prstGeom>
          <a:ln/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dirty="0"/>
              <a:t>Moderní harfa je přibližně trojúhelníkového tvaru, skládá se z opěrného sloupu zakončeného ozdobnou hlavicí, krku v podobě ležatého S a rezonanční skříně (z </a:t>
            </a:r>
            <a:r>
              <a:rPr lang="cs-CZ" sz="2400" dirty="0" smtClean="0"/>
              <a:t>javorového</a:t>
            </a:r>
            <a:r>
              <a:rPr lang="cs-CZ" sz="2400" dirty="0"/>
              <a:t> </a:t>
            </a:r>
            <a:r>
              <a:rPr lang="cs-CZ" sz="2400" dirty="0" smtClean="0"/>
              <a:t>dřeva</a:t>
            </a:r>
            <a:r>
              <a:rPr lang="cs-CZ" sz="2400" dirty="0"/>
              <a:t>), která se shora rozšiřuje. Na krku se nacházejí otáčivé terčíky, každý se dvěma ocelovými </a:t>
            </a:r>
            <a:r>
              <a:rPr lang="cs-CZ" sz="2400" dirty="0" smtClean="0"/>
              <a:t>roubíky,</a:t>
            </a:r>
            <a:r>
              <a:rPr lang="cs-CZ" sz="2400" baseline="30000" dirty="0" smtClean="0"/>
              <a:t> </a:t>
            </a:r>
            <a:r>
              <a:rPr lang="cs-CZ" sz="2400" dirty="0" smtClean="0"/>
              <a:t>sloužící </a:t>
            </a:r>
            <a:r>
              <a:rPr lang="cs-CZ" sz="2400" dirty="0"/>
              <a:t>k přeladění strun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788024" y="332656"/>
            <a:ext cx="4211960" cy="6317941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Nadpis 1"/>
          <p:cNvSpPr txBox="1">
            <a:spLocks/>
          </p:cNvSpPr>
          <p:nvPr/>
        </p:nvSpPr>
        <p:spPr>
          <a:xfrm>
            <a:off x="611560" y="332656"/>
            <a:ext cx="3456384" cy="792088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vert="horz" anchor="b" anchorCtr="0">
            <a:normAutofit/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lang="en-US" sz="4200" b="0" kern="1200" spc="-100" baseline="0" dirty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chemeClr val="dk1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b="1" smtClean="0">
                <a:effectLst/>
              </a:rPr>
              <a:t>Stavba harfy</a:t>
            </a:r>
            <a:endParaRPr lang="cs-CZ" b="1" spc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1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4481295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4629975" y="3392996"/>
            <a:ext cx="4190497" cy="3046988"/>
          </a:xfrm>
          <a:prstGeom prst="rect">
            <a:avLst/>
          </a:prstGeom>
          <a:ln/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dirty="0"/>
              <a:t>Koncertní harfa má typicky 47 strun, váží přibližně 36 kilogramů, na výšku měří 1,8 metru, na délku 1,2 metru a na konci rezonátoru je široká 55 cm. Tah všech strun činí dohromady asi 10 000 Newtonů.</a:t>
            </a:r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351458"/>
            <a:ext cx="4476904" cy="602987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70462" y="351458"/>
            <a:ext cx="3704174" cy="304153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16899285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67544" y="692696"/>
            <a:ext cx="8229600" cy="684312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 fontScale="90000"/>
          </a:bodyPr>
          <a:lstStyle/>
          <a:p>
            <a:pPr algn="ctr"/>
            <a:r>
              <a:rPr lang="cs-CZ" sz="4000" b="1" dirty="0"/>
              <a:t>CITACE: OBRÁZKY, </a:t>
            </a:r>
            <a:r>
              <a:rPr lang="cs-CZ" sz="4000" b="1" dirty="0" smtClean="0"/>
              <a:t>FOTOGRAFIE</a:t>
            </a:r>
            <a:endParaRPr lang="cs-CZ" sz="40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179512" y="1772816"/>
            <a:ext cx="8784976" cy="1728192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/>
          <a:lstStyle/>
          <a:p>
            <a:pPr marL="0" indent="0">
              <a:buClrTx/>
              <a:buNone/>
            </a:pPr>
            <a:r>
              <a:rPr lang="cs-CZ" sz="2800" dirty="0">
                <a:solidFill>
                  <a:schemeClr val="bg1"/>
                </a:solidFill>
              </a:rPr>
              <a:t>Obrázky a fotografie – </a:t>
            </a:r>
            <a:r>
              <a:rPr lang="cs-CZ" sz="2800">
                <a:solidFill>
                  <a:schemeClr val="bg1"/>
                </a:solidFill>
              </a:rPr>
              <a:t>kliparty </a:t>
            </a:r>
            <a:r>
              <a:rPr lang="cs-CZ" sz="2800" smtClean="0">
                <a:solidFill>
                  <a:schemeClr val="bg1"/>
                </a:solidFill>
              </a:rPr>
              <a:t>office-www.office.com</a:t>
            </a:r>
            <a:endParaRPr lang="cs-CZ" sz="28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752701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rchol">
  <a:themeElements>
    <a:clrScheme name="Vrchol">
      <a:dk1>
        <a:sysClr val="windowText" lastClr="000000"/>
      </a:dk1>
      <a:lt1>
        <a:sysClr val="window" lastClr="FFFFFF"/>
      </a:lt1>
      <a:dk2>
        <a:srgbClr val="69676D"/>
      </a:dk2>
      <a:lt2>
        <a:srgbClr val="C9C2D1"/>
      </a:lt2>
      <a:accent1>
        <a:srgbClr val="CEB966"/>
      </a:accent1>
      <a:accent2>
        <a:srgbClr val="9CB084"/>
      </a:accent2>
      <a:accent3>
        <a:srgbClr val="6BB1C9"/>
      </a:accent3>
      <a:accent4>
        <a:srgbClr val="6585CF"/>
      </a:accent4>
      <a:accent5>
        <a:srgbClr val="7E6BC9"/>
      </a:accent5>
      <a:accent6>
        <a:srgbClr val="A379BB"/>
      </a:accent6>
      <a:hlink>
        <a:srgbClr val="410082"/>
      </a:hlink>
      <a:folHlink>
        <a:srgbClr val="932968"/>
      </a:folHlink>
    </a:clrScheme>
    <a:fontScheme name="Vrchol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Vrchol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472</TotalTime>
  <Words>415</Words>
  <Application>Microsoft Office PowerPoint</Application>
  <PresentationFormat>Předvádění na obrazovce (4:3)</PresentationFormat>
  <Paragraphs>38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Vrchol</vt:lpstr>
      <vt:lpstr>Prezentace aplikace PowerPoint</vt:lpstr>
      <vt:lpstr>ANOTACE</vt:lpstr>
      <vt:lpstr>Harfa</vt:lpstr>
      <vt:lpstr>Prezentace aplikace PowerPoint</vt:lpstr>
      <vt:lpstr>Prezentace aplikace PowerPoint</vt:lpstr>
      <vt:lpstr>Prezentace aplikace PowerPoint</vt:lpstr>
      <vt:lpstr>CITACE: OBRÁZKY, FOTOGRAFIE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Viola</dc:title>
  <dc:creator>OKE</dc:creator>
  <cp:lastModifiedBy>Ludmila Moličová</cp:lastModifiedBy>
  <cp:revision>69</cp:revision>
  <dcterms:created xsi:type="dcterms:W3CDTF">2011-09-27T06:27:05Z</dcterms:created>
  <dcterms:modified xsi:type="dcterms:W3CDTF">2013-09-24T15:07:49Z</dcterms:modified>
</cp:coreProperties>
</file>