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5" r:id="rId2"/>
    <p:sldId id="275" r:id="rId3"/>
    <p:sldId id="257" r:id="rId4"/>
    <p:sldId id="258" r:id="rId5"/>
    <p:sldId id="259" r:id="rId6"/>
    <p:sldId id="270" r:id="rId7"/>
    <p:sldId id="281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– zobcová flétna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15.11.2011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VY_32_INOVACE_15_DO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1772816"/>
            <a:ext cx="8229600" cy="223224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buClrTx/>
            </a:pPr>
            <a:r>
              <a:rPr lang="cs-CZ" sz="1900" dirty="0" smtClean="0"/>
              <a:t>PREZENTACE VYTVOŘENA JAKO DOPLNĚNÍ UČIVA OSMÉHO ROČNÍKU </a:t>
            </a:r>
            <a:r>
              <a:rPr lang="cs-CZ" sz="1900" b="1" dirty="0" smtClean="0"/>
              <a:t>HUDEBNÍ NÁSTROJE – ZOBCOVÁ FLÉTNA</a:t>
            </a:r>
          </a:p>
          <a:p>
            <a:pPr>
              <a:buClrTx/>
            </a:pPr>
            <a:r>
              <a:rPr lang="cs-CZ" sz="1900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1900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1900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1900" dirty="0" smtClean="0"/>
              <a:t>FUNKCÍ ZOBCOVÉ FLÉTNY V KOMORNÍCH SESKUPENÍCH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439980" y="4182156"/>
            <a:ext cx="8229600" cy="241519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b="1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0791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sz="quarter" idx="13"/>
          </p:nvPr>
        </p:nvSpPr>
        <p:spPr>
          <a:xfrm>
            <a:off x="361171" y="4365104"/>
            <a:ext cx="8229600" cy="20882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sz="2800" b="1" dirty="0"/>
              <a:t>Zobcová flétna</a:t>
            </a:r>
            <a:r>
              <a:rPr lang="cs-CZ" sz="2800" dirty="0"/>
              <a:t> je dechový nástroj patřící do kategorie dřevěných dechových nástrojů. Bývá vyrobena ze dřeva nebo plastu, kvalitnější nástroje zpravidla z tvrdých dřev domácích i exotických (javor, hruška, palisandr, eben</a:t>
            </a:r>
            <a:r>
              <a:rPr lang="cs-CZ" sz="2800" dirty="0" smtClean="0"/>
              <a:t>).</a:t>
            </a:r>
            <a:endParaRPr lang="cs-CZ" sz="3200" dirty="0"/>
          </a:p>
          <a:p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1" y="360022"/>
            <a:ext cx="7128792" cy="1224136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chemeClr val="tx1">
                    <a:lumMod val="50000"/>
                  </a:schemeClr>
                </a:solidFill>
              </a:rPr>
              <a:t>Zobcová flétna</a:t>
            </a:r>
            <a:endParaRPr lang="cs-CZ" sz="6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483768" y="1602575"/>
            <a:ext cx="4104458" cy="2736305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conveyor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57200" y="620688"/>
            <a:ext cx="8291264" cy="316835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4400" b="1" dirty="0" smtClean="0"/>
              <a:t>Stavba</a:t>
            </a:r>
          </a:p>
          <a:p>
            <a:r>
              <a:rPr lang="cs-CZ" sz="2800" dirty="0"/>
              <a:t>Zobcová flétna pochází z lidové píšťaly a má obdobnou konstrukci, způsobem tvoření tónu se podobá píšťalám </a:t>
            </a:r>
            <a:r>
              <a:rPr lang="cs-CZ" sz="2800" dirty="0" smtClean="0"/>
              <a:t>varhan. </a:t>
            </a:r>
            <a:r>
              <a:rPr lang="cs-CZ" sz="2800" dirty="0"/>
              <a:t>Hráč fouká do náustku, kterým je vzduch přiváděn na hranu, o kterou se rozráží a </a:t>
            </a:r>
            <a:r>
              <a:rPr lang="cs-CZ" sz="2800" dirty="0" err="1"/>
              <a:t>rozvibrovává</a:t>
            </a:r>
            <a:r>
              <a:rPr lang="cs-CZ" sz="2800" dirty="0"/>
              <a:t> vzduchový sloupec v nástroji. Otvory navrtané v trubici se zakrývají nebo odkrývají hráčovými </a:t>
            </a:r>
            <a:r>
              <a:rPr lang="cs-CZ" sz="2800" dirty="0" smtClean="0"/>
              <a:t>prsty, </a:t>
            </a:r>
            <a:r>
              <a:rPr lang="cs-CZ" sz="2800" dirty="0"/>
              <a:t>čímž se reguluje výška </a:t>
            </a:r>
            <a:r>
              <a:rPr lang="cs-CZ" sz="2800" dirty="0" smtClean="0"/>
              <a:t>tónu. </a:t>
            </a:r>
            <a:endParaRPr lang="cs-CZ" dirty="0" smtClean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2483768" y="3789040"/>
            <a:ext cx="4176464" cy="2897421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 bwMode="auto">
          <a:xfrm>
            <a:off x="539552" y="1188463"/>
            <a:ext cx="3726168" cy="539048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2627784" y="404664"/>
            <a:ext cx="3816424" cy="646331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Historie </a:t>
            </a:r>
            <a:endParaRPr lang="cs-CZ" sz="3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16016" y="1196752"/>
            <a:ext cx="424847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K sólové hře se užívá zejména flétna altová (většina barokního repertoáru), v menší míře pak sopránová, tenorová, sopraninová a basová, pro těchto pět nástrojů je také napsána většina komorní hudby (nejběžnější je kvarteto soprán-alt-tenor-bas). Hlubší flétny nacházejí uplatnění ve větších souborech, vzhledem k vysoké ceně a značným nárokům na techniku hry jsou poměrně </a:t>
            </a:r>
            <a:r>
              <a:rPr lang="cs-CZ" sz="2400" dirty="0" smtClean="0"/>
              <a:t>vzácné.</a:t>
            </a:r>
            <a:endParaRPr lang="cs-CZ" sz="2400" dirty="0"/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860032" y="764704"/>
            <a:ext cx="3780420" cy="532453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Tzv</a:t>
            </a:r>
            <a:r>
              <a:rPr lang="cs-CZ" sz="2000" dirty="0"/>
              <a:t>. stará hudba je </a:t>
            </a:r>
            <a:r>
              <a:rPr lang="cs-CZ" sz="2000" dirty="0" smtClean="0"/>
              <a:t>těžištěm </a:t>
            </a:r>
            <a:r>
              <a:rPr lang="cs-CZ" sz="2000" dirty="0"/>
              <a:t>repertoáru zobcové flétny jak ve hře souborové, tak sólové. Zejména v období baroka vzniklo mnoho virtuózních sólových i triových sonát a koncertů </a:t>
            </a:r>
            <a:r>
              <a:rPr lang="cs-CZ" sz="2000" dirty="0" smtClean="0"/>
              <a:t>                                s </a:t>
            </a:r>
            <a:r>
              <a:rPr lang="cs-CZ" sz="2000" dirty="0"/>
              <a:t>doprovodem continua; v baroku se flétnou myslela zpravidla právě flétna zobcová, zatímco předchůdkyně flétny příčné, tzv. německá </a:t>
            </a:r>
            <a:r>
              <a:rPr lang="cs-CZ" sz="2000" dirty="0" smtClean="0"/>
              <a:t>flétna, </a:t>
            </a:r>
            <a:r>
              <a:rPr lang="cs-CZ" sz="2000" dirty="0"/>
              <a:t>byla předepisována zvlášť. Mezi významné skladatele, kteří pro zobcovou flétnu psali, patří Johann Sebastian Bach, Georg Philipp </a:t>
            </a:r>
            <a:r>
              <a:rPr lang="cs-CZ" sz="2000" dirty="0" err="1"/>
              <a:t>Telemann</a:t>
            </a:r>
            <a:r>
              <a:rPr lang="cs-CZ" sz="2000" dirty="0"/>
              <a:t>, Georg Friedrich Händel, Antonio </a:t>
            </a:r>
            <a:r>
              <a:rPr lang="cs-CZ" sz="2000" dirty="0" err="1" smtClean="0"/>
              <a:t>Vivaldi</a:t>
            </a:r>
            <a:r>
              <a:rPr lang="cs-CZ" sz="2000" dirty="0" smtClean="0"/>
              <a:t> </a:t>
            </a:r>
            <a:r>
              <a:rPr lang="cs-CZ" sz="2000" dirty="0"/>
              <a:t>a další.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57632" y="2054429"/>
            <a:ext cx="3119136" cy="43667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634688" y="758099"/>
            <a:ext cx="3902647" cy="1200329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Renesanční a barokní hudba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13317007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25049" y="1412776"/>
            <a:ext cx="8229600" cy="158417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Hra </a:t>
            </a:r>
            <a:r>
              <a:rPr lang="cs-CZ" dirty="0"/>
              <a:t>na zobcovou flétnu je používána i jako prostředek pro zlepšení dýchacích obtíží u dětí. S touto metodou přišel v 70. letech 20. století Václav Žilka, který vycházel z praxe amerického lékaře </a:t>
            </a:r>
            <a:r>
              <a:rPr lang="cs-CZ" dirty="0" err="1"/>
              <a:t>Meyera</a:t>
            </a:r>
            <a:r>
              <a:rPr lang="cs-CZ" dirty="0"/>
              <a:t> </a:t>
            </a:r>
            <a:r>
              <a:rPr lang="cs-CZ" dirty="0" err="1"/>
              <a:t>Markse</a:t>
            </a:r>
            <a:r>
              <a:rPr lang="cs-CZ" dirty="0"/>
              <a:t>. Při hraní se děti naučí lépe ovládat svůj dech, dochází k pročištění dýchacích cest a cvičí se kapacita plic. Hra na flétnu je proto často využívána ve školkách či </a:t>
            </a:r>
            <a:r>
              <a:rPr lang="cs-CZ" dirty="0" smtClean="0"/>
              <a:t>školách</a:t>
            </a:r>
            <a:r>
              <a:rPr lang="cs-CZ" dirty="0"/>
              <a:t>.</a:t>
            </a:r>
          </a:p>
          <a:p>
            <a:pPr algn="ctr">
              <a:buNone/>
            </a:pPr>
            <a:endParaRPr lang="cs-CZ" dirty="0" smtClean="0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1743946" y="476672"/>
            <a:ext cx="5546576" cy="5760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 smtClean="0"/>
              <a:t>Flétna jako terapeutická pomůcka</a:t>
            </a:r>
            <a:endParaRPr lang="cs-CZ" dirty="0" smtClean="0"/>
          </a:p>
          <a:p>
            <a:pPr algn="ctr">
              <a:buFont typeface="Wingdings 2"/>
              <a:buNone/>
            </a:pPr>
            <a:endParaRPr lang="cs-CZ" dirty="0" smtClean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2789042" y="2445583"/>
            <a:ext cx="3456384" cy="499116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73073705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323528" y="1772816"/>
            <a:ext cx="842493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 smtClean="0">
                <a:solidFill>
                  <a:schemeClr val="bg1"/>
                </a:solidFill>
              </a:rPr>
              <a:t>kliparty office-</a:t>
            </a:r>
            <a:r>
              <a:rPr lang="cs-CZ" sz="2800" smtClean="0">
                <a:solidFill>
                  <a:schemeClr val="bg1"/>
                </a:solidFill>
                <a:hlinkClick r:id="rId2"/>
              </a:rPr>
              <a:t>www.office.com</a:t>
            </a:r>
            <a:endParaRPr lang="cs-CZ" sz="2800" dirty="0" smtClean="0">
              <a:solidFill>
                <a:schemeClr val="bg1"/>
              </a:solidFill>
            </a:endParaRPr>
          </a:p>
          <a:p>
            <a:pPr marL="0" indent="0">
              <a:buClrTx/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                                           - vlastní foto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24752701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Mylar">
      <a:dk1>
        <a:srgbClr val="000000"/>
      </a:dk1>
      <a:lt1>
        <a:srgbClr val="FFFFFF"/>
      </a:lt1>
      <a:dk2>
        <a:srgbClr val="656162"/>
      </a:dk2>
      <a:lt2>
        <a:srgbClr val="E0DACC"/>
      </a:lt2>
      <a:accent1>
        <a:srgbClr val="4A5A7A"/>
      </a:accent1>
      <a:accent2>
        <a:srgbClr val="F7BD40"/>
      </a:accent2>
      <a:accent3>
        <a:srgbClr val="975C00"/>
      </a:accent3>
      <a:accent4>
        <a:srgbClr val="754D41"/>
      </a:accent4>
      <a:accent5>
        <a:srgbClr val="838995"/>
      </a:accent5>
      <a:accent6>
        <a:srgbClr val="687B66"/>
      </a:accent6>
      <a:hlink>
        <a:srgbClr val="B5740B"/>
      </a:hlink>
      <a:folHlink>
        <a:srgbClr val="7483A0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TC101790491[[fn=Mylar]]</Template>
  <TotalTime>397</TotalTime>
  <Words>510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Mylar</vt:lpstr>
      <vt:lpstr>Snímek 1</vt:lpstr>
      <vt:lpstr>ANOTACE</vt:lpstr>
      <vt:lpstr>Zobcová flétna</vt:lpstr>
      <vt:lpstr>Snímek 4</vt:lpstr>
      <vt:lpstr>Snímek 5</vt:lpstr>
      <vt:lpstr>Snímek 6</vt:lpstr>
      <vt:lpstr>Snímek 7</vt:lpstr>
      <vt:lpstr>CITACE: OBRÁZKY, FOTOGRAFIE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Dum</cp:lastModifiedBy>
  <cp:revision>72</cp:revision>
  <dcterms:created xsi:type="dcterms:W3CDTF">2011-09-27T06:27:05Z</dcterms:created>
  <dcterms:modified xsi:type="dcterms:W3CDTF">2013-09-24T15:13:03Z</dcterms:modified>
</cp:coreProperties>
</file>