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5" r:id="rId2"/>
    <p:sldId id="275" r:id="rId3"/>
    <p:sldId id="257" r:id="rId4"/>
    <p:sldId id="258" r:id="rId5"/>
    <p:sldId id="280" r:id="rId6"/>
    <p:sldId id="281" r:id="rId7"/>
    <p:sldId id="28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47F2F9B-8D17-4906-B37D-A4B7D2CDA61F}">
          <p14:sldIdLst>
            <p14:sldId id="265"/>
            <p14:sldId id="275"/>
            <p14:sldId id="257"/>
            <p14:sldId id="258"/>
          </p14:sldIdLst>
        </p14:section>
        <p14:section name="Oddíl bez názvu" id="{04C0CBDF-79A6-4F65-AD0E-0346DD5B4B1E}">
          <p14:sldIdLst>
            <p14:sldId id="280"/>
            <p14:sldId id="281"/>
            <p14:sldId id="28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-1" y="2545080"/>
            <a:ext cx="9144000" cy="3255264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-1" y="2667000"/>
            <a:ext cx="9144000" cy="2739571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-1" y="5479143"/>
            <a:ext cx="9144000" cy="235857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599" y="2819400"/>
            <a:ext cx="8686800" cy="1470025"/>
          </a:xfrm>
        </p:spPr>
        <p:txBody>
          <a:bodyPr anchor="b">
            <a:noAutofit/>
          </a:bodyPr>
          <a:lstStyle>
            <a:lvl1pPr>
              <a:defRPr sz="7200" b="0" cap="none" spc="0">
                <a:ln w="13970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1499" y="4800600"/>
            <a:ext cx="8001000" cy="5334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91200" y="6356350"/>
            <a:ext cx="28956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11" name="TextBox 10"/>
          <p:cNvSpPr txBox="1"/>
          <p:nvPr/>
        </p:nvSpPr>
        <p:spPr>
          <a:xfrm>
            <a:off x="3148584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200" spc="150" dirty="0" smtClean="0">
                <a:solidFill>
                  <a:schemeClr val="accent1"/>
                </a:solidFill>
                <a:sym typeface="Wingdings"/>
              </a:rPr>
              <a:t></a:t>
            </a:r>
            <a:endParaRPr lang="en-US" sz="3200" spc="150" dirty="0">
              <a:solidFill>
                <a:schemeClr val="accent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62399" y="4392168"/>
            <a:ext cx="1219200" cy="365125"/>
          </a:xfrm>
        </p:spPr>
        <p:txBody>
          <a:bodyPr/>
          <a:lstStyle>
            <a:lvl1pPr algn="ctr">
              <a:defRPr sz="2400">
                <a:latin typeface="+mj-lt"/>
              </a:defRPr>
            </a:lvl1pPr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TextBox 14"/>
          <p:cNvSpPr txBox="1"/>
          <p:nvPr/>
        </p:nvSpPr>
        <p:spPr>
          <a:xfrm>
            <a:off x="4818888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200" spc="150" dirty="0" smtClean="0">
                <a:solidFill>
                  <a:schemeClr val="accent1"/>
                </a:solidFill>
                <a:sym typeface="Wingdings"/>
              </a:rPr>
              <a:t></a:t>
            </a:r>
            <a:endParaRPr lang="en-US" sz="3200" spc="150" dirty="0">
              <a:solidFill>
                <a:schemeClr val="accent1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1" y="2545080"/>
            <a:ext cx="9144000" cy="3255264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-1" y="2667000"/>
            <a:ext cx="9144000" cy="2739571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-1" y="5479143"/>
            <a:ext cx="9144000" cy="235857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599" y="2819400"/>
            <a:ext cx="8686800" cy="1463040"/>
          </a:xfrm>
        </p:spPr>
        <p:txBody>
          <a:bodyPr anchor="b" anchorCtr="0">
            <a:noAutofit/>
          </a:bodyPr>
          <a:lstStyle>
            <a:lvl1pPr algn="ctr">
              <a:defRPr sz="72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1499" y="4800600"/>
            <a:ext cx="8001000" cy="548640"/>
          </a:xfrm>
        </p:spPr>
        <p:txBody>
          <a:bodyPr anchor="b"/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91200" y="6356350"/>
            <a:ext cx="28956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59352" y="4389120"/>
            <a:ext cx="1216152" cy="365125"/>
          </a:xfrm>
        </p:spPr>
        <p:txBody>
          <a:bodyPr/>
          <a:lstStyle>
            <a:lvl1pPr algn="ctr">
              <a:defRPr sz="2400">
                <a:solidFill>
                  <a:srgbClr val="FFFFFF"/>
                </a:solidFill>
              </a:defRPr>
            </a:lvl1pPr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TextBox 10"/>
          <p:cNvSpPr txBox="1"/>
          <p:nvPr/>
        </p:nvSpPr>
        <p:spPr>
          <a:xfrm>
            <a:off x="4818888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200" spc="150" dirty="0" smtClean="0">
                <a:solidFill>
                  <a:srgbClr val="FFFFFF"/>
                </a:solidFill>
                <a:sym typeface="Wingdings"/>
              </a:rPr>
              <a:t></a:t>
            </a:r>
            <a:endParaRPr lang="en-US" sz="3200" spc="150" dirty="0">
              <a:solidFill>
                <a:srgbClr val="FFFFFF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148584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200" spc="150" dirty="0" smtClean="0">
                <a:solidFill>
                  <a:srgbClr val="FFFFFF"/>
                </a:solidFill>
                <a:sym typeface="Wingdings"/>
              </a:rPr>
              <a:t></a:t>
            </a:r>
            <a:endParaRPr lang="en-US" sz="3200" spc="150" dirty="0">
              <a:solidFill>
                <a:srgbClr val="FFFFFF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5638800" cy="946150"/>
          </a:xfrm>
        </p:spPr>
        <p:txBody>
          <a:bodyPr anchor="ctr">
            <a:noAutofit/>
          </a:bodyPr>
          <a:lstStyle>
            <a:lvl1pPr algn="l"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8912" y="1719072"/>
            <a:ext cx="8247888" cy="45354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6172200" y="161544"/>
            <a:ext cx="2971800" cy="115214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48400" y="274320"/>
            <a:ext cx="2743200" cy="94488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Rectangle 8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36880" y="1717040"/>
            <a:ext cx="8249920" cy="4531360"/>
          </a:xfrm>
          <a:solidFill>
            <a:schemeClr val="bg2">
              <a:lumMod val="60000"/>
              <a:lumOff val="40000"/>
            </a:schemeClr>
          </a:solidFill>
          <a:effectLst>
            <a:outerShdw blurRad="76200" dist="38100" dir="3600000" algn="ctr" rotWithShape="0">
              <a:srgbClr val="000000">
                <a:alpha val="50000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6172200" y="161544"/>
            <a:ext cx="2971800" cy="115214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28600"/>
            <a:ext cx="5638800" cy="1005840"/>
          </a:xfrm>
        </p:spPr>
        <p:txBody>
          <a:bodyPr anchor="ctr">
            <a:noAutofit/>
          </a:bodyPr>
          <a:lstStyle>
            <a:lvl1pPr algn="l"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48400" y="228600"/>
            <a:ext cx="2819400" cy="100584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 rot="5400000">
            <a:off x="4591050" y="2409824"/>
            <a:ext cx="6858000" cy="2038351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5400000">
            <a:off x="4668203" y="2570797"/>
            <a:ext cx="6858000" cy="1716405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15200" y="274638"/>
            <a:ext cx="1447800" cy="5851525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199" y="274638"/>
            <a:ext cx="6353175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096000" y="6356350"/>
            <a:ext cx="762000" cy="365125"/>
          </a:xfrm>
        </p:spPr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 rot="5400000">
            <a:off x="3681476" y="3354324"/>
            <a:ext cx="6858000" cy="149352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100584"/>
            <a:ext cx="9144000" cy="1453896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167641"/>
            <a:ext cx="9144000" cy="1154314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82880"/>
            <a:ext cx="8229600" cy="11116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0" y="1368552"/>
            <a:ext cx="9144000" cy="149352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b="0" kern="1200" cap="none" spc="0">
          <a:ln w="13970" cmpd="sng">
            <a:solidFill>
              <a:srgbClr val="FFFFFF"/>
            </a:solidFill>
            <a:prstDash val="solid"/>
          </a:ln>
          <a:solidFill>
            <a:srgbClr val="FFFFFF"/>
          </a:solidFill>
          <a:effectLst>
            <a:outerShdw blurRad="63500" dir="3600000" algn="tl" rotWithShape="0">
              <a:srgbClr val="000000">
                <a:alpha val="7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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Courier New" pitchFamily="49" charset="0"/>
        <a:buChar char="o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23528" y="1124744"/>
            <a:ext cx="8424936" cy="523220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chemeClr val="tx1"/>
              </a:solidFill>
            </a:endParaRP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projekt v rámci vzdělávacího programu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VZDĚLÁNÍ PRO KONKURENCESCHOPNOST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ŠABLONA ČÍSLO: III/2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NÁZEV:  INOVACE A ZKVALITNĚNÍ VÝUKY PROSTŘEDNICTVÍM ICT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PŘEDMĚT: Hudební výchova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ROČNÍK: 6. – 9.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TÉMA: Hudební nástroje - akordeon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AUTOR: Dušan Okénka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DATUM VYTVOŘENÍ: 22.11.2011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VY_32_INOVACE_17_DO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107344"/>
            <a:ext cx="3744416" cy="911684"/>
          </a:xfrm>
          <a:prstGeom prst="rect">
            <a:avLst/>
          </a:prstGeo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81637" y="404664"/>
            <a:ext cx="8229600" cy="12192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ANOTACE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216024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>
              <a:buClrTx/>
            </a:pPr>
            <a:r>
              <a:rPr lang="cs-CZ" dirty="0" smtClean="0"/>
              <a:t>PREZENTACE VYTVOŘENA JAKO DOPLNĚNÍ UČIVA OSMÉHO ROČNÍKU HUDEBNÍ NÁSTROJE – AKORDEON</a:t>
            </a:r>
          </a:p>
          <a:p>
            <a:pPr>
              <a:buClrTx/>
            </a:pPr>
            <a:r>
              <a:rPr lang="cs-CZ" dirty="0" smtClean="0"/>
              <a:t>V RÁMCI PREZENTACE MAJÍ ŽÁCI MOŽNOST SEZNÁMIT SE S 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CHARAKTERISTIKOU TOHOTO NÁSTROJE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ZVUKEM A BARVOU TÓNU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FUNKCÍ V SÓLOVÉ HŘE A KOMORNÍCH SESKUPENÍCH</a:t>
            </a:r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1"/>
          <p:cNvSpPr>
            <a:spLocks noGrp="1"/>
          </p:cNvSpPr>
          <p:nvPr/>
        </p:nvSpPr>
        <p:spPr>
          <a:xfrm>
            <a:off x="457200" y="4221088"/>
            <a:ext cx="8229600" cy="252028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 fontScale="92500" lnSpcReduction="1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/>
              <a:t>Pilotáž: Prezentace pilotována ve třídách II. stupně, ale je možné ji využít jako doplnění učiva i ve vyšších ročnících I. stupně ZŠ. Základní seznámení s hudebními nástroji je vždy vhodné doplnit ukázkou konkrétního nástroje, ne vždy je to ale možné a k tomuto účelu poslouží právě prezentace. Textové informace je možné zestručnit v návaznosti na věkovou skupinu žáků. Doporučuji doplnit </a:t>
            </a:r>
            <a:r>
              <a:rPr lang="cs-CZ" dirty="0" err="1"/>
              <a:t>audioukázkou</a:t>
            </a:r>
            <a:r>
              <a:rPr lang="cs-CZ" dirty="0"/>
              <a:t>.</a:t>
            </a:r>
          </a:p>
          <a:p>
            <a:pPr marL="0" indent="0">
              <a:buClrTx/>
              <a:buNone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791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215579"/>
            <a:ext cx="4032448" cy="1008113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cs-CZ" sz="5400" b="1" dirty="0" smtClean="0">
                <a:solidFill>
                  <a:schemeClr val="tx1">
                    <a:lumMod val="50000"/>
                  </a:schemeClr>
                </a:solidFill>
              </a:rPr>
              <a:t>Akordeon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2" name="Podnadpis 1"/>
          <p:cNvSpPr>
            <a:spLocks noGrp="1"/>
          </p:cNvSpPr>
          <p:nvPr>
            <p:ph idx="1"/>
          </p:nvPr>
        </p:nvSpPr>
        <p:spPr>
          <a:xfrm>
            <a:off x="569423" y="4149080"/>
            <a:ext cx="8229600" cy="237626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Akordeon</a:t>
            </a:r>
            <a:r>
              <a:rPr lang="cs-CZ" sz="2800" dirty="0"/>
              <a:t> </a:t>
            </a:r>
            <a:r>
              <a:rPr lang="cs-CZ" sz="2800" dirty="0" smtClean="0"/>
              <a:t>je </a:t>
            </a:r>
            <a:r>
              <a:rPr lang="cs-CZ" sz="2800" dirty="0"/>
              <a:t>hudební nástroj, u něhož jsou zdrojem zvuku kovové, dřevěné či plastové jazýčky, rozechvívané proudem vzduchu. Ten je získáván pohybem měchu. Pro ovládání nástroje slouží dvě skupiny kláves.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96136" y="215579"/>
            <a:ext cx="1968431" cy="3816424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4653136"/>
            <a:ext cx="8136904" cy="187220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3900" b="1" dirty="0"/>
              <a:t> </a:t>
            </a:r>
            <a:r>
              <a:rPr lang="cs-CZ" dirty="0" smtClean="0"/>
              <a:t>První </a:t>
            </a:r>
            <a:r>
              <a:rPr lang="cs-CZ" dirty="0"/>
              <a:t>akordeony začal v roce 1822 stavět Friedrich </a:t>
            </a:r>
            <a:r>
              <a:rPr lang="cs-CZ" dirty="0" err="1"/>
              <a:t>Buschmann</a:t>
            </a:r>
            <a:r>
              <a:rPr lang="cs-CZ" dirty="0"/>
              <a:t> v Berlíně. Své nástroje označoval jménem </a:t>
            </a:r>
            <a:r>
              <a:rPr lang="cs-CZ" dirty="0" err="1"/>
              <a:t>Handäoline</a:t>
            </a:r>
            <a:r>
              <a:rPr lang="cs-CZ" dirty="0"/>
              <a:t>. Patent na nástroj s názvem akordeon získal v roce 1829 vídeňský nástrojář </a:t>
            </a:r>
            <a:r>
              <a:rPr lang="cs-CZ" dirty="0" err="1"/>
              <a:t>Cyrill</a:t>
            </a:r>
            <a:r>
              <a:rPr lang="cs-CZ" dirty="0"/>
              <a:t> </a:t>
            </a:r>
            <a:r>
              <a:rPr lang="cs-CZ" dirty="0" err="1"/>
              <a:t>Demian</a:t>
            </a:r>
            <a:r>
              <a:rPr lang="cs-CZ" dirty="0"/>
              <a:t>.</a:t>
            </a:r>
          </a:p>
        </p:txBody>
      </p:sp>
      <p:sp>
        <p:nvSpPr>
          <p:cNvPr id="3" name="Zástupný symbol pro obsah 1"/>
          <p:cNvSpPr txBox="1">
            <a:spLocks/>
          </p:cNvSpPr>
          <p:nvPr/>
        </p:nvSpPr>
        <p:spPr>
          <a:xfrm>
            <a:off x="539552" y="404664"/>
            <a:ext cx="2880320" cy="72008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2"/>
              <a:buNone/>
            </a:pPr>
            <a:r>
              <a:rPr lang="cs-CZ" sz="3900" b="1" dirty="0" smtClean="0"/>
              <a:t>Historie</a:t>
            </a:r>
            <a:endParaRPr lang="cs-CZ" sz="3900" dirty="0" smtClean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385042"/>
            <a:ext cx="5040560" cy="42907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88640"/>
            <a:ext cx="7632848" cy="1080120"/>
          </a:xfr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b="1" dirty="0">
                <a:effectLst/>
              </a:rPr>
              <a:t>Princip </a:t>
            </a:r>
            <a:r>
              <a:rPr lang="cs-CZ" b="1" dirty="0" smtClean="0">
                <a:effectLst/>
              </a:rPr>
              <a:t>a stavba nástroje</a:t>
            </a:r>
            <a:endParaRPr lang="cs-CZ" b="1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772816"/>
            <a:ext cx="5040560" cy="3139321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    Akordeon </a:t>
            </a:r>
            <a:r>
              <a:rPr lang="cs-CZ" dirty="0"/>
              <a:t>má diskantovou část a basovou část, které jsou spojené měchem. Diskantová část se ovládá pravou rukou a část basová se ovládá rukou levou. Součástí diskantové a basové části jsou rejstříky, které mění zvuk tónů.</a:t>
            </a:r>
          </a:p>
          <a:p>
            <a:r>
              <a:rPr lang="cs-CZ" dirty="0"/>
              <a:t> </a:t>
            </a:r>
            <a:r>
              <a:rPr lang="cs-CZ" dirty="0" smtClean="0"/>
              <a:t>  Diskant </a:t>
            </a:r>
            <a:r>
              <a:rPr lang="cs-CZ" dirty="0"/>
              <a:t>neboli melodická část slouží pro hru pravou rukou. U </a:t>
            </a:r>
            <a:r>
              <a:rPr lang="cs-CZ" dirty="0" err="1"/>
              <a:t>piánové</a:t>
            </a:r>
            <a:r>
              <a:rPr lang="cs-CZ" dirty="0"/>
              <a:t> harmoniky je pro ovládání použita klaviatura běžného </a:t>
            </a:r>
            <a:r>
              <a:rPr lang="cs-CZ" dirty="0" smtClean="0"/>
              <a:t>uspořádání </a:t>
            </a:r>
            <a:r>
              <a:rPr lang="cs-CZ" dirty="0"/>
              <a:t>s menšími klávesami. U knoflíkové harmoniky slouží pro ovládání diskantové části kulatá </a:t>
            </a:r>
            <a:r>
              <a:rPr lang="cs-CZ" dirty="0" smtClean="0"/>
              <a:t>tlačítka, </a:t>
            </a:r>
            <a:r>
              <a:rPr lang="cs-CZ" dirty="0"/>
              <a:t>uspořádaná do dvou až šesti řad. </a:t>
            </a:r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2996952"/>
            <a:ext cx="3359318" cy="37181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48129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05968" y="260648"/>
            <a:ext cx="7776864" cy="923330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    Basová </a:t>
            </a:r>
            <a:r>
              <a:rPr lang="cs-CZ" dirty="0"/>
              <a:t>část </a:t>
            </a:r>
            <a:r>
              <a:rPr lang="cs-CZ" dirty="0" smtClean="0"/>
              <a:t>se </a:t>
            </a:r>
            <a:r>
              <a:rPr lang="cs-CZ" dirty="0"/>
              <a:t>ovládá prsty levé ruky s výjimkou palce. Počet knoflíků je různý. Malé nástroje mohou mít 12–32 basů, střední mívají 48, 60, 72 nebo 96 </a:t>
            </a:r>
            <a:r>
              <a:rPr lang="cs-CZ" dirty="0" smtClean="0"/>
              <a:t>basů. </a:t>
            </a:r>
            <a:r>
              <a:rPr lang="cs-CZ" dirty="0"/>
              <a:t>Knoflíky jsou umístěny v několika </a:t>
            </a:r>
            <a:r>
              <a:rPr lang="cs-CZ" dirty="0" smtClean="0"/>
              <a:t>řadách.</a:t>
            </a: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914793" y="1520788"/>
            <a:ext cx="7200799" cy="5400600"/>
          </a:xfrm>
          <a:prstGeom prst="rect">
            <a:avLst/>
          </a:prstGeom>
          <a:ln>
            <a:noFill/>
          </a:ln>
          <a:effectLst>
            <a:softEdge rad="112500"/>
          </a:effectLst>
          <a:scene3d>
            <a:camera prst="orthographicFront">
              <a:rot lat="0" lon="0" rev="16200000"/>
            </a:camera>
            <a:lightRig rig="threePt" dir="t"/>
          </a:scene3d>
        </p:spPr>
      </p:pic>
    </p:spTree>
    <p:extLst>
      <p:ext uri="{BB962C8B-B14F-4D97-AF65-F5344CB8AC3E}">
        <p14:creationId xmlns:p14="http://schemas.microsoft.com/office/powerpoint/2010/main" val="2842216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86409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4000" b="1" dirty="0"/>
              <a:t>CITACE: OBRÁZKY, </a:t>
            </a:r>
            <a:r>
              <a:rPr lang="cs-CZ" sz="4000" b="1" dirty="0" smtClean="0"/>
              <a:t>FOTOGRAFIE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23528" y="1772816"/>
            <a:ext cx="8424936" cy="172819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ClrTx/>
              <a:buNone/>
            </a:pPr>
            <a:r>
              <a:rPr lang="cs-CZ" sz="2800" dirty="0">
                <a:solidFill>
                  <a:schemeClr val="tx1"/>
                </a:solidFill>
              </a:rPr>
              <a:t>Obrázky a fotografie – kliparty </a:t>
            </a:r>
            <a:r>
              <a:rPr lang="cs-CZ" sz="2800" dirty="0" smtClean="0">
                <a:solidFill>
                  <a:schemeClr val="tx1"/>
                </a:solidFill>
              </a:rPr>
              <a:t>office-</a:t>
            </a:r>
            <a:r>
              <a:rPr lang="cs-CZ" sz="2800" dirty="0" smtClean="0">
                <a:solidFill>
                  <a:schemeClr val="tx1"/>
                </a:solidFill>
                <a:hlinkClick r:id="rId2"/>
              </a:rPr>
              <a:t>www.office.com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</a:p>
          <a:p>
            <a:pPr marL="0" indent="0">
              <a:buClrTx/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                                    - </a:t>
            </a:r>
            <a:r>
              <a:rPr lang="cs-CZ" sz="2800" dirty="0">
                <a:solidFill>
                  <a:schemeClr val="tx1"/>
                </a:solidFill>
              </a:rPr>
              <a:t>v</a:t>
            </a:r>
            <a:r>
              <a:rPr lang="cs-CZ" sz="2800" dirty="0" smtClean="0">
                <a:solidFill>
                  <a:schemeClr val="tx1"/>
                </a:solidFill>
              </a:rPr>
              <a:t>lastní foto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5270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catur">
  <a:themeElements>
    <a:clrScheme name="Decatur">
      <a:dk1>
        <a:sysClr val="windowText" lastClr="000000"/>
      </a:dk1>
      <a:lt1>
        <a:sysClr val="window" lastClr="FFFFFF"/>
      </a:lt1>
      <a:dk2>
        <a:srgbClr val="55554A"/>
      </a:dk2>
      <a:lt2>
        <a:srgbClr val="D7DAE1"/>
      </a:lt2>
      <a:accent1>
        <a:srgbClr val="F4680B"/>
      </a:accent1>
      <a:accent2>
        <a:srgbClr val="ABB19F"/>
      </a:accent2>
      <a:accent3>
        <a:srgbClr val="948774"/>
      </a:accent3>
      <a:accent4>
        <a:srgbClr val="7EB8E7"/>
      </a:accent4>
      <a:accent5>
        <a:srgbClr val="E3B651"/>
      </a:accent5>
      <a:accent6>
        <a:srgbClr val="96756C"/>
      </a:accent6>
      <a:hlink>
        <a:srgbClr val="66AACD"/>
      </a:hlink>
      <a:folHlink>
        <a:srgbClr val="809DB3"/>
      </a:folHlink>
    </a:clrScheme>
    <a:fontScheme name="Decatur">
      <a:majorFont>
        <a:latin typeface="Bodoni MT Condensed"/>
        <a:ea typeface=""/>
        <a:cs typeface=""/>
        <a:font script="Grek" typeface="Times New Roman"/>
        <a:font script="Cyrl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catur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10000"/>
              </a:schemeClr>
            </a:gs>
            <a:gs pos="47500">
              <a:schemeClr val="phClr">
                <a:tint val="53000"/>
                <a:satMod val="120000"/>
              </a:schemeClr>
            </a:gs>
            <a:gs pos="58500">
              <a:schemeClr val="phClr">
                <a:tint val="53000"/>
                <a:satMod val="120000"/>
              </a:schemeClr>
            </a:gs>
            <a:gs pos="100000">
              <a:schemeClr val="phClr">
                <a:tint val="90000"/>
                <a:satMod val="110000"/>
              </a:schemeClr>
            </a:gs>
          </a:gsLst>
          <a:lin ang="3600000" scaled="1"/>
        </a:gradFill>
        <a:gradFill rotWithShape="1">
          <a:gsLst>
            <a:gs pos="0">
              <a:schemeClr val="phClr">
                <a:shade val="54000"/>
                <a:satMod val="105000"/>
              </a:schemeClr>
            </a:gs>
            <a:gs pos="47500">
              <a:schemeClr val="phClr">
                <a:shade val="88000"/>
                <a:satMod val="105000"/>
              </a:schemeClr>
            </a:gs>
            <a:gs pos="58500">
              <a:schemeClr val="phClr">
                <a:shade val="88000"/>
                <a:satMod val="105000"/>
              </a:schemeClr>
            </a:gs>
            <a:gs pos="100000">
              <a:schemeClr val="phClr">
                <a:shade val="54000"/>
                <a:satMod val="105000"/>
              </a:schemeClr>
            </a:gs>
          </a:gsLst>
          <a:lin ang="36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82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3600000" algn="r" rotWithShape="0">
              <a:srgbClr val="000000">
                <a:alpha val="30000"/>
              </a:srgbClr>
            </a:outerShdw>
          </a:effectLst>
        </a:effectStyle>
        <a:effectStyle>
          <a:effectLst>
            <a:outerShdw blurRad="63500" dist="25400" dir="3600000" algn="r" rotWithShape="0">
              <a:srgbClr val="000000">
                <a:alpha val="36000"/>
              </a:srgbClr>
            </a:outerShdw>
          </a:effectLst>
          <a:scene3d>
            <a:camera prst="orthographicFront">
              <a:rot lat="0" lon="0" rev="0"/>
            </a:camera>
            <a:lightRig rig="harsh" dir="tl">
              <a:rot lat="0" lon="0" rev="9000000"/>
            </a:lightRig>
          </a:scene3d>
          <a:sp3d prstMaterial="flat">
            <a:bevelT w="38100" h="50800" prst="softRound"/>
          </a:sp3d>
        </a:effectStyle>
        <a:effectStyle>
          <a:effectLst>
            <a:outerShdw blurRad="76200" dist="38100" dir="3600000" algn="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harsh" dir="tl">
              <a:rot lat="0" lon="0" rev="9000000"/>
            </a:lightRig>
          </a:scene3d>
          <a:sp3d contourW="44450" prstMaterial="flat">
            <a:bevelT w="38100" h="50800" prst="softRound"/>
            <a:contourClr>
              <a:schemeClr val="phClr">
                <a:tint val="5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52000"/>
                <a:satMod val="105000"/>
              </a:schemeClr>
            </a:gs>
            <a:gs pos="47500">
              <a:schemeClr val="phClr">
                <a:tint val="90000"/>
                <a:shade val="89000"/>
                <a:satMod val="105000"/>
              </a:schemeClr>
            </a:gs>
            <a:gs pos="58500">
              <a:schemeClr val="phClr">
                <a:tint val="85000"/>
                <a:shade val="89000"/>
                <a:satMod val="105000"/>
              </a:schemeClr>
            </a:gs>
            <a:gs pos="100000">
              <a:schemeClr val="phClr">
                <a:tint val="100000"/>
                <a:shade val="52000"/>
                <a:satMod val="105000"/>
              </a:schemeClr>
            </a:gs>
          </a:gsLst>
          <a:lin ang="36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</a:schemeClr>
              <a:schemeClr val="phClr">
                <a:shade val="85000"/>
                <a:satMod val="120000"/>
              </a:schemeClr>
            </a:duotone>
          </a:blip>
          <a:tile tx="0" ty="0" sx="52000" sy="5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Decatur</Template>
  <TotalTime>500</TotalTime>
  <Words>341</Words>
  <Application>Microsoft Office PowerPoint</Application>
  <PresentationFormat>Předvádění na obrazovce (4:3)</PresentationFormat>
  <Paragraphs>39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Decatur</vt:lpstr>
      <vt:lpstr>Prezentace aplikace PowerPoint</vt:lpstr>
      <vt:lpstr>ANOTACE</vt:lpstr>
      <vt:lpstr>Akordeon</vt:lpstr>
      <vt:lpstr>Prezentace aplikace PowerPoint</vt:lpstr>
      <vt:lpstr>Princip a stavba nástroje</vt:lpstr>
      <vt:lpstr>Prezentace aplikace PowerPoint</vt:lpstr>
      <vt:lpstr>CITACE: OBRÁZKY, FOTOGRAFIE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Viola</dc:title>
  <dc:creator>OKE</dc:creator>
  <cp:lastModifiedBy>Ludmila Moličová</cp:lastModifiedBy>
  <cp:revision>76</cp:revision>
  <dcterms:created xsi:type="dcterms:W3CDTF">2011-09-27T06:27:05Z</dcterms:created>
  <dcterms:modified xsi:type="dcterms:W3CDTF">2013-09-24T15:28:59Z</dcterms:modified>
</cp:coreProperties>
</file>