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75" r:id="rId3"/>
    <p:sldId id="257" r:id="rId4"/>
    <p:sldId id="258" r:id="rId5"/>
    <p:sldId id="280" r:id="rId6"/>
    <p:sldId id="28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7F2F9B-8D17-4906-B37D-A4B7D2CDA61F}">
          <p14:sldIdLst>
            <p14:sldId id="265"/>
            <p14:sldId id="275"/>
            <p14:sldId id="257"/>
            <p14:sldId id="258"/>
          </p14:sldIdLst>
        </p14:section>
        <p14:section name="Oddíl bez názvu" id="{04C0CBDF-79A6-4F65-AD0E-0346DD5B4B1E}">
          <p14:sldIdLst>
            <p14:sldId id="280"/>
            <p14:sldId id="28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488635A-1D34-4846-AC95-580C2868266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64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23528" y="1124744"/>
            <a:ext cx="8424936" cy="523220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projekt v rámci vzdělávacího programu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VZDĚLÁNÍ PRO KONKURENCESCHOPNOST</a:t>
            </a:r>
          </a:p>
          <a:p>
            <a:endParaRPr lang="cs-CZ" b="1" dirty="0" smtClean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ŠABLONA ČÍSLO: III/2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NÁZEV:  INOVACE A ZKVALITNĚNÍ VÝUKY PROSTŘEDNICTVÍM ICT</a:t>
            </a: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PŘEDMĚT: Hudební výchova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ROČNÍK: 6. – 9.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TÉMA: Hudební </a:t>
            </a:r>
            <a:r>
              <a:rPr lang="cs-CZ" b="1" dirty="0" smtClean="0">
                <a:solidFill>
                  <a:schemeClr val="tx1"/>
                </a:solidFill>
              </a:rPr>
              <a:t>nástroje - cimbál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AUTOR: Dušan Okénka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DATUM VYTVOŘENÍ: 22.11.2011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VY_32_INOVACE_18_DO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192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</a:rPr>
              <a:t>ANOTACE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39265" y="1916832"/>
            <a:ext cx="8229600" cy="223224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>
              <a:buClrTx/>
            </a:pPr>
            <a:r>
              <a:rPr lang="cs-CZ" dirty="0" smtClean="0"/>
              <a:t>PREZENTACE VYTVOŘENA JAKO DOPLNĚNÍ UČIVA OSMÉHO ROČNÍKU HUDEBNÍ NÁSTROJE – CIMBÁL</a:t>
            </a:r>
          </a:p>
          <a:p>
            <a:pPr>
              <a:buClrTx/>
            </a:pPr>
            <a:r>
              <a:rPr lang="cs-CZ" dirty="0" smtClean="0"/>
              <a:t>V RÁMCI PREZENTACE MAJÍ ŽÁCI MOŽNOST SEZNÁMIT SE S 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dirty="0" smtClean="0"/>
              <a:t>CHARAKTERISTIKOU TOHOTO NÁSTROJE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dirty="0" smtClean="0"/>
              <a:t>ZVUKEM A BARVOU TÓNU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dirty="0" smtClean="0"/>
              <a:t>FUNKCÍ V HUDEBNÍCH SESKUPENÍCH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1"/>
          <p:cNvSpPr>
            <a:spLocks noGrp="1"/>
          </p:cNvSpPr>
          <p:nvPr/>
        </p:nvSpPr>
        <p:spPr>
          <a:xfrm>
            <a:off x="439265" y="4293096"/>
            <a:ext cx="8229600" cy="23762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 lnSpcReduction="2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dirty="0"/>
              <a:t>Pilotáž: Prezentace pilotována ve třídách II. stupně, ale je možné ji využít jako doplnění učiva i ve vyšších ročnících I. stupně ZŠ. Základní seznámení s hudebními nástroji je vždy vhodné doplnit ukázkou konkrétního nástroje, ne vždy je to ale možné a k tomuto účelu poslouží právě prezentace. Textové informace je možné zestručnit v návaznosti na věkovou skupinu žáků. Doporučuji doplnit </a:t>
            </a:r>
            <a:r>
              <a:rPr lang="cs-CZ" dirty="0" err="1"/>
              <a:t>audioukázkou</a:t>
            </a:r>
            <a:r>
              <a:rPr lang="cs-CZ" dirty="0"/>
              <a:t>.</a:t>
            </a:r>
          </a:p>
          <a:p>
            <a:pPr marL="0" indent="0">
              <a:buClrTx/>
              <a:buNone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91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11560" y="548680"/>
            <a:ext cx="2880320" cy="93610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b="1" dirty="0" smtClean="0">
                <a:solidFill>
                  <a:schemeClr val="tx1">
                    <a:lumMod val="50000"/>
                  </a:schemeClr>
                </a:solidFill>
              </a:rPr>
              <a:t>CIMBÁL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" name="Podnadpis 1"/>
          <p:cNvSpPr>
            <a:spLocks noGrp="1"/>
          </p:cNvSpPr>
          <p:nvPr>
            <p:ph idx="1"/>
          </p:nvPr>
        </p:nvSpPr>
        <p:spPr>
          <a:xfrm>
            <a:off x="467544" y="3861048"/>
            <a:ext cx="8229600" cy="25922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2800" b="1" dirty="0" smtClean="0"/>
              <a:t>Cimbál</a:t>
            </a:r>
            <a:r>
              <a:rPr lang="cs-CZ" sz="2800" dirty="0" smtClean="0"/>
              <a:t> </a:t>
            </a:r>
            <a:r>
              <a:rPr lang="cs-CZ" sz="2800" dirty="0"/>
              <a:t>je deskový úderný strunný hudební nástroj. Může být opatřen pedálem. Struny jsou zpravidla naladěné chromaticky v </a:t>
            </a:r>
            <a:r>
              <a:rPr lang="cs-CZ" sz="2800" dirty="0" smtClean="0"/>
              <a:t>tónovém rozsahu C–a³. Struny </a:t>
            </a:r>
            <a:r>
              <a:rPr lang="cs-CZ" sz="2800" dirty="0"/>
              <a:t>rozeznívají cimbalisté převážně úderem paličky. Nejčastěji se používají dvě dřevěné paličky nejrůznějších tvarů. Ocelové struny jsou nataženy v rezonanční skříni lichoběžníkového tvaru. Pro každý jednotlivý tón jsou nataženy 1 až 4 struny. Struny jsou vedeny střídavě přes </a:t>
            </a:r>
            <a:r>
              <a:rPr lang="cs-CZ" sz="2800" dirty="0" smtClean="0"/>
              <a:t>kobylky.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3928" y="434128"/>
            <a:ext cx="4992554" cy="3253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70063" y="692696"/>
            <a:ext cx="2170584" cy="7200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900" b="1" dirty="0" smtClean="0"/>
              <a:t>Historie</a:t>
            </a:r>
            <a:endParaRPr lang="cs-CZ" sz="3900" dirty="0"/>
          </a:p>
        </p:txBody>
      </p:sp>
      <p:sp>
        <p:nvSpPr>
          <p:cNvPr id="3" name="Zástupný symbol pro obsah 1"/>
          <p:cNvSpPr txBox="1">
            <a:spLocks/>
          </p:cNvSpPr>
          <p:nvPr/>
        </p:nvSpPr>
        <p:spPr>
          <a:xfrm>
            <a:off x="370063" y="3429000"/>
            <a:ext cx="8229600" cy="331236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3900" b="1" dirty="0"/>
              <a:t> </a:t>
            </a:r>
            <a:r>
              <a:rPr lang="cs-CZ" dirty="0" smtClean="0"/>
              <a:t>Jednou z nejstarších </a:t>
            </a:r>
            <a:r>
              <a:rPr lang="cs-CZ" dirty="0" err="1" smtClean="0"/>
              <a:t>paličkových</a:t>
            </a:r>
            <a:r>
              <a:rPr lang="cs-CZ" dirty="0" smtClean="0"/>
              <a:t> citer byl perský "</a:t>
            </a:r>
            <a:r>
              <a:rPr lang="cs-CZ" dirty="0" err="1" smtClean="0"/>
              <a:t>santůr</a:t>
            </a:r>
            <a:r>
              <a:rPr lang="cs-CZ" dirty="0" smtClean="0"/>
              <a:t>", který měl lichoběžníkový tvar s horizontální polohou strun. Tento nástroj je stár asi 2000 let, ale jeho prototyp se používal už mnohem dříve v Babylonské říši. Paličkové citery se objevují v oblastech jako je Indie, Blízký východ, jihovýchodní Asie, Čína, střední Evropa Balkán, Východní Evropa. Na nástroje se hraje ale i ve Velké Británii a v USA.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4870"/>
            <a:ext cx="5220072" cy="3458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260648"/>
            <a:ext cx="8568952" cy="304698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  Poté</a:t>
            </a:r>
            <a:r>
              <a:rPr lang="cs-CZ" sz="2400" dirty="0"/>
              <a:t>, co se v 19. století rozšířilo použití </a:t>
            </a:r>
            <a:r>
              <a:rPr lang="cs-CZ" sz="2400" dirty="0" smtClean="0"/>
              <a:t>klavíru </a:t>
            </a:r>
            <a:r>
              <a:rPr lang="cs-CZ" sz="2400" dirty="0"/>
              <a:t>stal se cimbál především nástrojem lidové hudby. Objevuje se v hudebních souborech společně s houslemi a </a:t>
            </a:r>
            <a:r>
              <a:rPr lang="cs-CZ" sz="2400" dirty="0" smtClean="0"/>
              <a:t>kontrabasem</a:t>
            </a:r>
            <a:r>
              <a:rPr lang="cs-CZ" sz="2400" dirty="0"/>
              <a:t>.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  Cimbalisté </a:t>
            </a:r>
            <a:r>
              <a:rPr lang="cs-CZ" sz="2400" dirty="0"/>
              <a:t>a cimbalistky, dříve známí převážně z cimbálových muzik, dnes již mohou studovat hru na </a:t>
            </a:r>
            <a:r>
              <a:rPr lang="cs-CZ" sz="2400" b="1" dirty="0"/>
              <a:t>cimbál</a:t>
            </a:r>
            <a:r>
              <a:rPr lang="cs-CZ" sz="2400" dirty="0"/>
              <a:t> na základních uměleckých školách, konzervatořích (v Ostravě, Kroměříži, Brně), v zahraničí i na vysokých </a:t>
            </a:r>
            <a:r>
              <a:rPr lang="cs-CZ" sz="2400" dirty="0" smtClean="0"/>
              <a:t>školách. </a:t>
            </a:r>
            <a:r>
              <a:rPr lang="cs-CZ" sz="2400" dirty="0"/>
              <a:t>Takto vystudovaní hráči se poté mnohdy věnují sólové hře na </a:t>
            </a:r>
            <a:r>
              <a:rPr lang="cs-CZ" sz="2400" b="1" dirty="0"/>
              <a:t>cimbál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910" y="3429000"/>
            <a:ext cx="3954495" cy="3266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48129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843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000" b="1" dirty="0"/>
              <a:t>CITACE: OBRÁZKY, </a:t>
            </a:r>
            <a:r>
              <a:rPr lang="cs-CZ" sz="4000" b="1" dirty="0" smtClean="0"/>
              <a:t>FOTOGRAFIE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23528" y="1772816"/>
            <a:ext cx="8424936" cy="489654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ClrTx/>
            </a:pPr>
            <a:r>
              <a:rPr lang="cs-CZ" sz="2800" dirty="0" smtClean="0"/>
              <a:t>Vložil </a:t>
            </a:r>
            <a:r>
              <a:rPr lang="cs-CZ" sz="2800" dirty="0"/>
              <a:t>uživatel </a:t>
            </a:r>
            <a:r>
              <a:rPr lang="cs-CZ" sz="2800" dirty="0" err="1"/>
              <a:t>Wamito</a:t>
            </a:r>
            <a:r>
              <a:rPr lang="cs-CZ" sz="2800" dirty="0"/>
              <a:t>.</a:t>
            </a:r>
            <a:r>
              <a:rPr lang="cs-CZ" sz="2800" dirty="0" smtClean="0"/>
              <a:t> </a:t>
            </a:r>
            <a:r>
              <a:rPr lang="cs-CZ" sz="2800" i="1" dirty="0" smtClean="0"/>
              <a:t>Http://cs.wikipedia.org</a:t>
            </a:r>
            <a:r>
              <a:rPr lang="cs-CZ" sz="2800" dirty="0"/>
              <a:t> [online]. 6. 6. 2006, 20:52[cit. 2011-11-22]. File:Hammerdulcimer.jpg. Dostupné z WWW: &lt;http://commons.wikimedia.org/wiki/</a:t>
            </a:r>
            <a:r>
              <a:rPr lang="cs-CZ" sz="2800" dirty="0" err="1"/>
              <a:t>File:Hammerdulcimer.jpg?uselang</a:t>
            </a:r>
            <a:r>
              <a:rPr lang="cs-CZ" sz="2800" dirty="0"/>
              <a:t>=</a:t>
            </a:r>
            <a:r>
              <a:rPr lang="cs-CZ" sz="2800" dirty="0" err="1"/>
              <a:t>cs</a:t>
            </a:r>
            <a:r>
              <a:rPr lang="cs-CZ" sz="2800" dirty="0"/>
              <a:t>&gt;.</a:t>
            </a:r>
          </a:p>
          <a:p>
            <a:pPr>
              <a:buClrTx/>
            </a:pPr>
            <a:r>
              <a:rPr lang="cs-CZ" sz="2800" dirty="0" smtClean="0"/>
              <a:t>Vložil </a:t>
            </a:r>
            <a:r>
              <a:rPr lang="cs-CZ" sz="2800" dirty="0"/>
              <a:t>uživatel </a:t>
            </a:r>
            <a:r>
              <a:rPr lang="cs-CZ" sz="2800" dirty="0" err="1"/>
              <a:t>Villanueva</a:t>
            </a:r>
            <a:r>
              <a:rPr lang="cs-CZ" sz="2800" dirty="0"/>
              <a:t>.</a:t>
            </a:r>
            <a:r>
              <a:rPr lang="cs-CZ" sz="2800" dirty="0" smtClean="0"/>
              <a:t> </a:t>
            </a:r>
            <a:r>
              <a:rPr lang="cs-CZ" sz="2800" i="1" dirty="0" smtClean="0"/>
              <a:t>Http://cs.wikipedia.org</a:t>
            </a:r>
            <a:r>
              <a:rPr lang="cs-CZ" sz="2800" dirty="0"/>
              <a:t> [online]. 5. 9. 2009, </a:t>
            </a:r>
            <a:r>
              <a:rPr lang="cs-CZ" sz="2800" dirty="0" smtClean="0"/>
              <a:t>17:28 [</a:t>
            </a:r>
            <a:r>
              <a:rPr lang="cs-CZ" sz="2800" dirty="0"/>
              <a:t>cit. 2011-11-22]. File:Schunda </a:t>
            </a:r>
            <a:r>
              <a:rPr lang="cs-CZ" sz="2800" dirty="0" err="1"/>
              <a:t>cimbalom</a:t>
            </a:r>
            <a:r>
              <a:rPr lang="cs-CZ" sz="2800" dirty="0"/>
              <a:t> presentation.jpg. Dostupné z WWW: &lt;http://commons.wikimedia.org/wiki/</a:t>
            </a:r>
            <a:r>
              <a:rPr lang="cs-CZ" sz="2800" dirty="0" err="1"/>
              <a:t>File:Schunda_cimbalom_presentation.jpg?uselang</a:t>
            </a:r>
            <a:r>
              <a:rPr lang="cs-CZ" sz="2800" dirty="0"/>
              <a:t>=</a:t>
            </a:r>
            <a:r>
              <a:rPr lang="cs-CZ" sz="2800" dirty="0" err="1"/>
              <a:t>cs</a:t>
            </a:r>
            <a:r>
              <a:rPr lang="cs-CZ" sz="2800" dirty="0"/>
              <a:t>&gt;.</a:t>
            </a:r>
          </a:p>
          <a:p>
            <a:pPr>
              <a:buClrTx/>
            </a:pPr>
            <a:r>
              <a:rPr lang="cs-CZ" sz="2800" dirty="0" smtClean="0"/>
              <a:t>Vložil </a:t>
            </a:r>
            <a:r>
              <a:rPr lang="cs-CZ" sz="2800" dirty="0"/>
              <a:t>uživatel </a:t>
            </a:r>
            <a:r>
              <a:rPr lang="cs-CZ" sz="2800" dirty="0" err="1"/>
              <a:t>Bilou</a:t>
            </a:r>
            <a:r>
              <a:rPr lang="cs-CZ" sz="2800" dirty="0"/>
              <a:t>.</a:t>
            </a:r>
            <a:r>
              <a:rPr lang="cs-CZ" sz="2800" dirty="0" smtClean="0"/>
              <a:t> </a:t>
            </a:r>
            <a:r>
              <a:rPr lang="cs-CZ" sz="2800" i="1" dirty="0" smtClean="0"/>
              <a:t>Http://cs.wikipedia.org</a:t>
            </a:r>
            <a:r>
              <a:rPr lang="cs-CZ" sz="2800" dirty="0"/>
              <a:t> [online]. 2. 2. 2007, </a:t>
            </a:r>
            <a:r>
              <a:rPr lang="cs-CZ" sz="2800" dirty="0" smtClean="0"/>
              <a:t>19:24 [</a:t>
            </a:r>
            <a:r>
              <a:rPr lang="cs-CZ" sz="2800" dirty="0"/>
              <a:t>cit. 2011-11-22]. File:Cymbalum.jpg. Dostupné z WWW: &lt;http://commons.wikimedia.org/wiki/</a:t>
            </a:r>
            <a:r>
              <a:rPr lang="cs-CZ" sz="2800" dirty="0" err="1"/>
              <a:t>File:Cymbalum.jpg?uselang</a:t>
            </a:r>
            <a:r>
              <a:rPr lang="cs-CZ" sz="2800" dirty="0"/>
              <a:t>=</a:t>
            </a:r>
            <a:r>
              <a:rPr lang="cs-CZ" sz="2800" dirty="0" err="1"/>
              <a:t>cs</a:t>
            </a:r>
            <a:r>
              <a:rPr lang="cs-CZ" sz="2800" dirty="0"/>
              <a:t>&gt;.</a:t>
            </a:r>
          </a:p>
          <a:p>
            <a:pPr>
              <a:buClrTx/>
            </a:pP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7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488</TotalTime>
  <Words>345</Words>
  <Application>Microsoft Office PowerPoint</Application>
  <PresentationFormat>Předvádění na obrazovce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Prezentace aplikace PowerPoint</vt:lpstr>
      <vt:lpstr>ANOTACE</vt:lpstr>
      <vt:lpstr>CIMBÁL</vt:lpstr>
      <vt:lpstr>Prezentace aplikace PowerPoint</vt:lpstr>
      <vt:lpstr>Prezentace aplikace PowerPoint</vt:lpstr>
      <vt:lpstr>CITACE: OBRÁZKY, FOTOGRAFIE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Viola</dc:title>
  <dc:creator>OKE</dc:creator>
  <cp:lastModifiedBy>EU14</cp:lastModifiedBy>
  <cp:revision>70</cp:revision>
  <dcterms:created xsi:type="dcterms:W3CDTF">2011-09-27T06:27:05Z</dcterms:created>
  <dcterms:modified xsi:type="dcterms:W3CDTF">2012-05-30T12:23:15Z</dcterms:modified>
</cp:coreProperties>
</file>