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65" r:id="rId2"/>
    <p:sldId id="275" r:id="rId3"/>
    <p:sldId id="257" r:id="rId4"/>
    <p:sldId id="258" r:id="rId5"/>
    <p:sldId id="279" r:id="rId6"/>
    <p:sldId id="28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Výchozí oddíl" id="{D47F2F9B-8D17-4906-B37D-A4B7D2CDA61F}">
          <p14:sldIdLst>
            <p14:sldId id="265"/>
            <p14:sldId id="275"/>
            <p14:sldId id="257"/>
            <p14:sldId id="258"/>
          </p14:sldIdLst>
        </p14:section>
        <p14:section name="Oddíl bez názvu" id="{04C0CBDF-79A6-4F65-AD0E-0346DD5B4B1E}">
          <p14:sldIdLst>
            <p14:sldId id="279"/>
            <p14:sldId id="28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5" d="100"/>
          <a:sy n="75" d="100"/>
        </p:scale>
        <p:origin x="-32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E488635A-1D34-4846-AC95-580C28682668}"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6822083-301A-4EAB-BEB6-5E64160D79CB}"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488635A-1D34-4846-AC95-580C28682668}"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6822083-301A-4EAB-BEB6-5E64160D79CB}"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E488635A-1D34-4846-AC95-580C28682668}"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488635A-1D34-4846-AC95-580C28682668}" type="datetimeFigureOut">
              <a:rPr lang="cs-CZ" smtClean="0"/>
              <a:pPr/>
              <a:t>24.9.2013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6822083-301A-4EAB-BEB6-5E64160D79CB}"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E488635A-1D34-4846-AC95-580C28682668}" type="datetimeFigureOut">
              <a:rPr lang="cs-CZ" smtClean="0"/>
              <a:pPr/>
              <a:t>24.9.2013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6822083-301A-4EAB-BEB6-5E64160D79CB}"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E488635A-1D34-4846-AC95-580C28682668}" type="datetimeFigureOut">
              <a:rPr lang="cs-CZ" smtClean="0"/>
              <a:pPr/>
              <a:t>24.9.2013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88635A-1D34-4846-AC95-580C28682668}" type="datetimeFigureOut">
              <a:rPr lang="cs-CZ" smtClean="0"/>
              <a:pPr/>
              <a:t>24.9.2013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488635A-1D34-4846-AC95-580C28682668}" type="datetimeFigureOut">
              <a:rPr lang="cs-CZ" smtClean="0"/>
              <a:pPr/>
              <a:t>24.9.2013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488635A-1D34-4846-AC95-580C28682668}" type="datetimeFigureOut">
              <a:rPr lang="cs-CZ" smtClean="0"/>
              <a:pPr/>
              <a:t>24.9.2013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6822083-301A-4EAB-BEB6-5E64160D79CB}"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E488635A-1D34-4846-AC95-580C28682668}"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E488635A-1D34-4846-AC95-580C28682668}"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E488635A-1D34-4846-AC95-580C28682668}" type="datetimeFigureOut">
              <a:rPr lang="cs-CZ" smtClean="0"/>
              <a:pPr/>
              <a:t>24.9.2013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C6822083-301A-4EAB-BEB6-5E64160D79C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323528" y="1124744"/>
            <a:ext cx="8424936" cy="523220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cs-CZ" b="1" dirty="0" smtClean="0">
                <a:solidFill>
                  <a:schemeClr val="tx1"/>
                </a:solidFill>
              </a:rPr>
              <a:t>ZÁKLADNÍ ŠKOLA SLOVAN, KROMĚŘÍŽ, PŘÍSPĚVKOVÁ ORGANIZACE</a:t>
            </a:r>
          </a:p>
          <a:p>
            <a:pPr algn="ctr"/>
            <a:r>
              <a:rPr lang="cs-CZ" b="1" dirty="0" smtClean="0">
                <a:solidFill>
                  <a:schemeClr val="tx1"/>
                </a:solidFill>
              </a:rPr>
              <a:t>ZEYEROVA 3354, 767 01 KROMĚŘÍŽ</a:t>
            </a:r>
          </a:p>
          <a:p>
            <a:pPr algn="ctr"/>
            <a:endParaRPr lang="cs-CZ" b="1" dirty="0" smtClean="0">
              <a:solidFill>
                <a:schemeClr val="tx1"/>
              </a:solidFill>
            </a:endParaRPr>
          </a:p>
          <a:p>
            <a:pPr algn="ctr"/>
            <a:r>
              <a:rPr lang="cs-CZ" b="1" dirty="0" smtClean="0">
                <a:solidFill>
                  <a:schemeClr val="tx1"/>
                </a:solidFill>
              </a:rPr>
              <a:t>projekt v rámci vzdělávacího programu</a:t>
            </a:r>
          </a:p>
          <a:p>
            <a:pPr algn="ctr"/>
            <a:r>
              <a:rPr lang="cs-CZ" b="1" dirty="0" smtClean="0">
                <a:solidFill>
                  <a:schemeClr val="tx1"/>
                </a:solidFill>
              </a:rPr>
              <a:t>VZDĚLÁNÍ PRO KONKURENCESCHOPNOST</a:t>
            </a:r>
          </a:p>
          <a:p>
            <a:endParaRPr lang="cs-CZ" b="1" dirty="0" smtClean="0">
              <a:solidFill>
                <a:schemeClr val="tx1"/>
              </a:solidFill>
            </a:endParaRPr>
          </a:p>
          <a:p>
            <a:pPr algn="ctr"/>
            <a:r>
              <a:rPr lang="cs-CZ" b="1" dirty="0" smtClean="0">
                <a:solidFill>
                  <a:schemeClr val="tx1"/>
                </a:solidFill>
              </a:rPr>
              <a:t>ŠABLONA ČÍSLO: III/2</a:t>
            </a:r>
          </a:p>
          <a:p>
            <a:pPr algn="ctr"/>
            <a:r>
              <a:rPr lang="cs-CZ" b="1" dirty="0" smtClean="0">
                <a:solidFill>
                  <a:schemeClr val="tx1"/>
                </a:solidFill>
              </a:rPr>
              <a:t>NÁZEV:  INOVACE A ZKVALITNĚNÍ VÝUKY PROSTŘEDNICTVÍM ICT</a:t>
            </a:r>
          </a:p>
          <a:p>
            <a:endParaRPr lang="cs-CZ" b="1" dirty="0" smtClean="0">
              <a:solidFill>
                <a:schemeClr val="tx1"/>
              </a:solidFill>
            </a:endParaRPr>
          </a:p>
          <a:p>
            <a:endParaRPr lang="cs-CZ" b="1" dirty="0">
              <a:solidFill>
                <a:schemeClr val="tx1"/>
              </a:solidFill>
            </a:endParaRPr>
          </a:p>
          <a:p>
            <a:r>
              <a:rPr lang="cs-CZ" b="1" dirty="0" smtClean="0">
                <a:solidFill>
                  <a:schemeClr val="tx1"/>
                </a:solidFill>
              </a:rPr>
              <a:t>PŘEDMĚT: Hudební výchova</a:t>
            </a:r>
          </a:p>
          <a:p>
            <a:r>
              <a:rPr lang="cs-CZ" b="1" dirty="0" smtClean="0">
                <a:solidFill>
                  <a:schemeClr val="tx1"/>
                </a:solidFill>
              </a:rPr>
              <a:t>ROČNÍK: 6. – 9.</a:t>
            </a:r>
          </a:p>
          <a:p>
            <a:r>
              <a:rPr lang="cs-CZ" b="1" dirty="0" smtClean="0">
                <a:solidFill>
                  <a:schemeClr val="tx1"/>
                </a:solidFill>
              </a:rPr>
              <a:t>TÉMA: Hudební nástroje – basová kytara</a:t>
            </a:r>
          </a:p>
          <a:p>
            <a:r>
              <a:rPr lang="cs-CZ" b="1" dirty="0" smtClean="0">
                <a:solidFill>
                  <a:schemeClr val="tx1"/>
                </a:solidFill>
              </a:rPr>
              <a:t>AUTOR: Dušan Okénka</a:t>
            </a:r>
          </a:p>
          <a:p>
            <a:r>
              <a:rPr lang="cs-CZ" b="1" dirty="0" smtClean="0">
                <a:solidFill>
                  <a:schemeClr val="tx1"/>
                </a:solidFill>
              </a:rPr>
              <a:t>DATUM VYTVOŘENÍ: 29.11.2011</a:t>
            </a:r>
          </a:p>
          <a:p>
            <a:endParaRPr lang="cs-CZ" dirty="0" smtClean="0">
              <a:solidFill>
                <a:schemeClr val="bg1"/>
              </a:solidFill>
            </a:endParaRPr>
          </a:p>
          <a:p>
            <a:endParaRPr lang="cs-CZ" dirty="0" smtClean="0">
              <a:solidFill>
                <a:schemeClr val="bg1"/>
              </a:solidFill>
            </a:endParaRPr>
          </a:p>
          <a:p>
            <a:pPr algn="ctr"/>
            <a:r>
              <a:rPr lang="cs-CZ" sz="2800" b="1" dirty="0" smtClean="0">
                <a:solidFill>
                  <a:srgbClr val="FF0000"/>
                </a:solidFill>
              </a:rPr>
              <a:t>VY_32_INOVACE_20_DO</a:t>
            </a:r>
            <a:endParaRPr lang="cs-CZ" sz="2800" b="1" dirty="0">
              <a:solidFill>
                <a:srgbClr val="FF0000"/>
              </a:solidFill>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70797"/>
            <a:ext cx="4032448" cy="981813"/>
          </a:xfrm>
          <a:prstGeom prst="rect">
            <a:avLst/>
          </a:prstGeom>
        </p:spPr>
      </p:pic>
    </p:spTree>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404664"/>
            <a:ext cx="8229600" cy="1219200"/>
          </a:xfrm>
        </p:spPr>
        <p:style>
          <a:lnRef idx="1">
            <a:schemeClr val="accent4"/>
          </a:lnRef>
          <a:fillRef idx="2">
            <a:schemeClr val="accent4"/>
          </a:fillRef>
          <a:effectRef idx="1">
            <a:schemeClr val="accent4"/>
          </a:effectRef>
          <a:fontRef idx="minor">
            <a:schemeClr val="dk1"/>
          </a:fontRef>
        </p:style>
        <p:txBody>
          <a:bodyPr>
            <a:normAutofit/>
          </a:bodyPr>
          <a:lstStyle/>
          <a:p>
            <a:pPr algn="ctr"/>
            <a:r>
              <a:rPr lang="cs-CZ" sz="5400" b="1" dirty="0" smtClean="0">
                <a:solidFill>
                  <a:schemeClr val="tx1"/>
                </a:solidFill>
              </a:rPr>
              <a:t>ANOTACE</a:t>
            </a:r>
            <a:endParaRPr lang="cs-CZ" sz="5400" b="1" dirty="0">
              <a:solidFill>
                <a:schemeClr val="tx1"/>
              </a:solidFill>
            </a:endParaRPr>
          </a:p>
        </p:txBody>
      </p:sp>
      <p:sp>
        <p:nvSpPr>
          <p:cNvPr id="2" name="Zástupný symbol pro obsah 1"/>
          <p:cNvSpPr>
            <a:spLocks noGrp="1"/>
          </p:cNvSpPr>
          <p:nvPr>
            <p:ph sz="quarter" idx="13"/>
          </p:nvPr>
        </p:nvSpPr>
        <p:spPr>
          <a:xfrm>
            <a:off x="457448" y="2060848"/>
            <a:ext cx="8229600" cy="1872208"/>
          </a:xfrm>
        </p:spPr>
        <p:style>
          <a:lnRef idx="1">
            <a:schemeClr val="accent4"/>
          </a:lnRef>
          <a:fillRef idx="2">
            <a:schemeClr val="accent4"/>
          </a:fillRef>
          <a:effectRef idx="1">
            <a:schemeClr val="accent4"/>
          </a:effectRef>
          <a:fontRef idx="minor">
            <a:schemeClr val="dk1"/>
          </a:fontRef>
        </p:style>
        <p:txBody>
          <a:bodyPr>
            <a:normAutofit fontScale="77500" lnSpcReduction="20000"/>
          </a:bodyPr>
          <a:lstStyle/>
          <a:p>
            <a:pPr>
              <a:buClrTx/>
            </a:pPr>
            <a:r>
              <a:rPr lang="cs-CZ" dirty="0" smtClean="0"/>
              <a:t>PREZENTACE VYTVOŘENA JAKO DOPLNĚNÍ UČIVA OSMÉHO ROČNÍKU HUDEBNÍ NÁSTROJE – </a:t>
            </a:r>
            <a:r>
              <a:rPr lang="cs-CZ" b="1" dirty="0" smtClean="0"/>
              <a:t>ELEKTRICKÁ BASKYTARA</a:t>
            </a:r>
          </a:p>
          <a:p>
            <a:pPr>
              <a:buClrTx/>
            </a:pPr>
            <a:r>
              <a:rPr lang="cs-CZ" dirty="0" smtClean="0"/>
              <a:t>V RÁMCI PREZENTACE MAJÍ ŽÁCI MOŽNOST SEZNÁMIT SE S </a:t>
            </a:r>
          </a:p>
          <a:p>
            <a:pPr marL="514350" indent="-514350">
              <a:buClrTx/>
              <a:buFont typeface="+mj-lt"/>
              <a:buAutoNum type="arabicPeriod"/>
            </a:pPr>
            <a:r>
              <a:rPr lang="cs-CZ" dirty="0" smtClean="0"/>
              <a:t>CHARAKTERISTIKOU TOHOTO NÁSTROJE</a:t>
            </a:r>
          </a:p>
          <a:p>
            <a:pPr marL="514350" indent="-514350">
              <a:buClrTx/>
              <a:buFont typeface="+mj-lt"/>
              <a:buAutoNum type="arabicPeriod"/>
            </a:pPr>
            <a:r>
              <a:rPr lang="cs-CZ" dirty="0" smtClean="0"/>
              <a:t>ZVUKEM A BARVOU TÓNU</a:t>
            </a:r>
          </a:p>
          <a:p>
            <a:pPr marL="514350" indent="-514350">
              <a:buClrTx/>
              <a:buFont typeface="+mj-lt"/>
              <a:buAutoNum type="arabicPeriod"/>
            </a:pPr>
            <a:r>
              <a:rPr lang="cs-CZ" dirty="0" smtClean="0"/>
              <a:t>FUNKCÍ V MODERNÍ HUDBĚ</a:t>
            </a:r>
          </a:p>
          <a:p>
            <a:pPr marL="514350" indent="-514350">
              <a:buClrTx/>
              <a:buFont typeface="+mj-lt"/>
              <a:buAutoNum type="arabicPeriod"/>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a:p>
        </p:txBody>
      </p:sp>
      <p:sp>
        <p:nvSpPr>
          <p:cNvPr id="4" name="Zástupný symbol pro obsah 1"/>
          <p:cNvSpPr>
            <a:spLocks noGrp="1"/>
          </p:cNvSpPr>
          <p:nvPr/>
        </p:nvSpPr>
        <p:spPr>
          <a:xfrm>
            <a:off x="457200" y="4365104"/>
            <a:ext cx="8229600" cy="2304256"/>
          </a:xfrm>
          <a:prstGeom prst="rect">
            <a:avLst/>
          </a:prstGeom>
        </p:spPr>
        <p:style>
          <a:lnRef idx="1">
            <a:schemeClr val="accent4"/>
          </a:lnRef>
          <a:fillRef idx="2">
            <a:schemeClr val="accent4"/>
          </a:fillRef>
          <a:effectRef idx="1">
            <a:schemeClr val="accent4"/>
          </a:effectRef>
          <a:fontRef idx="minor">
            <a:schemeClr val="dk1"/>
          </a:fontRef>
        </p:style>
        <p:txBody>
          <a:bodyPr vert="horz">
            <a:normAutofit fontScale="85000" lnSpcReduction="100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pPr marL="0" indent="0">
              <a:buClrTx/>
              <a:buNone/>
            </a:pPr>
            <a:r>
              <a:rPr lang="cs-CZ" dirty="0"/>
              <a:t>Pilotáž: Prezentace pilotována ve třídách II. stupně, ale je možné ji využít jako doplnění učiva i ve vyšších ročnících I. stupně ZŠ. Základní seznámení s hudebními nástroji je vždy vhodné doplnit ukázkou konkrétního nástroje, ne vždy je to ale možné a k tomuto účelu poslouží právě prezentace. Textové informace je možné zestručnit v návaznosti na věkovou skupinu žáků. Doporučuji doplnit </a:t>
            </a:r>
            <a:r>
              <a:rPr lang="cs-CZ" dirty="0" err="1"/>
              <a:t>audioukázkou</a:t>
            </a:r>
            <a:r>
              <a:rPr lang="cs-CZ" dirty="0"/>
              <a:t>.</a:t>
            </a:r>
          </a:p>
          <a:p>
            <a:pPr marL="0" indent="0">
              <a:buClrTx/>
              <a:buNone/>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a:p>
        </p:txBody>
      </p:sp>
    </p:spTree>
    <p:extLst>
      <p:ext uri="{BB962C8B-B14F-4D97-AF65-F5344CB8AC3E}">
        <p14:creationId xmlns:p14="http://schemas.microsoft.com/office/powerpoint/2010/main" val="390791012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163724" y="260649"/>
            <a:ext cx="4480284" cy="1872208"/>
          </a:xfrm>
        </p:spPr>
        <p:style>
          <a:lnRef idx="1">
            <a:schemeClr val="accent4"/>
          </a:lnRef>
          <a:fillRef idx="2">
            <a:schemeClr val="accent4"/>
          </a:fillRef>
          <a:effectRef idx="1">
            <a:schemeClr val="accent4"/>
          </a:effectRef>
          <a:fontRef idx="minor">
            <a:schemeClr val="dk1"/>
          </a:fontRef>
        </p:style>
        <p:txBody>
          <a:bodyPr>
            <a:noAutofit/>
          </a:bodyPr>
          <a:lstStyle/>
          <a:p>
            <a:pPr algn="ctr"/>
            <a:r>
              <a:rPr lang="cs-CZ" sz="5400" b="1" dirty="0" smtClean="0">
                <a:solidFill>
                  <a:schemeClr val="tx1">
                    <a:lumMod val="50000"/>
                  </a:schemeClr>
                </a:solidFill>
              </a:rPr>
              <a:t>Basová kytara</a:t>
            </a:r>
            <a:endParaRPr lang="cs-CZ" sz="5400" b="1" dirty="0">
              <a:solidFill>
                <a:schemeClr val="tx1">
                  <a:lumMod val="50000"/>
                </a:schemeClr>
              </a:solidFill>
            </a:endParaRPr>
          </a:p>
        </p:txBody>
      </p:sp>
      <p:sp>
        <p:nvSpPr>
          <p:cNvPr id="2" name="Podnadpis 1"/>
          <p:cNvSpPr>
            <a:spLocks noGrp="1"/>
          </p:cNvSpPr>
          <p:nvPr>
            <p:ph sz="quarter" idx="13"/>
          </p:nvPr>
        </p:nvSpPr>
        <p:spPr>
          <a:xfrm>
            <a:off x="4788024" y="1124744"/>
            <a:ext cx="3970784" cy="5651882"/>
          </a:xfrm>
        </p:spPr>
        <p:style>
          <a:lnRef idx="1">
            <a:schemeClr val="accent4"/>
          </a:lnRef>
          <a:fillRef idx="2">
            <a:schemeClr val="accent4"/>
          </a:fillRef>
          <a:effectRef idx="1">
            <a:schemeClr val="accent4"/>
          </a:effectRef>
          <a:fontRef idx="minor">
            <a:schemeClr val="dk1"/>
          </a:fontRef>
        </p:style>
        <p:txBody>
          <a:bodyPr>
            <a:normAutofit lnSpcReduction="10000"/>
          </a:bodyPr>
          <a:lstStyle/>
          <a:p>
            <a:r>
              <a:rPr lang="cs-CZ" sz="2400" b="1" dirty="0"/>
              <a:t>Basová kytara</a:t>
            </a:r>
            <a:r>
              <a:rPr lang="cs-CZ" sz="2400" dirty="0"/>
              <a:t> (také </a:t>
            </a:r>
            <a:r>
              <a:rPr lang="cs-CZ" sz="2400" b="1" dirty="0"/>
              <a:t>baskytara</a:t>
            </a:r>
            <a:r>
              <a:rPr lang="cs-CZ" sz="2400" dirty="0"/>
              <a:t> nebo trochu nepřesně </a:t>
            </a:r>
            <a:r>
              <a:rPr lang="cs-CZ" sz="2400" b="1" dirty="0"/>
              <a:t>basa</a:t>
            </a:r>
            <a:r>
              <a:rPr lang="cs-CZ" sz="2400" dirty="0"/>
              <a:t>) je strunný hudební nástroj, který v moderní hudbě nahrazuje funkci kontrabasu. Úlohou basové kytary je tedy především hrát basovou linku. Spolu s bicími tak tvoří základ rytmu a podporuje </a:t>
            </a:r>
            <a:r>
              <a:rPr lang="cs-CZ" sz="2400" dirty="0" smtClean="0"/>
              <a:t>harmonii</a:t>
            </a:r>
            <a:r>
              <a:rPr lang="cs-CZ" sz="2400" dirty="0"/>
              <a:t>.</a:t>
            </a:r>
            <a:r>
              <a:rPr lang="cs-CZ" sz="2400" dirty="0" smtClean="0"/>
              <a:t> </a:t>
            </a:r>
            <a:r>
              <a:rPr lang="cs-CZ" sz="2400" dirty="0" err="1" smtClean="0"/>
              <a:t>Čtyřstrunná</a:t>
            </a:r>
            <a:r>
              <a:rPr lang="cs-CZ" sz="2400" dirty="0" smtClean="0"/>
              <a:t> </a:t>
            </a:r>
            <a:r>
              <a:rPr lang="cs-CZ" sz="2400" dirty="0"/>
              <a:t>baskytara bývá laděná stejně jako kontrabas po kvartách E, A, D, G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9512" y="2204864"/>
            <a:ext cx="4392488" cy="4392488"/>
          </a:xfrm>
          <a:prstGeom prst="rect">
            <a:avLst/>
          </a:prstGeom>
          <a:ln>
            <a:noFill/>
          </a:ln>
          <a:effectLst>
            <a:softEdge rad="112500"/>
          </a:effectLst>
        </p:spPr>
        <p:style>
          <a:lnRef idx="2">
            <a:schemeClr val="accent4"/>
          </a:lnRef>
          <a:fillRef idx="1">
            <a:schemeClr val="lt1"/>
          </a:fillRef>
          <a:effectRef idx="0">
            <a:schemeClr val="accent4"/>
          </a:effectRef>
          <a:fontRef idx="minor">
            <a:schemeClr val="dk1"/>
          </a:fontRef>
        </p:style>
      </p:pic>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anim calcmode="lin" valueType="num">
                                      <p:cBhvr>
                                        <p:cTn id="8" dur="2000" fill="hold"/>
                                        <p:tgtEl>
                                          <p:spTgt spid="3074"/>
                                        </p:tgtEl>
                                        <p:attrNameLst>
                                          <p:attrName>ppt_w</p:attrName>
                                        </p:attrNameLst>
                                      </p:cBhvr>
                                      <p:tavLst>
                                        <p:tav tm="0" fmla="#ppt_w*sin(2.5*pi*$)">
                                          <p:val>
                                            <p:fltVal val="0"/>
                                          </p:val>
                                        </p:tav>
                                        <p:tav tm="100000">
                                          <p:val>
                                            <p:fltVal val="1"/>
                                          </p:val>
                                        </p:tav>
                                      </p:tavLst>
                                    </p:anim>
                                    <p:anim calcmode="lin" valueType="num">
                                      <p:cBhvr>
                                        <p:cTn id="9" dur="2000" fill="hold"/>
                                        <p:tgtEl>
                                          <p:spTgt spid="307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971600" y="404664"/>
            <a:ext cx="6840760" cy="720080"/>
          </a:xfrm>
        </p:spPr>
        <p:style>
          <a:lnRef idx="1">
            <a:schemeClr val="accent4"/>
          </a:lnRef>
          <a:fillRef idx="2">
            <a:schemeClr val="accent4"/>
          </a:fillRef>
          <a:effectRef idx="1">
            <a:schemeClr val="accent4"/>
          </a:effectRef>
          <a:fontRef idx="minor">
            <a:schemeClr val="dk1"/>
          </a:fontRef>
        </p:style>
        <p:txBody>
          <a:bodyPr>
            <a:normAutofit/>
          </a:bodyPr>
          <a:lstStyle/>
          <a:p>
            <a:pPr marL="0" indent="0" algn="ctr">
              <a:buNone/>
            </a:pPr>
            <a:r>
              <a:rPr lang="cs-CZ" sz="2900" dirty="0" smtClean="0"/>
              <a:t> </a:t>
            </a:r>
            <a:r>
              <a:rPr lang="cs-CZ" sz="3200" b="1" dirty="0"/>
              <a:t>Konstrukce těla </a:t>
            </a:r>
            <a:r>
              <a:rPr lang="cs-CZ" sz="3200" b="1" dirty="0" smtClean="0"/>
              <a:t>basové kytary</a:t>
            </a:r>
            <a:endParaRPr lang="cs-CZ" sz="3200" dirty="0"/>
          </a:p>
        </p:txBody>
      </p:sp>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3701356"/>
            <a:ext cx="2182447" cy="3055427"/>
          </a:xfrm>
          <a:prstGeom prst="rect">
            <a:avLst/>
          </a:prstGeom>
          <a:ln>
            <a:noFill/>
          </a:ln>
          <a:effectLst>
            <a:softEdge rad="112500"/>
          </a:effectLst>
        </p:spPr>
      </p:pic>
      <p:sp>
        <p:nvSpPr>
          <p:cNvPr id="5" name="Zástupný symbol pro obsah 1"/>
          <p:cNvSpPr txBox="1">
            <a:spLocks/>
          </p:cNvSpPr>
          <p:nvPr/>
        </p:nvSpPr>
        <p:spPr>
          <a:xfrm>
            <a:off x="467544" y="1340768"/>
            <a:ext cx="8208912" cy="2232248"/>
          </a:xfrm>
          <a:prstGeom prst="rect">
            <a:avLst/>
          </a:prstGeom>
        </p:spPr>
        <p:style>
          <a:lnRef idx="1">
            <a:schemeClr val="accent4"/>
          </a:lnRef>
          <a:fillRef idx="2">
            <a:schemeClr val="accent4"/>
          </a:fillRef>
          <a:effectRef idx="1">
            <a:schemeClr val="accent4"/>
          </a:effectRef>
          <a:fontRef idx="minor">
            <a:schemeClr val="dk1"/>
          </a:fontRef>
        </p:style>
        <p:txBody>
          <a:bodyPr vert="horz">
            <a:normAutofit fontScale="85000" lnSpcReduction="200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pPr marL="0" indent="0">
              <a:buNone/>
            </a:pPr>
            <a:r>
              <a:rPr lang="cs-CZ" sz="3200" dirty="0" smtClean="0"/>
              <a:t>  </a:t>
            </a:r>
            <a:r>
              <a:rPr lang="cs-CZ" sz="2400" dirty="0"/>
              <a:t>Základní částí basové kytary jsou tělo a krk. Na konci krku je hlava s ladicí mechanikou s velkými křídlovými kolíky. Hmatník vždy obsahuje alespoň jeden - nultý pražec. Ten vymezuje společně s kobylkou délku struny - menzuru. Na těle pod strunami je umístěn jeden nebo více snímačů. Na těle se nachází i ovladače a potenciometry. Basová kytara musí mít i výstup pro připojení </a:t>
            </a:r>
            <a:r>
              <a:rPr lang="cs-CZ" sz="2400" dirty="0" smtClean="0"/>
              <a:t>kabelu. </a:t>
            </a:r>
            <a:r>
              <a:rPr lang="cs-CZ" sz="2400" dirty="0"/>
              <a:t>Celý nástroj musí být dostatečně pevný a masivní, aby udržel tah strun, které jsou silnější než u elektrické </a:t>
            </a:r>
            <a:r>
              <a:rPr lang="cs-CZ" sz="2400" dirty="0" smtClean="0"/>
              <a:t>kytary.</a:t>
            </a:r>
            <a:endParaRPr lang="cs-CZ" sz="2400" dirty="0"/>
          </a:p>
        </p:txBody>
      </p:sp>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74748" y="3750295"/>
            <a:ext cx="4209084" cy="3006488"/>
          </a:xfrm>
          <a:prstGeom prst="rect">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1"/>
          <p:cNvSpPr txBox="1">
            <a:spLocks/>
          </p:cNvSpPr>
          <p:nvPr/>
        </p:nvSpPr>
        <p:spPr>
          <a:xfrm>
            <a:off x="427348" y="1340768"/>
            <a:ext cx="3424572" cy="4968552"/>
          </a:xfrm>
          <a:prstGeom prst="rect">
            <a:avLst/>
          </a:prstGeom>
        </p:spPr>
        <p:style>
          <a:lnRef idx="1">
            <a:schemeClr val="accent4"/>
          </a:lnRef>
          <a:fillRef idx="2">
            <a:schemeClr val="accent4"/>
          </a:fillRef>
          <a:effectRef idx="1">
            <a:schemeClr val="accent4"/>
          </a:effectRef>
          <a:fontRef idx="minor">
            <a:schemeClr val="dk1"/>
          </a:fontRef>
        </p:style>
        <p:txBody>
          <a:bodyPr vert="horz">
            <a:normAutofit fontScale="40000" lnSpcReduction="200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pPr marL="0" indent="0">
              <a:buNone/>
            </a:pPr>
            <a:r>
              <a:rPr lang="cs-CZ" sz="5400" b="1" dirty="0"/>
              <a:t> </a:t>
            </a:r>
            <a:r>
              <a:rPr lang="cs-CZ" sz="5400" b="1" dirty="0" smtClean="0"/>
              <a:t> </a:t>
            </a:r>
            <a:r>
              <a:rPr lang="cs-CZ" sz="5400" dirty="0" smtClean="0"/>
              <a:t>Elektrická </a:t>
            </a:r>
            <a:r>
              <a:rPr lang="cs-CZ" sz="5400" dirty="0"/>
              <a:t>baskytara je dnes rozšířena v mnoha hudebních směrech. Někdy pouze nahrazuje původně používaný kontrabas, někdy se stává velmi důležitým nástrojem. Baskytara se ovládá snadněji než kontrabas, dá se dobře zesilovat, baskytarista má na pódiu mnohem více volnosti než hráč na kontrabas. Proto se v některých hudebních stylech stává baskytara rovnocenným sólovým nástrojem.</a:t>
            </a:r>
          </a:p>
        </p:txBody>
      </p:sp>
      <p:sp>
        <p:nvSpPr>
          <p:cNvPr id="5" name="Zástupný symbol pro obsah 1"/>
          <p:cNvSpPr txBox="1">
            <a:spLocks/>
          </p:cNvSpPr>
          <p:nvPr/>
        </p:nvSpPr>
        <p:spPr>
          <a:xfrm>
            <a:off x="1962572" y="87512"/>
            <a:ext cx="5248200" cy="551532"/>
          </a:xfrm>
          <a:prstGeom prst="rect">
            <a:avLst/>
          </a:prstGeom>
        </p:spPr>
        <p:style>
          <a:lnRef idx="1">
            <a:schemeClr val="accent4"/>
          </a:lnRef>
          <a:fillRef idx="2">
            <a:schemeClr val="accent4"/>
          </a:fillRef>
          <a:effectRef idx="1">
            <a:schemeClr val="accent4"/>
          </a:effectRef>
          <a:fontRef idx="minor">
            <a:schemeClr val="dk1"/>
          </a:fontRef>
        </p:style>
        <p:txBody>
          <a:bodyPr vert="horz">
            <a:normAutofit fontScale="62500" lnSpcReduction="200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pPr marL="0" indent="0" algn="ctr">
              <a:buNone/>
            </a:pPr>
            <a:r>
              <a:rPr lang="cs-CZ" sz="5400" b="1" dirty="0"/>
              <a:t>Role baskytary v </a:t>
            </a:r>
            <a:r>
              <a:rPr lang="cs-CZ" sz="5400" b="1" dirty="0" smtClean="0"/>
              <a:t>hudbě</a:t>
            </a:r>
            <a:endParaRPr lang="cs-CZ" sz="5400" dirty="0"/>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5976" y="3573016"/>
            <a:ext cx="4662211" cy="3108140"/>
          </a:xfrm>
          <a:prstGeom prst="rect">
            <a:avLst/>
          </a:prstGeom>
          <a:ln>
            <a:noFill/>
          </a:ln>
          <a:effectLst>
            <a:softEdge rad="112500"/>
          </a:effectLst>
        </p:spPr>
      </p:pic>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86944" y="815050"/>
            <a:ext cx="4775694" cy="3190014"/>
          </a:xfrm>
          <a:prstGeom prst="rect">
            <a:avLst/>
          </a:prstGeom>
          <a:ln>
            <a:noFill/>
          </a:ln>
          <a:effectLst>
            <a:softEdge rad="112500"/>
          </a:effectLst>
        </p:spPr>
      </p:pic>
    </p:spTree>
    <p:extLst>
      <p:ext uri="{BB962C8B-B14F-4D97-AF65-F5344CB8AC3E}">
        <p14:creationId xmlns:p14="http://schemas.microsoft.com/office/powerpoint/2010/main" val="295362138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80">
                                          <p:stCondLst>
                                            <p:cond delay="0"/>
                                          </p:stCondLst>
                                        </p:cTn>
                                        <p:tgtEl>
                                          <p:spTgt spid="4"/>
                                        </p:tgtEl>
                                      </p:cBhvr>
                                    </p:animEffect>
                                    <p:anim calcmode="lin" valueType="num">
                                      <p:cBhvr>
                                        <p:cTn id="1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3" dur="26">
                                          <p:stCondLst>
                                            <p:cond delay="650"/>
                                          </p:stCondLst>
                                        </p:cTn>
                                        <p:tgtEl>
                                          <p:spTgt spid="4"/>
                                        </p:tgtEl>
                                      </p:cBhvr>
                                      <p:to x="100000" y="60000"/>
                                    </p:animScale>
                                    <p:animScale>
                                      <p:cBhvr>
                                        <p:cTn id="24" dur="166" decel="50000">
                                          <p:stCondLst>
                                            <p:cond delay="676"/>
                                          </p:stCondLst>
                                        </p:cTn>
                                        <p:tgtEl>
                                          <p:spTgt spid="4"/>
                                        </p:tgtEl>
                                      </p:cBhvr>
                                      <p:to x="100000" y="100000"/>
                                    </p:animScale>
                                    <p:animScale>
                                      <p:cBhvr>
                                        <p:cTn id="25" dur="26">
                                          <p:stCondLst>
                                            <p:cond delay="1312"/>
                                          </p:stCondLst>
                                        </p:cTn>
                                        <p:tgtEl>
                                          <p:spTgt spid="4"/>
                                        </p:tgtEl>
                                      </p:cBhvr>
                                      <p:to x="100000" y="80000"/>
                                    </p:animScale>
                                    <p:animScale>
                                      <p:cBhvr>
                                        <p:cTn id="26" dur="166" decel="50000">
                                          <p:stCondLst>
                                            <p:cond delay="1338"/>
                                          </p:stCondLst>
                                        </p:cTn>
                                        <p:tgtEl>
                                          <p:spTgt spid="4"/>
                                        </p:tgtEl>
                                      </p:cBhvr>
                                      <p:to x="100000" y="100000"/>
                                    </p:animScale>
                                    <p:animScale>
                                      <p:cBhvr>
                                        <p:cTn id="27" dur="26">
                                          <p:stCondLst>
                                            <p:cond delay="1642"/>
                                          </p:stCondLst>
                                        </p:cTn>
                                        <p:tgtEl>
                                          <p:spTgt spid="4"/>
                                        </p:tgtEl>
                                      </p:cBhvr>
                                      <p:to x="100000" y="90000"/>
                                    </p:animScale>
                                    <p:animScale>
                                      <p:cBhvr>
                                        <p:cTn id="28" dur="166" decel="50000">
                                          <p:stCondLst>
                                            <p:cond delay="1668"/>
                                          </p:stCondLst>
                                        </p:cTn>
                                        <p:tgtEl>
                                          <p:spTgt spid="4"/>
                                        </p:tgtEl>
                                      </p:cBhvr>
                                      <p:to x="100000" y="100000"/>
                                    </p:animScale>
                                    <p:animScale>
                                      <p:cBhvr>
                                        <p:cTn id="29" dur="26">
                                          <p:stCondLst>
                                            <p:cond delay="1808"/>
                                          </p:stCondLst>
                                        </p:cTn>
                                        <p:tgtEl>
                                          <p:spTgt spid="4"/>
                                        </p:tgtEl>
                                      </p:cBhvr>
                                      <p:to x="100000" y="95000"/>
                                    </p:animScale>
                                    <p:animScale>
                                      <p:cBhvr>
                                        <p:cTn id="3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692696"/>
            <a:ext cx="8229600" cy="684312"/>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cs-CZ" sz="4000" b="1" dirty="0"/>
              <a:t>CITACE: OBRÁZKY, </a:t>
            </a:r>
            <a:r>
              <a:rPr lang="cs-CZ" sz="4000" b="1" dirty="0" smtClean="0"/>
              <a:t>FOTOGRAFIE</a:t>
            </a:r>
            <a:endParaRPr lang="cs-CZ" sz="4000" dirty="0"/>
          </a:p>
        </p:txBody>
      </p:sp>
      <p:sp>
        <p:nvSpPr>
          <p:cNvPr id="4" name="Zástupný symbol pro obsah 3"/>
          <p:cNvSpPr>
            <a:spLocks noGrp="1"/>
          </p:cNvSpPr>
          <p:nvPr>
            <p:ph sz="quarter" idx="13"/>
          </p:nvPr>
        </p:nvSpPr>
        <p:spPr>
          <a:xfrm>
            <a:off x="107504" y="1700808"/>
            <a:ext cx="8928992" cy="1728192"/>
          </a:xfrm>
        </p:spPr>
        <p:style>
          <a:lnRef idx="1">
            <a:schemeClr val="accent4"/>
          </a:lnRef>
          <a:fillRef idx="2">
            <a:schemeClr val="accent4"/>
          </a:fillRef>
          <a:effectRef idx="1">
            <a:schemeClr val="accent4"/>
          </a:effectRef>
          <a:fontRef idx="minor">
            <a:schemeClr val="dk1"/>
          </a:fontRef>
        </p:style>
        <p:txBody>
          <a:bodyPr/>
          <a:lstStyle/>
          <a:p>
            <a:pPr marL="0" indent="0">
              <a:buClrTx/>
              <a:buNone/>
            </a:pPr>
            <a:r>
              <a:rPr lang="cs-CZ" sz="2800" dirty="0">
                <a:solidFill>
                  <a:schemeClr val="tx1"/>
                </a:solidFill>
              </a:rPr>
              <a:t>Obrázky a fotografie – </a:t>
            </a:r>
            <a:r>
              <a:rPr lang="cs-CZ" sz="2800" dirty="0" smtClean="0">
                <a:solidFill>
                  <a:schemeClr val="tx1"/>
                </a:solidFill>
              </a:rPr>
              <a:t>kliparty office-www.office.com</a:t>
            </a:r>
            <a:endParaRPr lang="cs-CZ" sz="2800" dirty="0">
              <a:solidFill>
                <a:schemeClr val="tx1"/>
              </a:solidFill>
            </a:endParaRPr>
          </a:p>
        </p:txBody>
      </p:sp>
    </p:spTree>
    <p:extLst>
      <p:ext uri="{BB962C8B-B14F-4D97-AF65-F5344CB8AC3E}">
        <p14:creationId xmlns:p14="http://schemas.microsoft.com/office/powerpoint/2010/main" val="247527010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536</TotalTime>
  <Words>401</Words>
  <Application>Microsoft Office PowerPoint</Application>
  <PresentationFormat>Předvádění na obrazovce (4:3)</PresentationFormat>
  <Paragraphs>37</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Aerodynamika</vt:lpstr>
      <vt:lpstr>Prezentace aplikace PowerPoint</vt:lpstr>
      <vt:lpstr>ANOTACE</vt:lpstr>
      <vt:lpstr>Basová kytara</vt:lpstr>
      <vt:lpstr>Prezentace aplikace PowerPoint</vt:lpstr>
      <vt:lpstr>Prezentace aplikace PowerPoint</vt:lpstr>
      <vt:lpstr>CITACE: OBRÁZKY, FOTOGRAFIE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Viola</dc:title>
  <dc:creator>OKE</dc:creator>
  <cp:lastModifiedBy>Ludmila Moličová</cp:lastModifiedBy>
  <cp:revision>82</cp:revision>
  <dcterms:created xsi:type="dcterms:W3CDTF">2011-09-27T06:27:05Z</dcterms:created>
  <dcterms:modified xsi:type="dcterms:W3CDTF">2013-09-24T15:31:31Z</dcterms:modified>
</cp:coreProperties>
</file>