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5" r:id="rId6"/>
    <p:sldId id="260" r:id="rId7"/>
    <p:sldId id="261" r:id="rId8"/>
    <p:sldId id="264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71" autoAdjust="0"/>
  </p:normalViewPr>
  <p:slideViewPr>
    <p:cSldViewPr>
      <p:cViewPr varScale="1">
        <p:scale>
          <a:sx n="91" d="100"/>
          <a:sy n="91" d="100"/>
        </p:scale>
        <p:origin x="-13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DF7BF-05EC-42F6-B630-36F63E3A32C7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CFBAF-CCB4-4809-A14B-95C16636E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500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106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378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19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92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05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10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007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766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167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833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353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63AC6-95C6-4737-8159-C6983E5E10C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4696E-F689-4FEA-BC06-5D5227A7D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12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0333" y="1124744"/>
            <a:ext cx="8064896" cy="55707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 Prvouka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první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  Jaro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Mgr. Jitka Bečicová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30.12.2011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VY_32_INOVACE_03_JB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067805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1886" y="1628800"/>
            <a:ext cx="77425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1. ročníku Prvouka – Jaro.</a:t>
            </a:r>
          </a:p>
          <a:p>
            <a:r>
              <a:rPr lang="cs-CZ" dirty="0" smtClean="0"/>
              <a:t>V rámci prezentace se žáci seznamují s názvy jarních měsíců, změnami v přírodě,</a:t>
            </a:r>
          </a:p>
          <a:p>
            <a:r>
              <a:rPr lang="cs-CZ" dirty="0" smtClean="0"/>
              <a:t>činností lidí na jaře a jarními svátky.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1887" y="4005064"/>
            <a:ext cx="81525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prvního ročníku. Posloužila k uvedení žáků do tématu Jaro a k využití jejich znalostí a zkušeností při výkladu a plnění úkolů.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81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404664"/>
            <a:ext cx="25829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Jaro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92494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březen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571275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duben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217605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květen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ZS Slovan\AppData\Local\Microsoft\Windows\Temporary Internet Files\Content.IE5\9PHSK2XS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72" y="1070395"/>
            <a:ext cx="5040560" cy="500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53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7" y="980727"/>
            <a:ext cx="8041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Příroda se začíná probouzet ze zimního spánku.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ZS Slovan\AppData\Local\Microsoft\Windows\Temporary Internet Files\Content.IE5\0C1Y1BBE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216356"/>
            <a:ext cx="4248472" cy="33987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0C1Y1BBE\MP9002277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776960" cy="2499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 Slovan\AppData\Local\Microsoft\Windows\Temporary Internet Files\Content.IE5\N9HZIVOT\MP9004337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344" y="1612037"/>
            <a:ext cx="3312368" cy="220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3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5173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Z teplých krajů  přilétají ptáci. 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ZS Slovan\AppData\Local\Microsoft\Windows\Temporary Internet Files\Content.IE5\8HRIZH6I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66" y="2420887"/>
            <a:ext cx="2376264" cy="3761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01835"/>
            <a:ext cx="3168352" cy="2267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30086"/>
            <a:ext cx="3048000" cy="228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81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672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Rozkvétají první květiny.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ZS Slovan\Desktop\jaro\daffodi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72255"/>
            <a:ext cx="2304256" cy="23980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1" name="Picture 3" descr="C:\Users\ZS Slovan\Desktop\jaro\imagesCABPOVP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288" y="622742"/>
            <a:ext cx="1524000" cy="21526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2" name="Picture 4" descr="C:\Users\ZS Slovan\Desktop\jaro\imagesCAYQBXR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137" y="2691142"/>
            <a:ext cx="1781175" cy="25622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3" name="Picture 5" descr="C:\Users\ZS Slovan\Desktop\jaro\imagesCAZ4TTQ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810" y="4471290"/>
            <a:ext cx="2466975" cy="1847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4" name="Picture 2" descr="C:\Users\ZS Slovan\AppData\Local\Microsoft\Windows\Temporary Internet Files\Content.IE5\43QSLJTD\MP900399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420" y="1988840"/>
            <a:ext cx="1536188" cy="19207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23659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4068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Zvířátkům se rodí mláďata.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ZS Slovan\Desktop\jaro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7" y="1916833"/>
            <a:ext cx="230425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Desktop\jaro\imagesCAL162S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9040"/>
            <a:ext cx="331236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Desktop\jaro\imagesCAF3A0K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9157"/>
            <a:ext cx="2520280" cy="3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 Slovan\Desktop\jaro\imagesCAN2CHWX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140" y="4221088"/>
            <a:ext cx="309882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Desktop\jaro\imagesCA2TTZ9W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557463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96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26854" y="1798312"/>
            <a:ext cx="1014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kuře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3267" y="2780928"/>
            <a:ext cx="1237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jehně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13439" y="3623015"/>
            <a:ext cx="100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kotě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16481" y="4547944"/>
            <a:ext cx="1210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štěně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451778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sele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7" y="980728"/>
            <a:ext cx="8978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tele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17295" y="84715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Kdo je kdo?</a:t>
            </a:r>
            <a:endParaRPr lang="cs-CZ" sz="3200" u="sng" dirty="0"/>
          </a:p>
        </p:txBody>
      </p:sp>
      <p:pic>
        <p:nvPicPr>
          <p:cNvPr id="7170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661" y="84715"/>
            <a:ext cx="730854" cy="67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YXB83DUV\MP9004050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31" y="4488860"/>
            <a:ext cx="1353794" cy="236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S2FK77CV\MP900431792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62" y="2628061"/>
            <a:ext cx="2445934" cy="171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8HRIZH6I\MP9004393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578" y="320064"/>
            <a:ext cx="1310606" cy="196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0C1Y1BBE\MP90044486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78" b="21704"/>
          <a:stretch/>
        </p:blipFill>
        <p:spPr bwMode="auto">
          <a:xfrm>
            <a:off x="120161" y="580323"/>
            <a:ext cx="2445934" cy="186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DGNWKMJL\MP900262276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71" r="7407"/>
          <a:stretch/>
        </p:blipFill>
        <p:spPr bwMode="auto">
          <a:xfrm>
            <a:off x="6574474" y="4707292"/>
            <a:ext cx="2316530" cy="192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 Slovan\AppData\Local\Microsoft\Windows\Temporary Internet Files\Content.IE5\43QSLJTD\MP900406601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6"/>
          <a:stretch/>
        </p:blipFill>
        <p:spPr bwMode="auto">
          <a:xfrm>
            <a:off x="6574474" y="2603071"/>
            <a:ext cx="2316530" cy="180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732" y="103220"/>
            <a:ext cx="730854" cy="67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19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993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Lidé pracují na zahradě. Děti jezdí na kole, kolečkových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bruslích a běhají po venku.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E616C5WT\MP900431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365" y="2120442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MHAJF4LZ\MP9004317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808" y="450912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0C1Y1BBE\MP90026223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36413"/>
            <a:ext cx="3456384" cy="223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AMPBKUEX\MP9004067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09120"/>
            <a:ext cx="313357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JU1OSFX1\MP9004279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10384"/>
            <a:ext cx="1936949" cy="193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06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5444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K jaru patří 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VELIKONOCE.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148" name="Picture 4" descr="C:\Users\ZS Slovan\Desktop\jaro\imagesCAWFXGN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55722"/>
            <a:ext cx="2448272" cy="223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ZS Slovan\AppData\Local\Microsoft\Windows\Temporary Internet Files\Content.IE5\E616C5WT\MP900422835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36"/>
          <a:stretch/>
        </p:blipFill>
        <p:spPr bwMode="auto">
          <a:xfrm>
            <a:off x="1079783" y="2348880"/>
            <a:ext cx="4023618" cy="364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79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bg2">
                    <a:lumMod val="25000"/>
                  </a:schemeClr>
                </a:solidFill>
              </a:rPr>
              <a:t>ZDROJE [on line]</a:t>
            </a:r>
            <a:br>
              <a:rPr lang="cs-CZ" b="1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200" b="1" smtClean="0">
                <a:solidFill>
                  <a:schemeClr val="bg2">
                    <a:lumMod val="25000"/>
                  </a:schemeClr>
                </a:solidFill>
              </a:rPr>
              <a:t>dostupné z www: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8229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2204863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pl-PL" dirty="0"/>
              <a:t>Mecnarowski, Martin.http://commons.wikimedia.org.15. 4. 2011, 07:10 (cit.20.12.2012 ).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8313" y="2528029"/>
            <a:ext cx="79415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File:Hirundo_rustica_1</a:t>
            </a:r>
            <a:r>
              <a:rPr lang="cs-CZ" dirty="0"/>
              <a:t>_(</a:t>
            </a:r>
            <a:r>
              <a:rPr lang="cs-CZ" dirty="0" err="1"/>
              <a:t>Martin_Mecnarowski</a:t>
            </a:r>
            <a:r>
              <a:rPr lang="cs-CZ" dirty="0"/>
              <a:t>).</a:t>
            </a:r>
            <a:r>
              <a:rPr lang="cs-CZ" dirty="0" err="1"/>
              <a:t>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r>
              <a:rPr lang="cs-CZ" dirty="0"/>
              <a:t> </a:t>
            </a:r>
          </a:p>
          <a:p>
            <a:r>
              <a:rPr lang="cs-CZ" dirty="0"/>
              <a:t>Dostupné z </a:t>
            </a:r>
            <a:r>
              <a:rPr lang="cs-CZ" dirty="0" err="1"/>
              <a:t>www:http</a:t>
            </a:r>
            <a:r>
              <a:rPr lang="cs-CZ" dirty="0"/>
              <a:t>://commons.wikimedia.org/wiki/File:Hirundo_rustica_1_</a:t>
            </a:r>
          </a:p>
          <a:p>
            <a:r>
              <a:rPr lang="cs-CZ" dirty="0"/>
              <a:t>(</a:t>
            </a:r>
            <a:r>
              <a:rPr lang="cs-CZ" dirty="0" err="1"/>
              <a:t>Martin_Mecnarowski</a:t>
            </a:r>
            <a:r>
              <a:rPr lang="cs-CZ" dirty="0"/>
              <a:t>).</a:t>
            </a:r>
            <a:r>
              <a:rPr lang="cs-CZ" dirty="0" err="1"/>
              <a:t>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r>
              <a:rPr lang="cs-CZ" dirty="0"/>
              <a:t> </a:t>
            </a:r>
          </a:p>
        </p:txBody>
      </p:sp>
      <p:sp>
        <p:nvSpPr>
          <p:cNvPr id="9" name="Obdélník 8"/>
          <p:cNvSpPr/>
          <p:nvPr/>
        </p:nvSpPr>
        <p:spPr>
          <a:xfrm>
            <a:off x="751683" y="3933056"/>
            <a:ext cx="776412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Butko, Andrew .http://cs.wikipedia.org.18. 11. 2008, </a:t>
            </a:r>
            <a:r>
              <a:rPr lang="pl-PL" dirty="0" smtClean="0"/>
              <a:t>07:27(cit.15.12.2011).</a:t>
            </a:r>
            <a:endParaRPr lang="pl-PL" dirty="0"/>
          </a:p>
          <a:p>
            <a:r>
              <a:rPr lang="pl-PL" dirty="0"/>
              <a:t>Soubor:Delichon_urbicum_10.jpg</a:t>
            </a:r>
          </a:p>
          <a:p>
            <a:r>
              <a:rPr lang="pl-PL" dirty="0"/>
              <a:t>Dostupné z www:http://cs.wikipedia.org/wiki/Soubor:Delichon_urbicum_10.jpg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750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38100">
          <a:solidFill>
            <a:schemeClr val="accent4">
              <a:lumMod val="50000"/>
            </a:schemeClr>
          </a:solidFill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</TotalTime>
  <Words>251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ZS Slovan</dc:creator>
  <cp:lastModifiedBy>H Koláčková</cp:lastModifiedBy>
  <cp:revision>35</cp:revision>
  <dcterms:created xsi:type="dcterms:W3CDTF">2011-12-30T15:40:14Z</dcterms:created>
  <dcterms:modified xsi:type="dcterms:W3CDTF">2012-06-07T05:45:24Z</dcterms:modified>
</cp:coreProperties>
</file>