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2303"/>
    <a:srgbClr val="FFFF66"/>
    <a:srgbClr val="904406"/>
    <a:srgbClr val="067018"/>
    <a:srgbClr val="DD5011"/>
    <a:srgbClr val="FFFF99"/>
    <a:srgbClr val="A7D971"/>
    <a:srgbClr val="9ED56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59" autoAdjust="0"/>
    <p:restoredTop sz="94660"/>
  </p:normalViewPr>
  <p:slideViewPr>
    <p:cSldViewPr>
      <p:cViewPr varScale="1">
        <p:scale>
          <a:sx n="107" d="100"/>
          <a:sy n="107" d="100"/>
        </p:scale>
        <p:origin x="-1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780F3F-4160-4A6F-A37A-65145FC83810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EAA986-36E4-48B2-91B3-7F0B3299FF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45E5E-E180-4E21-B951-55437B394952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5B45C5-3019-4169-982D-3F6F451A18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5E418-F7CE-42E1-8BBF-316EEB023355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D2590-9A4C-48DE-845B-6E8BE4BDC2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90CC3-4A94-45B8-9C83-1E7D25FE5968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53079-DF18-4AC6-8375-130247056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5A28C-F304-4A40-B569-648A972BD688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E4B0F-5B81-4939-A56D-101F0F7520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53E75-7A0B-4D0C-A1E8-A5573BF2F342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28DF7-4CA6-4AF4-A929-EBE794EB6D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2765F8-DBC9-4119-9342-289B16F667F3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1E4D37-647F-438C-A0F7-B0DFDF4B12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D00D2-4DC2-4ABD-ABBA-58DC53447241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74C236-98B7-4E39-BF6A-83E121C2FA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E7CCF-43E5-4015-A8A9-3B26E8403920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F6702-320F-4C33-A87A-2C15DCEDB3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37A7D-C472-4F24-9A69-EC6A591865A5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8D47A-EC8C-4029-9B90-6ED6DDF88F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0DEE-FC68-4265-8E0F-55986BAA8992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0D7971-3481-414C-84C7-2761567FAA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7FAF913-6E2B-488F-9FEC-D92FB515F8DF}" type="datetimeFigureOut">
              <a:rPr lang="cs-CZ"/>
              <a:pPr>
                <a:defRPr/>
              </a:pPr>
              <a:t>25.9.2013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635AFBC-D9BE-457C-B89D-A67853415E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jpeg"/><Relationship Id="rId4" Type="http://schemas.openxmlformats.org/officeDocument/2006/relationships/image" Target="../media/image25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9588" y="1125538"/>
            <a:ext cx="8066087" cy="5570537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rgbClr val="00B050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projekt v rámci vzdělávacího programu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VZDĚLÁNÍ PRO KONKURENCESCHOPNOST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ŠABLONA ČÍSLO: III/2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NÁZEV:  INOVACE A ZKVALITNĚNÍ VÝUKY PROSTŘEDNICTVÍM ICT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PŘEDMĚT: </a:t>
            </a: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 Prvouka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ROČNÍK</a:t>
            </a: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:      první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TÉMA</a:t>
            </a: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:         Roční období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AUTOR</a:t>
            </a: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:      Mgr. Jitka Bečicová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DATUM VYTVOŘENÍ</a:t>
            </a:r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:  19.1.2012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C00000"/>
                </a:solidFill>
              </a:rPr>
              <a:t>VY_32_INOVACE_08_JB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3316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188913"/>
            <a:ext cx="3848100" cy="860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5" y="346075"/>
            <a:ext cx="8251825" cy="635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4000" b="1" i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solidFill>
                <a:schemeClr val="accent6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469900" y="1628775"/>
            <a:ext cx="82804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Prezentace je určena pro práci na interaktivní tabuli. Byla vytvořena jako doplněk</a:t>
            </a:r>
          </a:p>
          <a:p>
            <a:r>
              <a:rPr lang="cs-CZ">
                <a:latin typeface="Calibri" pitchFamily="34" charset="0"/>
              </a:rPr>
              <a:t>k vyvození nebo opakování učiva 1. ročníku Prvouka –  Roční období.</a:t>
            </a:r>
          </a:p>
          <a:p>
            <a:r>
              <a:rPr lang="cs-CZ">
                <a:latin typeface="Calibri" pitchFamily="34" charset="0"/>
              </a:rPr>
              <a:t>V rámci prezentace se žáci seznamují s názvy ročních období a jejich charakteristickými</a:t>
            </a:r>
          </a:p>
          <a:p>
            <a:r>
              <a:rPr lang="cs-CZ">
                <a:latin typeface="Calibri" pitchFamily="34" charset="0"/>
              </a:rPr>
              <a:t>znaky.</a:t>
            </a:r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 rot="10800000" flipV="1">
            <a:off x="352425" y="3773488"/>
            <a:ext cx="82819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Pilotáž : Prezentace pilotována ve třídách 1. ročníku. Slouží žákům k upevnění znalostí o roce a jeho částech, o charakteristických znacích jednotlivých období a jejich časové</a:t>
            </a:r>
          </a:p>
          <a:p>
            <a:r>
              <a:rPr lang="cs-CZ">
                <a:latin typeface="Calibri" pitchFamily="34" charset="0"/>
              </a:rPr>
              <a:t>posloupnosti.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260648"/>
            <a:ext cx="4464496" cy="10156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u="sng" dirty="0">
                <a:ln w="2857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FF66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</a:rPr>
              <a:t>Roční období</a:t>
            </a:r>
            <a:endParaRPr lang="cs-CZ" sz="6000" b="1" u="sng" dirty="0">
              <a:ln w="28575">
                <a:solidFill>
                  <a:schemeClr val="accent6">
                    <a:lumMod val="75000"/>
                  </a:schemeClr>
                </a:solidFill>
                <a:prstDash val="solid"/>
              </a:ln>
              <a:solidFill>
                <a:srgbClr val="FFFF66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n-lt"/>
            </a:endParaRPr>
          </a:p>
        </p:txBody>
      </p:sp>
      <p:pic>
        <p:nvPicPr>
          <p:cNvPr id="15362" name="Picture 8" descr="C:\Users\ZS Slovan\Desktop\rok\6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1704975"/>
            <a:ext cx="4319587" cy="4321175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403350" y="2174875"/>
            <a:ext cx="1081088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jaro</a:t>
            </a:r>
            <a:endParaRPr lang="cs-CZ" sz="40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92938" y="2174875"/>
            <a:ext cx="1223962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léto</a:t>
            </a:r>
            <a:endParaRPr lang="cs-CZ" sz="40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450" y="4149725"/>
            <a:ext cx="1262063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zima</a:t>
            </a:r>
            <a:endParaRPr lang="cs-CZ" sz="40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92938" y="4149725"/>
            <a:ext cx="1827212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podzim</a:t>
            </a:r>
            <a:endParaRPr lang="cs-CZ" sz="40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04925" y="142875"/>
            <a:ext cx="1689100" cy="11064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67018"/>
                </a:solidFill>
                <a:latin typeface="+mj-lt"/>
              </a:rPr>
              <a:t>Jaro</a:t>
            </a:r>
            <a:endParaRPr lang="cs-CZ" sz="6600" dirty="0">
              <a:solidFill>
                <a:srgbClr val="067018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8538" y="6091238"/>
            <a:ext cx="5335587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březen        duben          květen   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1029" name="Picture 5" descr="C:\Users\ZS Slovan\AppData\Local\Microsoft\Windows\Temporary Internet Files\Content.IE5\I0PGBY4P\MP9001852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50108" y="3671503"/>
            <a:ext cx="3657600" cy="24566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30" name="Picture 6" descr="C:\Users\ZS Slovan\AppData\Local\Microsoft\Windows\Temporary Internet Files\Content.IE5\43QSLJTD\MP900399614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94020" y="1223706"/>
            <a:ext cx="1776232" cy="22208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6389" name="Picture 2" descr="C:\Users\ZS Slovan\AppData\Local\Microsoft\Windows\Temporary Internet Files\Content.IE5\IT97BL86\MC90010921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25" y="471488"/>
            <a:ext cx="2303463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ZS Slovan\AppData\Local\Microsoft\Windows\Temporary Internet Files\Content.IE5\S2FK77CV\MP90042283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635896" y="526192"/>
            <a:ext cx="2007548" cy="25923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" name="Picture 5" descr="C:\Users\ZS Slovan\AppData\Local\Microsoft\Windows\Temporary Internet Files\Content.IE5\RHZG2QFS\MP900431831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/>
            </a:extLst>
          </a:blip>
          <a:srcRect l="37700" t="13940"/>
          <a:stretch/>
        </p:blipFill>
        <p:spPr bwMode="auto">
          <a:xfrm>
            <a:off x="6372200" y="2852936"/>
            <a:ext cx="2303173" cy="29510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900113" y="765175"/>
            <a:ext cx="3024187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600">
                <a:solidFill>
                  <a:srgbClr val="DD5011"/>
                </a:solidFill>
                <a:latin typeface="Calibri" pitchFamily="34" charset="0"/>
              </a:rPr>
              <a:t>Léto</a:t>
            </a: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2195513" y="6156325"/>
            <a:ext cx="48974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červen     červenec    srpen</a:t>
            </a:r>
          </a:p>
        </p:txBody>
      </p:sp>
      <p:pic>
        <p:nvPicPr>
          <p:cNvPr id="2050" name="Picture 2" descr="C:\Users\ZS Slovan\AppData\Local\Microsoft\Windows\Temporary Internet Files\Content.IE5\MHAJF4LZ\MP9004385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936396" y="3356992"/>
            <a:ext cx="2923917" cy="19492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2" name="Picture 4" descr="C:\Users\ZS Slovan\AppData\Local\Microsoft\Windows\Temporary Internet Files\Content.IE5\WQN7K2G4\MP9004227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062614" y="4161699"/>
            <a:ext cx="2671651" cy="17574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3" name="Picture 5" descr="C:\Users\ZS Slovan\AppData\Local\Microsoft\Windows\Temporary Internet Files\Content.IE5\9PHSK2XS\MP900426490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/>
            </a:extLst>
          </a:blip>
          <a:srcRect l="44366" t="50000"/>
          <a:stretch/>
        </p:blipFill>
        <p:spPr bwMode="auto">
          <a:xfrm>
            <a:off x="3099017" y="533011"/>
            <a:ext cx="2791563" cy="19842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5" name="Picture 7" descr="C:\Users\ZS Slovan\AppData\Local\Microsoft\Windows\Temporary Internet Files\Content.IE5\8HRIZH6I\MP900401895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/>
            </a:extLst>
          </a:blip>
          <a:srcRect l="17834" t="18961"/>
          <a:stretch/>
        </p:blipFill>
        <p:spPr bwMode="auto">
          <a:xfrm>
            <a:off x="6625612" y="603793"/>
            <a:ext cx="2057983" cy="25378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6" name="Picture 8" descr="C:\Users\ZS Slovan\AppData\Local\Microsoft\Windows\Temporary Internet Files\Content.IE5\DGNWKMJL\MP9004385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9552" y="2636912"/>
            <a:ext cx="1998728" cy="29852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744538" y="476250"/>
            <a:ext cx="3024187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600">
                <a:solidFill>
                  <a:srgbClr val="C00000"/>
                </a:solidFill>
                <a:latin typeface="Calibri" pitchFamily="34" charset="0"/>
              </a:rPr>
              <a:t>Podzim</a:t>
            </a:r>
          </a:p>
        </p:txBody>
      </p:sp>
      <p:pic>
        <p:nvPicPr>
          <p:cNvPr id="4099" name="Picture 3" descr="C:\Users\ZS Slovan\Desktop\podzim\imagesCA8XWVD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726383" y="3117265"/>
            <a:ext cx="2257222" cy="16915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101" name="Picture 5" descr="C:\Users\ZS Slovan\Desktop\podzim\imagesCA8ETV3V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07292" y="644489"/>
            <a:ext cx="2550564" cy="16546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3" name="TextovéPole 2"/>
          <p:cNvSpPr txBox="1"/>
          <p:nvPr/>
        </p:nvSpPr>
        <p:spPr>
          <a:xfrm>
            <a:off x="2598738" y="5942013"/>
            <a:ext cx="4938712" cy="5857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září          říjen        listopad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3078" name="Picture 6" descr="C:\Users\ZS Slovan\AppData\Local\Microsoft\Windows\Temporary Internet Files\Content.IE5\JU1OSFX1\MP9004011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304781" y="2790951"/>
            <a:ext cx="2930244" cy="234419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3081" name="Picture 9" descr="C:\Users\ZS Slovan\AppData\Local\Microsoft\Windows\Temporary Internet Files\Content.IE5\43QSLJTD\MP90040043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44222" y="1994178"/>
            <a:ext cx="2481487" cy="31409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3082" name="Picture 10" descr="C:\Users\ZS Slovan\AppData\Local\Microsoft\Windows\Temporary Internet Files\Content.IE5\9PHSK2XS\MP90026230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509483" y="644489"/>
            <a:ext cx="2520841" cy="16679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2275" y="742950"/>
            <a:ext cx="1908175" cy="11080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Zima</a:t>
            </a:r>
            <a:endParaRPr lang="cs-CZ" sz="6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5124" name="Picture 4" descr="C:\Users\ZS Slovan\Desktop\zima\imagesCAX7IXI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012160" y="332656"/>
            <a:ext cx="2900291" cy="21724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5125" name="Picture 5" descr="C:\Users\ZS Slovan\Desktop\rok\m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084778" y="3201888"/>
            <a:ext cx="3139916" cy="23519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3" name="TextovéPole 2"/>
          <p:cNvSpPr txBox="1"/>
          <p:nvPr/>
        </p:nvSpPr>
        <p:spPr>
          <a:xfrm>
            <a:off x="1998663" y="6021388"/>
            <a:ext cx="531177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prosinec          leden          únor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099" name="Picture 3" descr="C:\Users\ZS Slovan\AppData\Local\Microsoft\Windows\Temporary Internet Files\Content.IE5\YXB83DUV\MP90043854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/>
            </a:extLst>
          </a:blip>
          <a:srcRect r="27488"/>
          <a:stretch/>
        </p:blipFill>
        <p:spPr bwMode="auto">
          <a:xfrm>
            <a:off x="6562752" y="3173202"/>
            <a:ext cx="2320743" cy="24019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102" name="Picture 6" descr="C:\Users\ZS Slovan\AppData\Local\Microsoft\Windows\Temporary Internet Files\Content.IE5\WQN7K2G4\MP90020206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99614" y="351593"/>
            <a:ext cx="3062997" cy="20419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104" name="Picture 8" descr="C:\Users\ZS Slovan\AppData\Local\Microsoft\Windows\Temporary Internet Files\Content.IE5\AMPBKUEX\MP90040014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45444" y="2636438"/>
            <a:ext cx="2461244" cy="30093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577850" y="2078038"/>
            <a:ext cx="11588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zima</a:t>
            </a:r>
          </a:p>
        </p:txBody>
      </p:sp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2619375" y="2106613"/>
            <a:ext cx="990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léto</a:t>
            </a: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7548563" y="2057400"/>
            <a:ext cx="9953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jaro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732338" y="2078038"/>
            <a:ext cx="1722437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podzim</a:t>
            </a: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pic>
        <p:nvPicPr>
          <p:cNvPr id="204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22863" y="3529013"/>
            <a:ext cx="1411287" cy="2220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4" descr="C:\Users\ZS Slovan\AppData\Local\Microsoft\Windows\Temporary Internet Files\Content.IE5\AMPBKUEX\MC90041097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5575" y="3595688"/>
            <a:ext cx="207010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73350" y="3533775"/>
            <a:ext cx="1806575" cy="207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9" descr="C:\Users\ZS Slovan\Pictures\imagesCAKMS4KG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925" y="187325"/>
            <a:ext cx="1131888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9" name="Picture 10" descr="C:\Users\ZS Slovan\Pictures\imagesCAKMS4KG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056563" y="187325"/>
            <a:ext cx="1087437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403350" y="117475"/>
            <a:ext cx="6889750" cy="10779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6">
                    <a:lumMod val="50000"/>
                  </a:schemeClr>
                </a:solidFill>
                <a:latin typeface="+mn-lt"/>
              </a:rPr>
              <a:t>Seřaď roční období, jak jdou po sobě a přiřaď správný obrázek.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20491" name="Picture 11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94538" y="3529013"/>
            <a:ext cx="1903412" cy="2220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896225" y="16827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B0F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963863" y="17002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B0F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303838" y="170973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B0F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27088" y="17002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B0F0"/>
                </a:solidFill>
                <a:latin typeface="Calibri" pitchFamily="34" charset="0"/>
              </a:rPr>
              <a:t>4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6011863" y="2765425"/>
            <a:ext cx="1536700" cy="10239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4067175" y="2765425"/>
            <a:ext cx="1055688" cy="10239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736725" y="2636838"/>
            <a:ext cx="5357813" cy="8921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2051050" y="2636838"/>
            <a:ext cx="912813" cy="9588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9" descr="C:\Users\ZS Slovan\Pictures\imagesCAKMS4K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187325"/>
            <a:ext cx="1131888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9" descr="C:\Users\ZS Slovan\Pictures\imagesCAKMS4K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85113" y="187325"/>
            <a:ext cx="1131887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TextovéPole 6"/>
          <p:cNvSpPr txBox="1">
            <a:spLocks noChangeArrowheads="1"/>
          </p:cNvSpPr>
          <p:nvPr/>
        </p:nvSpPr>
        <p:spPr bwMode="auto">
          <a:xfrm>
            <a:off x="1476375" y="147638"/>
            <a:ext cx="6643688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Očísluj měsíce podle toho, jak jdou v roce za sebou.</a:t>
            </a:r>
          </a:p>
        </p:txBody>
      </p:sp>
      <p:sp>
        <p:nvSpPr>
          <p:cNvPr id="21508" name="TextovéPole 8"/>
          <p:cNvSpPr txBox="1">
            <a:spLocks noChangeArrowheads="1"/>
          </p:cNvSpPr>
          <p:nvPr/>
        </p:nvSpPr>
        <p:spPr bwMode="auto">
          <a:xfrm>
            <a:off x="166688" y="2338388"/>
            <a:ext cx="13096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C000"/>
                </a:solidFill>
                <a:latin typeface="Calibri" pitchFamily="34" charset="0"/>
              </a:rPr>
              <a:t>červen</a:t>
            </a:r>
          </a:p>
        </p:txBody>
      </p:sp>
      <p:sp>
        <p:nvSpPr>
          <p:cNvPr id="21509" name="TextovéPole 9"/>
          <p:cNvSpPr txBox="1">
            <a:spLocks noChangeArrowheads="1"/>
          </p:cNvSpPr>
          <p:nvPr/>
        </p:nvSpPr>
        <p:spPr bwMode="auto">
          <a:xfrm>
            <a:off x="1747838" y="2324100"/>
            <a:ext cx="111918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070C0"/>
                </a:solidFill>
                <a:latin typeface="Calibri" pitchFamily="34" charset="0"/>
              </a:rPr>
              <a:t>leden</a:t>
            </a:r>
          </a:p>
        </p:txBody>
      </p:sp>
      <p:sp>
        <p:nvSpPr>
          <p:cNvPr id="21510" name="TextovéPole 10"/>
          <p:cNvSpPr txBox="1">
            <a:spLocks noChangeArrowheads="1"/>
          </p:cNvSpPr>
          <p:nvPr/>
        </p:nvSpPr>
        <p:spPr bwMode="auto">
          <a:xfrm>
            <a:off x="5876925" y="5229225"/>
            <a:ext cx="9779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070C0"/>
                </a:solidFill>
                <a:latin typeface="Calibri" pitchFamily="34" charset="0"/>
              </a:rPr>
              <a:t>únor</a:t>
            </a:r>
          </a:p>
        </p:txBody>
      </p:sp>
      <p:sp>
        <p:nvSpPr>
          <p:cNvPr id="21511" name="TextovéPole 11"/>
          <p:cNvSpPr txBox="1">
            <a:spLocks noChangeArrowheads="1"/>
          </p:cNvSpPr>
          <p:nvPr/>
        </p:nvSpPr>
        <p:spPr bwMode="auto">
          <a:xfrm>
            <a:off x="2889250" y="2351088"/>
            <a:ext cx="13112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67018"/>
                </a:solidFill>
                <a:latin typeface="Calibri" pitchFamily="34" charset="0"/>
              </a:rPr>
              <a:t>březen</a:t>
            </a:r>
          </a:p>
        </p:txBody>
      </p:sp>
      <p:sp>
        <p:nvSpPr>
          <p:cNvPr id="21512" name="TextovéPole 12"/>
          <p:cNvSpPr txBox="1">
            <a:spLocks noChangeArrowheads="1"/>
          </p:cNvSpPr>
          <p:nvPr/>
        </p:nvSpPr>
        <p:spPr bwMode="auto">
          <a:xfrm>
            <a:off x="7258050" y="5194300"/>
            <a:ext cx="12525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67018"/>
                </a:solidFill>
                <a:latin typeface="Calibri" pitchFamily="34" charset="0"/>
              </a:rPr>
              <a:t>duben</a:t>
            </a:r>
          </a:p>
        </p:txBody>
      </p:sp>
      <p:sp>
        <p:nvSpPr>
          <p:cNvPr id="21513" name="TextovéPole 13"/>
          <p:cNvSpPr txBox="1">
            <a:spLocks noChangeArrowheads="1"/>
          </p:cNvSpPr>
          <p:nvPr/>
        </p:nvSpPr>
        <p:spPr bwMode="auto">
          <a:xfrm>
            <a:off x="1239838" y="5278438"/>
            <a:ext cx="13065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067018"/>
                </a:solidFill>
                <a:latin typeface="Calibri" pitchFamily="34" charset="0"/>
              </a:rPr>
              <a:t>květen</a:t>
            </a:r>
          </a:p>
        </p:txBody>
      </p:sp>
      <p:sp>
        <p:nvSpPr>
          <p:cNvPr id="21514" name="TextovéPole 14"/>
          <p:cNvSpPr txBox="1">
            <a:spLocks noChangeArrowheads="1"/>
          </p:cNvSpPr>
          <p:nvPr/>
        </p:nvSpPr>
        <p:spPr bwMode="auto">
          <a:xfrm>
            <a:off x="2708275" y="5278438"/>
            <a:ext cx="16859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C000"/>
                </a:solidFill>
                <a:latin typeface="Calibri" pitchFamily="34" charset="0"/>
              </a:rPr>
              <a:t>červenec</a:t>
            </a:r>
          </a:p>
        </p:txBody>
      </p:sp>
      <p:sp>
        <p:nvSpPr>
          <p:cNvPr id="21515" name="TextovéPole 15"/>
          <p:cNvSpPr txBox="1">
            <a:spLocks noChangeArrowheads="1"/>
          </p:cNvSpPr>
          <p:nvPr/>
        </p:nvSpPr>
        <p:spPr bwMode="auto">
          <a:xfrm>
            <a:off x="5868988" y="2338388"/>
            <a:ext cx="11239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C000"/>
                </a:solidFill>
                <a:latin typeface="Calibri" pitchFamily="34" charset="0"/>
              </a:rPr>
              <a:t>srpen</a:t>
            </a:r>
          </a:p>
        </p:txBody>
      </p:sp>
      <p:sp>
        <p:nvSpPr>
          <p:cNvPr id="21516" name="TextovéPole 16"/>
          <p:cNvSpPr txBox="1">
            <a:spLocks noChangeArrowheads="1"/>
          </p:cNvSpPr>
          <p:nvPr/>
        </p:nvSpPr>
        <p:spPr bwMode="auto">
          <a:xfrm>
            <a:off x="220663" y="5278438"/>
            <a:ext cx="7747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904406"/>
                </a:solidFill>
                <a:latin typeface="Calibri" pitchFamily="34" charset="0"/>
              </a:rPr>
              <a:t>září</a:t>
            </a:r>
          </a:p>
        </p:txBody>
      </p:sp>
      <p:sp>
        <p:nvSpPr>
          <p:cNvPr id="21517" name="TextovéPole 17"/>
          <p:cNvSpPr txBox="1">
            <a:spLocks noChangeArrowheads="1"/>
          </p:cNvSpPr>
          <p:nvPr/>
        </p:nvSpPr>
        <p:spPr bwMode="auto">
          <a:xfrm>
            <a:off x="4500563" y="5229225"/>
            <a:ext cx="939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904406"/>
                </a:solidFill>
                <a:latin typeface="Calibri" pitchFamily="34" charset="0"/>
              </a:rPr>
              <a:t>říjen</a:t>
            </a:r>
          </a:p>
        </p:txBody>
      </p:sp>
      <p:sp>
        <p:nvSpPr>
          <p:cNvPr id="21518" name="TextovéPole 18"/>
          <p:cNvSpPr txBox="1">
            <a:spLocks noChangeArrowheads="1"/>
          </p:cNvSpPr>
          <p:nvPr/>
        </p:nvSpPr>
        <p:spPr bwMode="auto">
          <a:xfrm>
            <a:off x="4359275" y="2324100"/>
            <a:ext cx="15097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904406"/>
                </a:solidFill>
                <a:latin typeface="Calibri" pitchFamily="34" charset="0"/>
              </a:rPr>
              <a:t>listopad</a:t>
            </a:r>
          </a:p>
        </p:txBody>
      </p:sp>
      <p:sp>
        <p:nvSpPr>
          <p:cNvPr id="21519" name="TextovéPole 19"/>
          <p:cNvSpPr txBox="1">
            <a:spLocks noChangeArrowheads="1"/>
          </p:cNvSpPr>
          <p:nvPr/>
        </p:nvSpPr>
        <p:spPr bwMode="auto">
          <a:xfrm>
            <a:off x="7027863" y="2351088"/>
            <a:ext cx="16017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chemeClr val="accent1"/>
                </a:solidFill>
                <a:latin typeface="Calibri" pitchFamily="34" charset="0"/>
              </a:rPr>
              <a:t>prosinec</a:t>
            </a:r>
          </a:p>
        </p:txBody>
      </p:sp>
      <p:sp>
        <p:nvSpPr>
          <p:cNvPr id="21520" name="TextovéPole 20"/>
          <p:cNvSpPr txBox="1">
            <a:spLocks noChangeArrowheads="1"/>
          </p:cNvSpPr>
          <p:nvPr/>
        </p:nvSpPr>
        <p:spPr bwMode="auto">
          <a:xfrm>
            <a:off x="133350" y="3817938"/>
            <a:ext cx="3921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1521" name="TextovéPole 21"/>
          <p:cNvSpPr txBox="1">
            <a:spLocks noChangeArrowheads="1"/>
          </p:cNvSpPr>
          <p:nvPr/>
        </p:nvSpPr>
        <p:spPr bwMode="auto">
          <a:xfrm>
            <a:off x="798513" y="3851275"/>
            <a:ext cx="39211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1522" name="TextovéPole 22"/>
          <p:cNvSpPr txBox="1">
            <a:spLocks noChangeArrowheads="1"/>
          </p:cNvSpPr>
          <p:nvPr/>
        </p:nvSpPr>
        <p:spPr bwMode="auto">
          <a:xfrm>
            <a:off x="1385888" y="3835400"/>
            <a:ext cx="3937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1523" name="TextovéPole 23"/>
          <p:cNvSpPr txBox="1">
            <a:spLocks noChangeArrowheads="1"/>
          </p:cNvSpPr>
          <p:nvPr/>
        </p:nvSpPr>
        <p:spPr bwMode="auto">
          <a:xfrm>
            <a:off x="2139950" y="3835400"/>
            <a:ext cx="4159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1524" name="TextovéPole 24"/>
          <p:cNvSpPr txBox="1">
            <a:spLocks noChangeArrowheads="1"/>
          </p:cNvSpPr>
          <p:nvPr/>
        </p:nvSpPr>
        <p:spPr bwMode="auto">
          <a:xfrm>
            <a:off x="2803525" y="3851275"/>
            <a:ext cx="3937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5</a:t>
            </a:r>
          </a:p>
        </p:txBody>
      </p:sp>
      <p:sp>
        <p:nvSpPr>
          <p:cNvPr id="21525" name="TextovéPole 25"/>
          <p:cNvSpPr txBox="1">
            <a:spLocks noChangeArrowheads="1"/>
          </p:cNvSpPr>
          <p:nvPr/>
        </p:nvSpPr>
        <p:spPr bwMode="auto">
          <a:xfrm>
            <a:off x="3462338" y="3851275"/>
            <a:ext cx="3937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6</a:t>
            </a:r>
          </a:p>
        </p:txBody>
      </p:sp>
      <p:sp>
        <p:nvSpPr>
          <p:cNvPr id="21526" name="TextovéPole 26"/>
          <p:cNvSpPr txBox="1">
            <a:spLocks noChangeArrowheads="1"/>
          </p:cNvSpPr>
          <p:nvPr/>
        </p:nvSpPr>
        <p:spPr bwMode="auto">
          <a:xfrm>
            <a:off x="4197350" y="3835400"/>
            <a:ext cx="3937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7</a:t>
            </a:r>
          </a:p>
        </p:txBody>
      </p:sp>
      <p:sp>
        <p:nvSpPr>
          <p:cNvPr id="21527" name="TextovéPole 27"/>
          <p:cNvSpPr txBox="1">
            <a:spLocks noChangeArrowheads="1"/>
          </p:cNvSpPr>
          <p:nvPr/>
        </p:nvSpPr>
        <p:spPr bwMode="auto">
          <a:xfrm>
            <a:off x="4970463" y="3835400"/>
            <a:ext cx="39211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8</a:t>
            </a:r>
          </a:p>
        </p:txBody>
      </p:sp>
      <p:sp>
        <p:nvSpPr>
          <p:cNvPr id="21528" name="TextovéPole 28"/>
          <p:cNvSpPr txBox="1">
            <a:spLocks noChangeArrowheads="1"/>
          </p:cNvSpPr>
          <p:nvPr/>
        </p:nvSpPr>
        <p:spPr bwMode="auto">
          <a:xfrm>
            <a:off x="5681663" y="3851275"/>
            <a:ext cx="39211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9</a:t>
            </a:r>
          </a:p>
        </p:txBody>
      </p:sp>
      <p:sp>
        <p:nvSpPr>
          <p:cNvPr id="21529" name="TextovéPole 29"/>
          <p:cNvSpPr txBox="1">
            <a:spLocks noChangeArrowheads="1"/>
          </p:cNvSpPr>
          <p:nvPr/>
        </p:nvSpPr>
        <p:spPr bwMode="auto">
          <a:xfrm>
            <a:off x="6365875" y="3851275"/>
            <a:ext cx="6016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10</a:t>
            </a:r>
          </a:p>
        </p:txBody>
      </p:sp>
      <p:sp>
        <p:nvSpPr>
          <p:cNvPr id="21530" name="TextovéPole 30"/>
          <p:cNvSpPr txBox="1">
            <a:spLocks noChangeArrowheads="1"/>
          </p:cNvSpPr>
          <p:nvPr/>
        </p:nvSpPr>
        <p:spPr bwMode="auto">
          <a:xfrm>
            <a:off x="7200900" y="3835400"/>
            <a:ext cx="6016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11</a:t>
            </a:r>
          </a:p>
        </p:txBody>
      </p:sp>
      <p:sp>
        <p:nvSpPr>
          <p:cNvPr id="21531" name="TextovéPole 31"/>
          <p:cNvSpPr txBox="1">
            <a:spLocks noChangeArrowheads="1"/>
          </p:cNvSpPr>
          <p:nvPr/>
        </p:nvSpPr>
        <p:spPr bwMode="auto">
          <a:xfrm>
            <a:off x="8027988" y="3817938"/>
            <a:ext cx="6016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12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52425" y="228600"/>
            <a:ext cx="8323263" cy="118427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600" b="1" i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chemeClr val="accent6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530" name="TextovéPole 3"/>
          <p:cNvSpPr txBox="1">
            <a:spLocks noChangeArrowheads="1"/>
          </p:cNvSpPr>
          <p:nvPr/>
        </p:nvSpPr>
        <p:spPr bwMode="auto">
          <a:xfrm>
            <a:off x="352425" y="2349500"/>
            <a:ext cx="83232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>
                <a:latin typeface="Calibri" pitchFamily="34" charset="0"/>
              </a:rPr>
              <a:t>Ilustrace a kliparty z http://office.microsoft.com/cs-cz/images/?CTT=6&amp;ver=14&amp;app=powerpnt.exe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193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Wingdings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Maminka</cp:lastModifiedBy>
  <cp:revision>30</cp:revision>
  <dcterms:created xsi:type="dcterms:W3CDTF">2012-01-19T14:56:10Z</dcterms:created>
  <dcterms:modified xsi:type="dcterms:W3CDTF">2013-09-25T07:13:27Z</dcterms:modified>
</cp:coreProperties>
</file>