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E9E41A"/>
    <a:srgbClr val="EE9F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Styl Středně sytá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96FCE-E7CA-472C-AD90-4D924E6A3CB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2931-E837-43FD-A823-488235B11C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96FCE-E7CA-472C-AD90-4D924E6A3CB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2931-E837-43FD-A823-488235B11C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96FCE-E7CA-472C-AD90-4D924E6A3CB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2931-E837-43FD-A823-488235B11C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96FCE-E7CA-472C-AD90-4D924E6A3CB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2931-E837-43FD-A823-488235B11C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96FCE-E7CA-472C-AD90-4D924E6A3CB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2931-E837-43FD-A823-488235B11C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96FCE-E7CA-472C-AD90-4D924E6A3CB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2931-E837-43FD-A823-488235B11C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96FCE-E7CA-472C-AD90-4D924E6A3CB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2931-E837-43FD-A823-488235B11C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96FCE-E7CA-472C-AD90-4D924E6A3CB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2931-E837-43FD-A823-488235B11C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96FCE-E7CA-472C-AD90-4D924E6A3CB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2931-E837-43FD-A823-488235B11C31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96FCE-E7CA-472C-AD90-4D924E6A3CB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2931-E837-43FD-A823-488235B11C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96FCE-E7CA-472C-AD90-4D924E6A3CB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2931-E837-43FD-A823-488235B11C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5696FCE-E7CA-472C-AD90-4D924E6A3CB0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D142931-E837-43FD-A823-488235B11C3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6182" y="91627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043608" y="981819"/>
            <a:ext cx="7222194" cy="5786199"/>
          </a:xfrm>
          <a:prstGeom prst="rect">
            <a:avLst/>
          </a:prstGeom>
          <a:solidFill>
            <a:srgbClr val="E9E41A"/>
          </a:solidFill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  Prvouka</a:t>
            </a:r>
          </a:p>
          <a:p>
            <a:r>
              <a:rPr lang="cs-CZ" dirty="0" smtClean="0"/>
              <a:t>ROČNÍK:     první</a:t>
            </a:r>
          </a:p>
          <a:p>
            <a:r>
              <a:rPr lang="cs-CZ" dirty="0" smtClean="0"/>
              <a:t>TÉMA:         Léto</a:t>
            </a:r>
          </a:p>
          <a:p>
            <a:r>
              <a:rPr lang="cs-CZ" dirty="0" smtClean="0"/>
              <a:t>AUTOR:       Mgr. Jitka Bečicová</a:t>
            </a:r>
          </a:p>
          <a:p>
            <a:r>
              <a:rPr lang="cs-CZ" dirty="0" smtClean="0"/>
              <a:t>DATUM VYTVOŘENÍ:  24.2.2012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VY_32_INOVACE_13_JB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494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2"/>
          <p:cNvSpPr txBox="1">
            <a:spLocks/>
          </p:cNvSpPr>
          <p:nvPr/>
        </p:nvSpPr>
        <p:spPr>
          <a:xfrm>
            <a:off x="352426" y="345976"/>
            <a:ext cx="8252022" cy="706760"/>
          </a:xfrm>
          <a:prstGeom prst="rect">
            <a:avLst/>
          </a:prstGeom>
          <a:solidFill>
            <a:srgbClr val="E9E41A"/>
          </a:solidFill>
          <a:ln>
            <a:solidFill>
              <a:srgbClr val="FFFF00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000" b="1" i="1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ANOTACE</a:t>
            </a:r>
            <a:endParaRPr lang="cs-CZ" sz="4000" b="1" i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75434" y="1578250"/>
            <a:ext cx="82290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Prezentace je určena pro práci na interaktivní tabuli. Byla vytvořena jako doplněk k vyvození nebo opakování učiva 1. ročníku Prvouka</a:t>
            </a:r>
          </a:p>
          <a:p>
            <a:r>
              <a:rPr lang="cs-CZ" dirty="0" smtClean="0"/>
              <a:t>- Léto.</a:t>
            </a:r>
          </a:p>
          <a:p>
            <a:r>
              <a:rPr lang="cs-CZ" dirty="0" smtClean="0"/>
              <a:t>V rámci prezentace se žáci seznamují s názvy letních měsíců, ději </a:t>
            </a:r>
          </a:p>
          <a:p>
            <a:r>
              <a:rPr lang="cs-CZ" dirty="0" smtClean="0"/>
              <a:t>v přírodě, činnostmi lidí.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75434" y="4581128"/>
            <a:ext cx="83725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Pilotáž: Prezentace pilotována ve třídách 1. ročníku. Slouží k upevnění</a:t>
            </a:r>
          </a:p>
          <a:p>
            <a:r>
              <a:rPr lang="cs-CZ" dirty="0" smtClean="0"/>
              <a:t>termínů souvisejících s letním obdobím.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798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620688"/>
            <a:ext cx="294343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b="1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Léto</a:t>
            </a:r>
            <a:endParaRPr lang="cs-CZ" sz="8800" b="1" dirty="0">
              <a:ln w="18415" cmpd="sng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339897"/>
            <a:ext cx="4392487" cy="439248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sp>
        <p:nvSpPr>
          <p:cNvPr id="3" name="TextovéPole 2"/>
          <p:cNvSpPr txBox="1"/>
          <p:nvPr/>
        </p:nvSpPr>
        <p:spPr>
          <a:xfrm>
            <a:off x="1172233" y="2874390"/>
            <a:ext cx="19255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červen</a:t>
            </a:r>
            <a:endParaRPr lang="cs-CZ" sz="3600" b="1" dirty="0">
              <a:ln w="12700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02241" y="3645024"/>
            <a:ext cx="25026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červenec</a:t>
            </a:r>
            <a:endParaRPr lang="cs-CZ" sz="3600" b="1" dirty="0">
              <a:ln w="12700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72233" y="4509120"/>
            <a:ext cx="16450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srpen</a:t>
            </a:r>
            <a:endParaRPr lang="cs-CZ" sz="3600" b="1" dirty="0">
              <a:ln w="12700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80003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ZS Slovan\AppData\Local\Microsoft\Windows\Temporary Internet Files\Content.IE5\0C1Y1BBE\MP90040756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6714" y="1502341"/>
            <a:ext cx="3060018" cy="2039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24" r="16666"/>
          <a:stretch/>
        </p:blipFill>
        <p:spPr bwMode="auto">
          <a:xfrm>
            <a:off x="6804248" y="3815164"/>
            <a:ext cx="1882614" cy="2856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13" b="18099"/>
          <a:stretch/>
        </p:blipFill>
        <p:spPr bwMode="auto">
          <a:xfrm>
            <a:off x="3194390" y="4061654"/>
            <a:ext cx="3033794" cy="2011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86000" y="435198"/>
            <a:ext cx="8676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Léto nám přináší slunce a teplé počasí, ale i bouřky a déšť.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24" r="18182"/>
          <a:stretch/>
        </p:blipFill>
        <p:spPr bwMode="auto">
          <a:xfrm>
            <a:off x="601898" y="3783035"/>
            <a:ext cx="1848863" cy="2871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82" b="20833"/>
          <a:stretch/>
        </p:blipFill>
        <p:spPr bwMode="auto">
          <a:xfrm>
            <a:off x="971600" y="1721946"/>
            <a:ext cx="2692936" cy="1642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182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457508"/>
            <a:ext cx="88156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Na zahradě zraje ovoce, zelenina, sklízí se obilí.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49" r="10727"/>
          <a:stretch/>
        </p:blipFill>
        <p:spPr bwMode="auto">
          <a:xfrm>
            <a:off x="2781190" y="2203229"/>
            <a:ext cx="1837665" cy="2313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97" b="17424"/>
          <a:stretch/>
        </p:blipFill>
        <p:spPr bwMode="auto">
          <a:xfrm>
            <a:off x="6386945" y="4941169"/>
            <a:ext cx="2398460" cy="1508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7424"/>
          <a:stretch/>
        </p:blipFill>
        <p:spPr bwMode="auto">
          <a:xfrm>
            <a:off x="4935465" y="1346074"/>
            <a:ext cx="1580752" cy="2398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772655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68" r="16923"/>
          <a:stretch/>
        </p:blipFill>
        <p:spPr bwMode="auto">
          <a:xfrm>
            <a:off x="395618" y="3383049"/>
            <a:ext cx="1540328" cy="2337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812" y="474001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63" b="17185"/>
          <a:stretch/>
        </p:blipFill>
        <p:spPr bwMode="auto">
          <a:xfrm>
            <a:off x="395618" y="1519152"/>
            <a:ext cx="2099954" cy="1368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92" b="10294"/>
          <a:stretch/>
        </p:blipFill>
        <p:spPr bwMode="auto">
          <a:xfrm>
            <a:off x="6671775" y="2545266"/>
            <a:ext cx="2175350" cy="1629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4722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03" b="17424"/>
          <a:stretch/>
        </p:blipFill>
        <p:spPr bwMode="auto">
          <a:xfrm>
            <a:off x="5076056" y="4624860"/>
            <a:ext cx="3037305" cy="1967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03" b="20205"/>
          <a:stretch/>
        </p:blipFill>
        <p:spPr bwMode="auto">
          <a:xfrm>
            <a:off x="3066720" y="1923402"/>
            <a:ext cx="3065619" cy="1900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/>
        </p:blipFill>
        <p:spPr bwMode="auto">
          <a:xfrm>
            <a:off x="669185" y="1654737"/>
            <a:ext cx="1732493" cy="2598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/>
        </p:blipFill>
        <p:spPr bwMode="auto">
          <a:xfrm>
            <a:off x="6900624" y="1654737"/>
            <a:ext cx="1732493" cy="2598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03" b="20084"/>
          <a:stretch/>
        </p:blipFill>
        <p:spPr bwMode="auto">
          <a:xfrm>
            <a:off x="971600" y="4624860"/>
            <a:ext cx="3167374" cy="1967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31540" y="431666"/>
            <a:ext cx="82809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Lidé se koupou, sportují, chodí do lesa, jezdí na dovolenou. Děti si užívají prázdniny. </a:t>
            </a:r>
            <a:endParaRPr lang="cs-CZ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564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54" y="181811"/>
            <a:ext cx="662856" cy="612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9026" y="181811"/>
            <a:ext cx="662857" cy="612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50" y="2247606"/>
            <a:ext cx="1100586" cy="110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4570" y="419913"/>
            <a:ext cx="1345903" cy="1345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3519" y="3341237"/>
            <a:ext cx="1325714" cy="1325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329808"/>
            <a:ext cx="1296144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451" y="5372455"/>
            <a:ext cx="1224136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9" name="Picture 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79063"/>
            <a:ext cx="1368152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1" name="Picture 1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289648"/>
            <a:ext cx="1303040" cy="1303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2" name="Picture 1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5300447"/>
            <a:ext cx="1296144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7578907"/>
              </p:ext>
            </p:extLst>
          </p:nvPr>
        </p:nvGraphicFramePr>
        <p:xfrm>
          <a:off x="3851920" y="674327"/>
          <a:ext cx="2255912" cy="37084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04056"/>
                <a:gridCol w="455712"/>
                <a:gridCol w="432048"/>
                <a:gridCol w="432048"/>
                <a:gridCol w="432048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3741155"/>
              </p:ext>
            </p:extLst>
          </p:nvPr>
        </p:nvGraphicFramePr>
        <p:xfrm>
          <a:off x="3275856" y="1052095"/>
          <a:ext cx="2448272" cy="37084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76064"/>
                <a:gridCol w="504056"/>
                <a:gridCol w="455712"/>
                <a:gridCol w="480392"/>
                <a:gridCol w="432048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3562421"/>
              </p:ext>
            </p:extLst>
          </p:nvPr>
        </p:nvGraphicFramePr>
        <p:xfrm>
          <a:off x="3275856" y="1388686"/>
          <a:ext cx="3312368" cy="37084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76064"/>
                <a:gridCol w="504056"/>
                <a:gridCol w="432048"/>
                <a:gridCol w="504056"/>
                <a:gridCol w="432048"/>
                <a:gridCol w="432048"/>
                <a:gridCol w="432048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8413797"/>
              </p:ext>
            </p:extLst>
          </p:nvPr>
        </p:nvGraphicFramePr>
        <p:xfrm>
          <a:off x="3851919" y="1763624"/>
          <a:ext cx="2304256" cy="405742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04057"/>
                <a:gridCol w="432048"/>
                <a:gridCol w="504055"/>
                <a:gridCol w="432048"/>
                <a:gridCol w="432048"/>
              </a:tblGrid>
              <a:tr h="40574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8915447"/>
              </p:ext>
            </p:extLst>
          </p:nvPr>
        </p:nvGraphicFramePr>
        <p:xfrm>
          <a:off x="1619672" y="2192060"/>
          <a:ext cx="3168352" cy="37084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04056"/>
                <a:gridCol w="576064"/>
                <a:gridCol w="576064"/>
                <a:gridCol w="576064"/>
                <a:gridCol w="504056"/>
                <a:gridCol w="432048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6361391"/>
              </p:ext>
            </p:extLst>
          </p:nvPr>
        </p:nvGraphicFramePr>
        <p:xfrm>
          <a:off x="2123727" y="2585405"/>
          <a:ext cx="2232247" cy="37084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76063"/>
                <a:gridCol w="576064"/>
                <a:gridCol w="576064"/>
                <a:gridCol w="504056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3959107"/>
              </p:ext>
            </p:extLst>
          </p:nvPr>
        </p:nvGraphicFramePr>
        <p:xfrm>
          <a:off x="2699792" y="2970950"/>
          <a:ext cx="2160240" cy="37084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76064"/>
                <a:gridCol w="576064"/>
                <a:gridCol w="504056"/>
                <a:gridCol w="504056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3958849"/>
              </p:ext>
            </p:extLst>
          </p:nvPr>
        </p:nvGraphicFramePr>
        <p:xfrm>
          <a:off x="2123727" y="3353375"/>
          <a:ext cx="4248473" cy="37084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76064"/>
                <a:gridCol w="576064"/>
                <a:gridCol w="576064"/>
                <a:gridCol w="504056"/>
                <a:gridCol w="504057"/>
                <a:gridCol w="504056"/>
                <a:gridCol w="504056"/>
                <a:gridCol w="504056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8933" y="1461825"/>
            <a:ext cx="1336074" cy="13360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1104760"/>
              </p:ext>
            </p:extLst>
          </p:nvPr>
        </p:nvGraphicFramePr>
        <p:xfrm>
          <a:off x="1115615" y="3699930"/>
          <a:ext cx="3240360" cy="37084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504056"/>
                <a:gridCol w="504056"/>
                <a:gridCol w="576064"/>
                <a:gridCol w="576064"/>
                <a:gridCol w="576064"/>
                <a:gridCol w="504056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extovéPole 11"/>
          <p:cNvSpPr txBox="1"/>
          <p:nvPr/>
        </p:nvSpPr>
        <p:spPr>
          <a:xfrm>
            <a:off x="3475647" y="650746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857835" y="1020078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857835" y="1374135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475647" y="1765816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241184" y="2142240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722297" y="2613233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271192" y="2942552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716648" y="3311884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61513" y="3689912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619672" y="4297619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1</a:t>
            </a: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07850" y="2247606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2</a:t>
            </a: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347864" y="5300447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3</a:t>
            </a: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454570" y="424769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4</a:t>
            </a: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7293519" y="3322001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5</a:t>
            </a: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681451" y="5372455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6</a:t>
            </a: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5964764" y="4046744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7</a:t>
            </a: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227340" y="5300447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8</a:t>
            </a: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7098933" y="1458786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9</a:t>
            </a: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807789" y="86320"/>
            <a:ext cx="17321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9900"/>
                </a:solidFill>
              </a:rPr>
              <a:t>Křížovka</a:t>
            </a:r>
            <a:endParaRPr lang="cs-CZ" sz="2800" dirty="0">
              <a:solidFill>
                <a:srgbClr val="FF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6737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52426" y="228600"/>
            <a:ext cx="8324030" cy="1184176"/>
          </a:xfrm>
          <a:prstGeom prst="rect">
            <a:avLst/>
          </a:prstGeom>
          <a:solidFill>
            <a:srgbClr val="E9E41A"/>
          </a:solidFill>
          <a:ln>
            <a:solidFill>
              <a:srgbClr val="FFFF00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ZDROJE </a:t>
            </a:r>
            <a:r>
              <a:rPr lang="pl-PL" sz="36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[on line]</a:t>
            </a:r>
            <a:br>
              <a:rPr lang="pl-PL" sz="36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pl-PL" sz="36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                 dostupné z www</a:t>
            </a:r>
            <a:r>
              <a:rPr lang="pl-PL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:</a:t>
            </a:r>
            <a:endParaRPr lang="cs-CZ" sz="36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52426" y="2276766"/>
            <a:ext cx="83240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Ilustrace </a:t>
            </a:r>
            <a:r>
              <a:rPr lang="cs-CZ" dirty="0"/>
              <a:t>a kliparty z http://office.microsoft.com/cs-cz/images/?CTT=6&amp;ver=14&amp;app=powerpnt.exe|</a:t>
            </a:r>
          </a:p>
        </p:txBody>
      </p:sp>
    </p:spTree>
    <p:extLst>
      <p:ext uri="{BB962C8B-B14F-4D97-AF65-F5344CB8AC3E}">
        <p14:creationId xmlns:p14="http://schemas.microsoft.com/office/powerpoint/2010/main" val="61645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TC102455596[[fn=Jaro]]</Template>
  <TotalTime>156</TotalTime>
  <Words>199</Words>
  <Application>Microsoft Office PowerPoint</Application>
  <PresentationFormat>Předvádění na obrazovce (4:3)</PresentationFormat>
  <Paragraphs>53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Spring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H Koláčková</cp:lastModifiedBy>
  <cp:revision>19</cp:revision>
  <dcterms:created xsi:type="dcterms:W3CDTF">2012-02-24T11:02:43Z</dcterms:created>
  <dcterms:modified xsi:type="dcterms:W3CDTF">2012-06-07T05:42:14Z</dcterms:modified>
</cp:coreProperties>
</file>