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6" r:id="rId4"/>
    <p:sldId id="260" r:id="rId5"/>
    <p:sldId id="262" r:id="rId6"/>
    <p:sldId id="264" r:id="rId7"/>
    <p:sldId id="261" r:id="rId8"/>
    <p:sldId id="263" r:id="rId9"/>
    <p:sldId id="265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A3F"/>
    <a:srgbClr val="6B4B3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1" autoAdjust="0"/>
    <p:restoredTop sz="94660"/>
  </p:normalViewPr>
  <p:slideViewPr>
    <p:cSldViewPr>
      <p:cViewPr varScale="1">
        <p:scale>
          <a:sx n="91" d="100"/>
          <a:sy n="91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189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282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86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32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373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097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949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799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820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213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122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322EDF-4ACA-478A-8102-67465EC2032F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C8291-5CCB-4006-91CB-4E008FF154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770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0.png"/><Relationship Id="rId7" Type="http://schemas.openxmlformats.org/officeDocument/2006/relationships/image" Target="../media/image22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10.png"/><Relationship Id="rId7" Type="http://schemas.openxmlformats.org/officeDocument/2006/relationships/image" Target="../media/image29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10" Type="http://schemas.openxmlformats.org/officeDocument/2006/relationships/image" Target="../media/image32.pn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10.png"/><Relationship Id="rId7" Type="http://schemas.openxmlformats.org/officeDocument/2006/relationships/image" Target="../media/image3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10.png"/><Relationship Id="rId7" Type="http://schemas.openxmlformats.org/officeDocument/2006/relationships/image" Target="../media/image43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3" Type="http://schemas.openxmlformats.org/officeDocument/2006/relationships/image" Target="../media/image10.png"/><Relationship Id="rId7" Type="http://schemas.openxmlformats.org/officeDocument/2006/relationships/image" Target="../media/image49.wmf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wmf"/><Relationship Id="rId5" Type="http://schemas.openxmlformats.org/officeDocument/2006/relationships/image" Target="../media/image47.wmf"/><Relationship Id="rId4" Type="http://schemas.openxmlformats.org/officeDocument/2006/relationships/image" Target="../media/image46.wmf"/><Relationship Id="rId9" Type="http://schemas.openxmlformats.org/officeDocument/2006/relationships/image" Target="../media/image5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74285" y="1375051"/>
            <a:ext cx="7222194" cy="523220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Prvouka</a:t>
            </a:r>
          </a:p>
          <a:p>
            <a:r>
              <a:rPr lang="cs-CZ" dirty="0" smtClean="0"/>
              <a:t>ROČNÍK:      první</a:t>
            </a:r>
          </a:p>
          <a:p>
            <a:r>
              <a:rPr lang="cs-CZ" dirty="0" smtClean="0"/>
              <a:t>TÉMA:         Nakupování</a:t>
            </a:r>
          </a:p>
          <a:p>
            <a:r>
              <a:rPr lang="cs-CZ" dirty="0" smtClean="0"/>
              <a:t>AUTOR:       Mgr. Jitka Bečicová</a:t>
            </a:r>
          </a:p>
          <a:p>
            <a:r>
              <a:rPr lang="cs-CZ" dirty="0" smtClean="0"/>
              <a:t>DATUM VYTVOŘENÍ:  24.2.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VY_32_INOVACE_14_JB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146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dirty="0" smtClean="0">
                <a:ln w="12700">
                  <a:solidFill>
                    <a:srgbClr val="6B4B3D"/>
                  </a:solidFill>
                  <a:prstDash val="solid"/>
                </a:ln>
                <a:solidFill>
                  <a:srgbClr val="6B4B3D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ln w="12700">
                <a:solidFill>
                  <a:srgbClr val="6B4B3D"/>
                </a:solidFill>
                <a:prstDash val="solid"/>
              </a:ln>
              <a:solidFill>
                <a:srgbClr val="6B4B3D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0984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je určena pro práci na interaktivní tabuli. Byla vytvořena k vyvození nebo </a:t>
            </a:r>
          </a:p>
          <a:p>
            <a:r>
              <a:rPr lang="cs-CZ" dirty="0" smtClean="0"/>
              <a:t>Opakování učiva 1.ročníku Prvouka – Nakupování. Seznamuje žáky s různými druhy</a:t>
            </a:r>
          </a:p>
          <a:p>
            <a:r>
              <a:rPr lang="cs-CZ" dirty="0" smtClean="0"/>
              <a:t>obchodů a zbožím, které nabízejí.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136964"/>
            <a:ext cx="70943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Pilotáž: Prezentace pilotována ve třídách 1. ročníku. Žáci si procvičili názvy</a:t>
            </a:r>
          </a:p>
          <a:p>
            <a:r>
              <a:rPr lang="cs-CZ" dirty="0" smtClean="0"/>
              <a:t>Jednotlivých obchodů zboží za využití vlastních  poznatků a zkušeností.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946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15283"/>
            <a:ext cx="1872208" cy="2084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3016"/>
            <a:ext cx="2504706" cy="3043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66266" y="332656"/>
            <a:ext cx="5928546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Nakupujeme 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060848"/>
            <a:ext cx="73868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 supermarketu, kde je zboží všeho druhu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621415"/>
            <a:ext cx="79892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 malých obchodech, kde je zboží jen určitého druhu a podle toho má obchod i své jméno</a:t>
            </a:r>
          </a:p>
        </p:txBody>
      </p:sp>
    </p:spTree>
    <p:extLst>
      <p:ext uri="{BB962C8B-B14F-4D97-AF65-F5344CB8AC3E}">
        <p14:creationId xmlns:p14="http://schemas.microsoft.com/office/powerpoint/2010/main" val="71179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276872"/>
            <a:ext cx="7463858" cy="4248471"/>
          </a:xfrm>
          <a:prstGeom prst="rect">
            <a:avLst/>
          </a:prstGeom>
          <a:solidFill>
            <a:srgbClr val="FFDA3F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874618" y="188640"/>
            <a:ext cx="7488832" cy="208823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ZS Slovan\AppData\Local\Microsoft\Windows\Temporary Internet Files\Content.IE5\B3PC1T8E\MP900424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316" y="2552742"/>
            <a:ext cx="1841616" cy="1841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8CCTPM7X\MP9004252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637" y="4623246"/>
            <a:ext cx="1713447" cy="171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MHAJF4LZ\MP9004243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52742"/>
            <a:ext cx="1866418" cy="186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RHZG2QFS\MP9004229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678" y="4648959"/>
            <a:ext cx="2412000" cy="1662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83876" y="1052736"/>
            <a:ext cx="27758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Pekárna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3" name="Picture 9" descr="C:\Users\ZS Slovan\AppData\Local\Microsoft\Windows\Temporary Internet Files\Content.IE5\AMPBKUEX\MP9004318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52742"/>
            <a:ext cx="2097898" cy="186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74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469" y="2348880"/>
            <a:ext cx="748665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469" y="254001"/>
            <a:ext cx="751681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ZS Slovan\AppData\Local\Microsoft\Windows\Temporary Internet Files\Content.IE5\9PHSK2XS\MP9004304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704" y="4993889"/>
            <a:ext cx="1401935" cy="140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 Slovan\AppData\Local\Microsoft\Windows\Temporary Internet Files\Content.IE5\8HRIZH6I\MP9002890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246" y="2850767"/>
            <a:ext cx="2097583" cy="138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S Slovan\AppData\Local\Microsoft\Windows\Temporary Internet Files\Content.IE5\L8PQNSHO\MP9004331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84146"/>
            <a:ext cx="1879351" cy="1247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ZS Slovan\AppData\Local\Microsoft\Windows\Temporary Internet Files\Content.IE5\N9HZIVOT\MP9002897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164" y="2850767"/>
            <a:ext cx="1746336" cy="116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ZS Slovan\AppData\Local\Microsoft\Windows\Temporary Internet Files\Content.IE5\8CCTPM7X\MP90028972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46767"/>
            <a:ext cx="1265541" cy="1847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ZS Slovan\AppData\Local\Microsoft\Windows\Temporary Internet Files\Content.IE5\I0PGBY4P\MP90043416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94" y="4993889"/>
            <a:ext cx="1716006" cy="125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ZS Slovan\AppData\Local\Microsoft\Windows\Temporary Internet Files\Content.IE5\43QSLJTD\MP90043289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493" y="4413285"/>
            <a:ext cx="1930630" cy="128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28867" y="1283139"/>
            <a:ext cx="32035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Potraviny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9611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2420888"/>
            <a:ext cx="748665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12" y="304750"/>
            <a:ext cx="751681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ZS Slovan\AppData\Local\Microsoft\Windows\Temporary Internet Files\Content.IE5\I0PGBY4P\MP9003905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605" y="461413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8HRIZH6I\MP9003373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902" y="2828361"/>
            <a:ext cx="1843881" cy="1315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AppData\Local\Microsoft\Windows\Temporary Internet Files\Content.IE5\L8PQNSHO\MP9003373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66233"/>
            <a:ext cx="1312218" cy="183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S Slovan\AppData\Local\Microsoft\Windows\Temporary Internet Files\Content.IE5\RHZG2QFS\MP90017804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9467" y="2689862"/>
            <a:ext cx="2388452" cy="159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ZS Slovan\AppData\Local\Microsoft\Windows\Temporary Internet Files\Content.IE5\S2FK77CV\MP90043932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561" y="4614135"/>
            <a:ext cx="2823120" cy="1874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88746" y="1196752"/>
            <a:ext cx="29450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Drogerie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9" name="Picture 11" descr="C:\Users\ZS Slovan\AppData\Local\Microsoft\Windows\Temporary Internet Files\Content.IE5\MHAJF4LZ\MP90033741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743" y="4614135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51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4"/>
            <a:ext cx="748665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429" y="87092"/>
            <a:ext cx="751681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ZS Slovan\AppData\Local\Microsoft\Windows\Temporary Internet Files\Content.IE5\9PHSK2XS\MP9001753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411" y="2488376"/>
            <a:ext cx="2052848" cy="1361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 Slovan\AppData\Local\Microsoft\Windows\Temporary Internet Files\Content.IE5\YXB83DUV\MP9003096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885" y="2444997"/>
            <a:ext cx="2010905" cy="143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ZS Slovan\AppData\Local\Microsoft\Windows\Temporary Internet Files\Content.IE5\L8PQNSHO\MP9003029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44671"/>
            <a:ext cx="1510007" cy="1739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ZS Slovan\AppData\Local\Microsoft\Windows\Temporary Internet Files\Content.IE5\JU1OSFX1\MP9002850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356" y="2362200"/>
            <a:ext cx="120396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ZS Slovan\AppData\Local\Microsoft\Windows\Temporary Internet Files\Content.IE5\N9HZIVOT\MP90030962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006" y="4347414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ZS Slovan\AppData\Local\Microsoft\Windows\Temporary Internet Files\Content.IE5\0C1Y1BBE\MP90043945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686" y="4437112"/>
            <a:ext cx="2320298" cy="1743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ZS Slovan\AppData\Local\Microsoft\Windows\Temporary Internet Files\Content.IE5\8HRIZH6I\MC900441726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9157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3550" y="1052736"/>
            <a:ext cx="35792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Papírnictví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9070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2348880"/>
            <a:ext cx="748665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254001"/>
            <a:ext cx="751681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57801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053" y="257801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976" y="467136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472" y="467136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7136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2065" y="1312069"/>
            <a:ext cx="43300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Knihkupectví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9230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2348880"/>
            <a:ext cx="748665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12" y="254001"/>
            <a:ext cx="751681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Users\ZS Slovan\AppData\Local\Microsoft\Windows\Temporary Internet Files\Content.IE5\I0PGBY4P\MP900386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420" y="2601035"/>
            <a:ext cx="2116832" cy="1510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S Slovan\AppData\Local\Microsoft\Windows\Temporary Internet Files\Content.IE5\DGNWKMJL\MP9001779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807" y="4347892"/>
            <a:ext cx="1408001" cy="211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ZS Slovan\AppData\Local\Microsoft\Windows\Temporary Internet Files\Content.IE5\S2FK77CV\MP9003866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098" y="4643609"/>
            <a:ext cx="2131637" cy="152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ZS Slovan\AppData\Local\Microsoft\Windows\Temporary Internet Files\Content.IE5\B3PC1T8E\MP90030283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159" y="2550551"/>
            <a:ext cx="2258380" cy="161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ZS Slovan\AppData\Local\Microsoft\Windows\Temporary Internet Files\Content.IE5\IT97BL86\MP9003028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40033"/>
            <a:ext cx="1512168" cy="211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94334" y="1279277"/>
            <a:ext cx="35553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Železářství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6617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2420888"/>
            <a:ext cx="748665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800" y="330647"/>
            <a:ext cx="751681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 descr="C:\Users\ZS Slovan\AppData\Local\Microsoft\Windows\Temporary Internet Files\Content.IE5\43QSLJTD\MC9001133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25143"/>
            <a:ext cx="1269911" cy="155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ZS Slovan\AppData\Local\Microsoft\Windows\Temporary Internet Files\Content.IE5\E616C5WT\MC9001134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174913"/>
            <a:ext cx="1351178" cy="275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ZS Slovan\AppData\Local\Microsoft\Windows\Temporary Internet Files\Content.IE5\S2FK77CV\MC900113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204591"/>
            <a:ext cx="1241110" cy="210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ZS Slovan\AppData\Local\Microsoft\Windows\Temporary Internet Files\Content.IE5\S2FK77CV\MC9001134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862" y="2789132"/>
            <a:ext cx="2187554" cy="172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ZS Slovan\AppData\Local\Microsoft\Windows\Temporary Internet Files\Content.IE5\I0PGBY4P\MC9001134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27338"/>
            <a:ext cx="1928958" cy="165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ZS Slovan\AppData\Local\Microsoft\Windows\Temporary Internet Files\Content.IE5\0C1Y1BBE\MC9003048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18405"/>
            <a:ext cx="922630" cy="84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53617" y="1124744"/>
            <a:ext cx="223676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Oděvy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839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60647"/>
            <a:ext cx="1109663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1109663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260648"/>
            <a:ext cx="62646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Doplň názvy dalších obchodů a řekni, co se v nich prodává.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6176" y="2237631"/>
            <a:ext cx="29406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002060"/>
                </a:solidFill>
              </a:rPr>
              <a:t>Ře</a:t>
            </a:r>
            <a:r>
              <a:rPr lang="cs-CZ" sz="4800" dirty="0" smtClean="0">
                <a:solidFill>
                  <a:srgbClr val="002060"/>
                </a:solidFill>
              </a:rPr>
              <a:t> – </a:t>
            </a:r>
            <a:r>
              <a:rPr lang="cs-CZ" sz="4800" dirty="0" err="1" smtClean="0">
                <a:solidFill>
                  <a:srgbClr val="002060"/>
                </a:solidFill>
              </a:rPr>
              <a:t>nict</a:t>
            </a:r>
            <a:r>
              <a:rPr lang="cs-CZ" sz="4800" dirty="0" smtClean="0">
                <a:solidFill>
                  <a:srgbClr val="002060"/>
                </a:solidFill>
              </a:rPr>
              <a:t> - í</a:t>
            </a:r>
            <a:endParaRPr lang="cs-CZ" sz="48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8740" y="2477625"/>
            <a:ext cx="14895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2060"/>
                </a:solidFill>
              </a:rPr>
              <a:t>- </a:t>
            </a:r>
            <a:r>
              <a:rPr lang="cs-CZ" sz="4800" dirty="0" err="1" smtClean="0">
                <a:solidFill>
                  <a:srgbClr val="002060"/>
                </a:solidFill>
              </a:rPr>
              <a:t>bu</a:t>
            </a:r>
            <a:r>
              <a:rPr lang="cs-CZ" sz="4800" dirty="0" smtClean="0">
                <a:solidFill>
                  <a:srgbClr val="002060"/>
                </a:solidFill>
              </a:rPr>
              <a:t> -</a:t>
            </a:r>
            <a:endParaRPr lang="cs-CZ" sz="48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6048" y="5445224"/>
            <a:ext cx="39666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2060"/>
                </a:solidFill>
              </a:rPr>
              <a:t>Kvě – i – </a:t>
            </a:r>
            <a:r>
              <a:rPr lang="cs-CZ" sz="4800" dirty="0" err="1" smtClean="0">
                <a:solidFill>
                  <a:srgbClr val="002060"/>
                </a:solidFill>
              </a:rPr>
              <a:t>ář</a:t>
            </a:r>
            <a:r>
              <a:rPr lang="cs-CZ" sz="4800" dirty="0" smtClean="0">
                <a:solidFill>
                  <a:srgbClr val="002060"/>
                </a:solidFill>
              </a:rPr>
              <a:t> - tví</a:t>
            </a:r>
            <a:endParaRPr lang="cs-CZ" sz="48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61639" y="3645024"/>
            <a:ext cx="31568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002060"/>
                </a:solidFill>
              </a:rPr>
              <a:t>Cu</a:t>
            </a:r>
            <a:r>
              <a:rPr lang="cs-CZ" sz="4800" dirty="0" smtClean="0">
                <a:solidFill>
                  <a:srgbClr val="002060"/>
                </a:solidFill>
              </a:rPr>
              <a:t> – </a:t>
            </a:r>
            <a:r>
              <a:rPr lang="cs-CZ" sz="4800" dirty="0" err="1" smtClean="0">
                <a:solidFill>
                  <a:srgbClr val="002060"/>
                </a:solidFill>
              </a:rPr>
              <a:t>rá</a:t>
            </a:r>
            <a:r>
              <a:rPr lang="cs-CZ" sz="4800" dirty="0" smtClean="0">
                <a:solidFill>
                  <a:srgbClr val="002060"/>
                </a:solidFill>
              </a:rPr>
              <a:t> – n -</a:t>
            </a:r>
            <a:endParaRPr lang="cs-CZ" sz="48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6570" y="4820674"/>
            <a:ext cx="35798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2060"/>
                </a:solidFill>
              </a:rPr>
              <a:t>H – </a:t>
            </a:r>
            <a:r>
              <a:rPr lang="cs-CZ" sz="4800" dirty="0" err="1" smtClean="0">
                <a:solidFill>
                  <a:srgbClr val="002060"/>
                </a:solidFill>
              </a:rPr>
              <a:t>deb</a:t>
            </a:r>
            <a:r>
              <a:rPr lang="cs-CZ" sz="4800" dirty="0" smtClean="0">
                <a:solidFill>
                  <a:srgbClr val="002060"/>
                </a:solidFill>
              </a:rPr>
              <a:t> – i - y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855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i="1" smtClean="0">
                <a:ln>
                  <a:solidFill>
                    <a:srgbClr val="6B4B3D"/>
                  </a:solidFill>
                </a:ln>
                <a:solidFill>
                  <a:srgbClr val="6B4B3D"/>
                </a:solidFill>
              </a:rPr>
              <a:t>ZDROJE [on line]</a:t>
            </a:r>
            <a:br>
              <a:rPr lang="cs-CZ" b="1" i="1" smtClean="0">
                <a:ln>
                  <a:solidFill>
                    <a:srgbClr val="6B4B3D"/>
                  </a:solidFill>
                </a:ln>
                <a:solidFill>
                  <a:srgbClr val="6B4B3D"/>
                </a:solidFill>
              </a:rPr>
            </a:br>
            <a:r>
              <a:rPr lang="cs-CZ" sz="3200" b="1" i="1" smtClean="0">
                <a:ln>
                  <a:solidFill>
                    <a:srgbClr val="6B4B3D"/>
                  </a:solidFill>
                </a:ln>
                <a:solidFill>
                  <a:srgbClr val="6B4B3D"/>
                </a:solidFill>
              </a:rPr>
              <a:t>dostupné z www:</a:t>
            </a:r>
            <a:endParaRPr lang="cs-CZ" b="1" i="1" dirty="0">
              <a:ln>
                <a:solidFill>
                  <a:srgbClr val="6B4B3D"/>
                </a:solidFill>
              </a:ln>
              <a:solidFill>
                <a:srgbClr val="6B4B3D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5" y="2310037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337509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152</TotalTime>
  <Words>203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17</cp:revision>
  <dcterms:created xsi:type="dcterms:W3CDTF">2012-02-24T14:23:13Z</dcterms:created>
  <dcterms:modified xsi:type="dcterms:W3CDTF">2012-06-07T05:36:16Z</dcterms:modified>
</cp:coreProperties>
</file>