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B887E5-063E-4770-9737-D6745A46BF6D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12775-7672-40D6-8EEC-AA1E4D0E9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92715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B887E5-063E-4770-9737-D6745A46BF6D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12775-7672-40D6-8EEC-AA1E4D0E9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61160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B887E5-063E-4770-9737-D6745A46BF6D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12775-7672-40D6-8EEC-AA1E4D0E9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65953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B887E5-063E-4770-9737-D6745A46BF6D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12775-7672-40D6-8EEC-AA1E4D0E9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58811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B887E5-063E-4770-9737-D6745A46BF6D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12775-7672-40D6-8EEC-AA1E4D0E9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79701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B887E5-063E-4770-9737-D6745A46BF6D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12775-7672-40D6-8EEC-AA1E4D0E9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66052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B887E5-063E-4770-9737-D6745A46BF6D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12775-7672-40D6-8EEC-AA1E4D0E9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11447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B887E5-063E-4770-9737-D6745A46BF6D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12775-7672-40D6-8EEC-AA1E4D0E9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86557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B887E5-063E-4770-9737-D6745A46BF6D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12775-7672-40D6-8EEC-AA1E4D0E9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6627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B887E5-063E-4770-9737-D6745A46BF6D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12775-7672-40D6-8EEC-AA1E4D0E9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65223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B887E5-063E-4770-9737-D6745A46BF6D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12775-7672-40D6-8EEC-AA1E4D0E9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93422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B887E5-063E-4770-9737-D6745A46BF6D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512775-7672-40D6-8EEC-AA1E4D0E9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55827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 Český jazyk</a:t>
            </a:r>
          </a:p>
          <a:p>
            <a:r>
              <a:rPr lang="cs-CZ" dirty="0" smtClean="0"/>
              <a:t>ROČNÍK:      druhý</a:t>
            </a:r>
          </a:p>
          <a:p>
            <a:r>
              <a:rPr lang="cs-CZ" dirty="0" smtClean="0"/>
              <a:t>TÉMA:         Slova nadřazená a podřazená</a:t>
            </a:r>
          </a:p>
          <a:p>
            <a:r>
              <a:rPr lang="cs-CZ" dirty="0" smtClean="0"/>
              <a:t>AUTOR:       Mgr. Jitka Bečicová</a:t>
            </a:r>
          </a:p>
          <a:p>
            <a:r>
              <a:rPr lang="cs-CZ" dirty="0" smtClean="0"/>
              <a:t>DATUM VYTVOŘENÍ:    26. 10.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VY_32_INOVACE_23_jB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4621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 txBox="1">
            <a:spLocks/>
          </p:cNvSpPr>
          <p:nvPr/>
        </p:nvSpPr>
        <p:spPr>
          <a:xfrm>
            <a:off x="352426" y="345976"/>
            <a:ext cx="8252022" cy="70676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000" b="1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ANOTACE</a:t>
            </a:r>
            <a:endParaRPr lang="cs-CZ" sz="4000" b="1" i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52426" y="1700808"/>
            <a:ext cx="825202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</a:rPr>
              <a:t>Prezentace je určena pro práci na interaktivní tabuli. Byla vytvořena jako doplněk</a:t>
            </a:r>
          </a:p>
          <a:p>
            <a:pPr lvl="0"/>
            <a:r>
              <a:rPr lang="cs-CZ" dirty="0">
                <a:solidFill>
                  <a:prstClr val="black"/>
                </a:solidFill>
              </a:rPr>
              <a:t>k vyvození nebo opakování učiva </a:t>
            </a:r>
            <a:r>
              <a:rPr lang="cs-CZ" dirty="0" smtClean="0">
                <a:solidFill>
                  <a:prstClr val="black"/>
                </a:solidFill>
              </a:rPr>
              <a:t>2. </a:t>
            </a:r>
            <a:r>
              <a:rPr lang="cs-CZ" dirty="0">
                <a:solidFill>
                  <a:prstClr val="black"/>
                </a:solidFill>
              </a:rPr>
              <a:t>ročníku </a:t>
            </a:r>
            <a:r>
              <a:rPr lang="cs-CZ" dirty="0" smtClean="0">
                <a:solidFill>
                  <a:prstClr val="black"/>
                </a:solidFill>
              </a:rPr>
              <a:t>Český jazyk – Slova nadřazená a podřazená.</a:t>
            </a:r>
            <a:endParaRPr lang="cs-CZ" dirty="0">
              <a:solidFill>
                <a:prstClr val="black"/>
              </a:solidFill>
            </a:endParaRPr>
          </a:p>
          <a:p>
            <a:pPr lvl="0"/>
            <a:r>
              <a:rPr lang="cs-CZ" dirty="0">
                <a:solidFill>
                  <a:prstClr val="black"/>
                </a:solidFill>
              </a:rPr>
              <a:t>V rámci prezentace se žáci seznamují s </a:t>
            </a:r>
            <a:r>
              <a:rPr lang="cs-CZ" dirty="0" smtClean="0">
                <a:solidFill>
                  <a:prstClr val="black"/>
                </a:solidFill>
              </a:rPr>
              <a:t>pojmy nadřazené a podřazené slovo a osvojují si jejich praktické poznávání.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52716" y="4112205"/>
            <a:ext cx="825202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Pilotáž: Prezentace pilotována ve třídách </a:t>
            </a:r>
            <a:r>
              <a:rPr lang="cs-CZ" dirty="0" smtClean="0"/>
              <a:t>druhého </a:t>
            </a:r>
            <a:r>
              <a:rPr lang="cs-CZ" dirty="0"/>
              <a:t>ročníku. Posloužila k uvedení žáků do tématu </a:t>
            </a:r>
            <a:r>
              <a:rPr lang="cs-CZ" dirty="0" smtClean="0"/>
              <a:t>Slova nadřazená a podřazená </a:t>
            </a:r>
            <a:r>
              <a:rPr lang="cs-CZ" dirty="0"/>
              <a:t>a k využití jejich znalostí a zkušeností při výkladu a plnění úkolů.</a:t>
            </a:r>
          </a:p>
        </p:txBody>
      </p:sp>
    </p:spTree>
    <p:extLst>
      <p:ext uri="{BB962C8B-B14F-4D97-AF65-F5344CB8AC3E}">
        <p14:creationId xmlns:p14="http://schemas.microsoft.com/office/powerpoint/2010/main" val="2756467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2048477"/>
            <a:ext cx="7072064" cy="193899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Slova nadřazená             a podřazená</a:t>
            </a:r>
            <a:endParaRPr lang="cs-CZ" sz="6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816449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9569" y="908719"/>
            <a:ext cx="4895265" cy="48952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760009" y="2200224"/>
            <a:ext cx="149438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2060"/>
                </a:solidFill>
              </a:rPr>
              <a:t>Ovoce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06993" y="260648"/>
            <a:ext cx="389568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2060"/>
                </a:solidFill>
              </a:rPr>
              <a:t>slovo nadřazené</a:t>
            </a:r>
            <a:endParaRPr lang="cs-CZ" sz="4400" dirty="0">
              <a:solidFill>
                <a:srgbClr val="002060"/>
              </a:solidFill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5148064" y="1030089"/>
            <a:ext cx="648072" cy="117013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2699792" y="3816867"/>
            <a:ext cx="142571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jablko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699792" y="4437112"/>
            <a:ext cx="157209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hruška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699792" y="4951422"/>
            <a:ext cx="160813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jahoda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777652" y="3839671"/>
            <a:ext cx="203696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meruňka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903477" y="4437112"/>
            <a:ext cx="158889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malina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89565" y="5949280"/>
            <a:ext cx="354000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slova podřazená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14" name="Přímá spojnice se šipkou 13"/>
          <p:cNvCxnSpPr/>
          <p:nvPr/>
        </p:nvCxnSpPr>
        <p:spPr>
          <a:xfrm flipV="1">
            <a:off x="1115616" y="4951422"/>
            <a:ext cx="1440160" cy="99785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106822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465" y="598837"/>
            <a:ext cx="4392141" cy="5616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8213" y="600474"/>
            <a:ext cx="4395787" cy="561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583922" y="2078446"/>
            <a:ext cx="15833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2060"/>
                </a:solidFill>
              </a:rPr>
              <a:t>Zvířata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3933056"/>
            <a:ext cx="9092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pes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76197" y="4640942"/>
            <a:ext cx="13560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kočka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98256" y="4669625"/>
            <a:ext cx="110267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koza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694986" y="3933056"/>
            <a:ext cx="132350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prase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228184" y="2078446"/>
            <a:ext cx="166731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2060"/>
                </a:solidFill>
              </a:rPr>
              <a:t>Stromy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562809" y="3933056"/>
            <a:ext cx="99257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dub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464480" y="4529756"/>
            <a:ext cx="118923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bříza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308303" y="3961739"/>
            <a:ext cx="93326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lípa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321981" y="4601656"/>
            <a:ext cx="122296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javor</a:t>
            </a:r>
            <a:endParaRPr lang="cs-CZ" sz="4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89323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41705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Doplň nadřazené slovo .</a:t>
            </a:r>
            <a:endParaRPr lang="cs-CZ" sz="32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772" y="1200126"/>
            <a:ext cx="4352551" cy="51845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8108" y="1196752"/>
            <a:ext cx="4352925" cy="5187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05525" y="4658622"/>
            <a:ext cx="12162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mrkev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8604" y="5224844"/>
            <a:ext cx="730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zelí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99792" y="4640069"/>
            <a:ext cx="9905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rajče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99792" y="5243397"/>
            <a:ext cx="10021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celer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54672" y="2780928"/>
            <a:ext cx="236475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- - - - - - - - 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43872" y="4666442"/>
            <a:ext cx="10915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hokej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07900" y="5251217"/>
            <a:ext cx="11635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fotbal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236296" y="4695831"/>
            <a:ext cx="9929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tenis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212632" y="5243396"/>
            <a:ext cx="13740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plavání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40961" y="2882617"/>
            <a:ext cx="154721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- - - - - 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55304492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051" y="260648"/>
            <a:ext cx="3005659" cy="30056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22342" y="1802435"/>
            <a:ext cx="181652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oblečení</a:t>
            </a:r>
            <a:endParaRPr lang="cs-CZ" sz="3600" b="1" dirty="0"/>
          </a:p>
        </p:txBody>
      </p:sp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050" y="3573016"/>
            <a:ext cx="3005659" cy="30056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115616" y="5075845"/>
            <a:ext cx="15990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květina</a:t>
            </a:r>
            <a:endParaRPr lang="cs-CZ" sz="3600" b="1" dirty="0"/>
          </a:p>
        </p:txBody>
      </p:sp>
      <p:sp>
        <p:nvSpPr>
          <p:cNvPr id="4" name="Obdélník 3"/>
          <p:cNvSpPr/>
          <p:nvPr/>
        </p:nvSpPr>
        <p:spPr>
          <a:xfrm>
            <a:off x="3491880" y="1668400"/>
            <a:ext cx="1584176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4017" y="1644587"/>
            <a:ext cx="1609725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2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656493"/>
            <a:ext cx="1609725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Vývojový diagram: spojnice 4"/>
          <p:cNvSpPr/>
          <p:nvPr/>
        </p:nvSpPr>
        <p:spPr>
          <a:xfrm>
            <a:off x="3643001" y="2594706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54" name="Picture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1198" y="2570892"/>
            <a:ext cx="481013" cy="481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5" name="Picture 1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2570893"/>
            <a:ext cx="481013" cy="481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6" name="Picture 1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582799"/>
            <a:ext cx="481013" cy="481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7" name="Picture 1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594706"/>
            <a:ext cx="481013" cy="481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8" name="Picture 1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3473" y="2594706"/>
            <a:ext cx="481013" cy="481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9" name="Picture 1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1016" y="4807408"/>
            <a:ext cx="1609725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60" name="Picture 1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783963"/>
            <a:ext cx="1609725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61" name="Picture 1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6838" y="4807409"/>
            <a:ext cx="1609725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62" name="Picture 1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0017" y="5745622"/>
            <a:ext cx="481013" cy="481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63" name="Picture 1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5745622"/>
            <a:ext cx="481013" cy="481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64" name="Picture 2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8690" y="5722175"/>
            <a:ext cx="481013" cy="481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65" name="Picture 2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5929" y="5722176"/>
            <a:ext cx="481013" cy="481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66" name="Picture 2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7393" y="5745622"/>
            <a:ext cx="481013" cy="481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67" name="Picture 2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2955" y="5745622"/>
            <a:ext cx="481013" cy="481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143048" y="104188"/>
            <a:ext cx="40128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Dopiš slova podřazená.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05864200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52426" y="250451"/>
            <a:ext cx="8324030" cy="118417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b="1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ZDROJE </a:t>
            </a:r>
            <a:r>
              <a:rPr lang="pl-PL" sz="3600" b="1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[on line]</a:t>
            </a:r>
            <a:br>
              <a:rPr lang="pl-PL" sz="3600" b="1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pl-PL" sz="3600" b="1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  dostupné z www</a:t>
            </a:r>
            <a:r>
              <a:rPr lang="pl-PL" sz="36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</a:t>
            </a:r>
            <a:endParaRPr lang="cs-CZ" sz="36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30722" y="1916832"/>
            <a:ext cx="83240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Ilustrace </a:t>
            </a:r>
            <a:r>
              <a:rPr lang="cs-CZ" dirty="0"/>
              <a:t>a kliparty z http://office.microsoft.com/cs-cz/images/?CTT=6&amp;ver=14&amp;app=powerpnt.exe</a:t>
            </a:r>
          </a:p>
        </p:txBody>
      </p:sp>
    </p:spTree>
    <p:extLst>
      <p:ext uri="{BB962C8B-B14F-4D97-AF65-F5344CB8AC3E}">
        <p14:creationId xmlns:p14="http://schemas.microsoft.com/office/powerpoint/2010/main" val="15342284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85</TotalTime>
  <Words>212</Words>
  <Application>Microsoft Office PowerPoint</Application>
  <PresentationFormat>Předvádění na obrazovce (4:3)</PresentationFormat>
  <Paragraphs>58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H Koláčková</cp:lastModifiedBy>
  <cp:revision>12</cp:revision>
  <dcterms:created xsi:type="dcterms:W3CDTF">2012-10-26T17:16:40Z</dcterms:created>
  <dcterms:modified xsi:type="dcterms:W3CDTF">2013-02-21T07:08:26Z</dcterms:modified>
</cp:coreProperties>
</file>