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  <p:sldId id="260" r:id="rId5"/>
    <p:sldId id="261" r:id="rId6"/>
    <p:sldId id="263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FEDB1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CA3817-6055-4AB1-9BF9-D718261F7D99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9FB4AA39-2270-4DD8-BFA6-F4B19185CD0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CA3817-6055-4AB1-9BF9-D718261F7D99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9FB4AA39-2270-4DD8-BFA6-F4B19185CD0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CA3817-6055-4AB1-9BF9-D718261F7D99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B4AA39-2270-4DD8-BFA6-F4B19185CD0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CA3817-6055-4AB1-9BF9-D718261F7D99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B4AA39-2270-4DD8-BFA6-F4B19185CD0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CA3817-6055-4AB1-9BF9-D718261F7D99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9FB4AA39-2270-4DD8-BFA6-F4B19185CD0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CA3817-6055-4AB1-9BF9-D718261F7D99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B4AA39-2270-4DD8-BFA6-F4B19185CD0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CA3817-6055-4AB1-9BF9-D718261F7D99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B4AA39-2270-4DD8-BFA6-F4B19185CD0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CA3817-6055-4AB1-9BF9-D718261F7D99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B4AA39-2270-4DD8-BFA6-F4B19185CD0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CA3817-6055-4AB1-9BF9-D718261F7D99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B4AA39-2270-4DD8-BFA6-F4B19185CD0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CA3817-6055-4AB1-9BF9-D718261F7D99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B4AA39-2270-4DD8-BFA6-F4B19185CD0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CA3817-6055-4AB1-9BF9-D718261F7D99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B4AA39-2270-4DD8-BFA6-F4B19185CD0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D3CA3817-6055-4AB1-9BF9-D718261F7D99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FB4AA39-2270-4DD8-BFA6-F4B19185CD0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55776" y="548680"/>
            <a:ext cx="3859213" cy="865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1259632" y="1413867"/>
            <a:ext cx="7222194" cy="550920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ZÁKLADNÍ ŠKOLA SLOVAN, KROMĚŘÍŽ, PŘÍSPĚVKOVÁ ORGANIZACE</a:t>
            </a:r>
          </a:p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ZEYEROVA 3354, 767 01 KROMĚŘÍŽ</a:t>
            </a:r>
          </a:p>
          <a:p>
            <a:pPr algn="ctr"/>
            <a:endParaRPr lang="cs-CZ" b="1" dirty="0" smtClean="0">
              <a:solidFill>
                <a:srgbClr val="00B050"/>
              </a:solidFill>
            </a:endParaRPr>
          </a:p>
          <a:p>
            <a:pPr algn="ctr"/>
            <a:r>
              <a:rPr lang="cs-CZ" dirty="0" smtClean="0"/>
              <a:t>projekt v rámci vzdělávacího programu</a:t>
            </a:r>
          </a:p>
          <a:p>
            <a:pPr algn="ctr"/>
            <a:r>
              <a:rPr lang="cs-CZ" dirty="0" smtClean="0"/>
              <a:t>VZDĚLÁNÍ PRO KONKURENCESCHOPNOST</a:t>
            </a:r>
          </a:p>
          <a:p>
            <a:endParaRPr lang="cs-CZ" dirty="0" smtClean="0"/>
          </a:p>
          <a:p>
            <a:pPr algn="ctr"/>
            <a:r>
              <a:rPr lang="cs-CZ" dirty="0" smtClean="0"/>
              <a:t>ŠABLONA ČÍSLO: III/2</a:t>
            </a:r>
          </a:p>
          <a:p>
            <a:pPr algn="ctr"/>
            <a:r>
              <a:rPr lang="cs-CZ" dirty="0" smtClean="0"/>
              <a:t>NÁZEV:  INOVACE A ZKVALITNĚNÍ VÝUKY PROSTŘEDNICTVÍM ICT</a:t>
            </a:r>
          </a:p>
          <a:p>
            <a:endParaRPr lang="cs-CZ" dirty="0"/>
          </a:p>
          <a:p>
            <a:r>
              <a:rPr lang="cs-CZ" dirty="0" smtClean="0"/>
              <a:t>PŘEDMĚT:   Český jazyk</a:t>
            </a:r>
          </a:p>
          <a:p>
            <a:r>
              <a:rPr lang="cs-CZ" dirty="0" smtClean="0"/>
              <a:t>ROČNÍK:       druhý</a:t>
            </a:r>
          </a:p>
          <a:p>
            <a:r>
              <a:rPr lang="cs-CZ" dirty="0" smtClean="0"/>
              <a:t>TÉMA:          Slova protikladná</a:t>
            </a:r>
          </a:p>
          <a:p>
            <a:r>
              <a:rPr lang="cs-CZ" dirty="0" smtClean="0"/>
              <a:t>AUTOR:        Mgr. Jitka Bečicová </a:t>
            </a:r>
          </a:p>
          <a:p>
            <a:r>
              <a:rPr lang="cs-CZ" dirty="0" smtClean="0"/>
              <a:t>DATUM VYTVOŘENÍ:   26. 10 2012</a:t>
            </a:r>
          </a:p>
          <a:p>
            <a:endParaRPr lang="cs-CZ" dirty="0" smtClean="0"/>
          </a:p>
          <a:p>
            <a:endParaRPr lang="cs-CZ" dirty="0" smtClean="0"/>
          </a:p>
          <a:p>
            <a:pPr algn="ctr"/>
            <a:r>
              <a:rPr lang="cs-CZ" sz="2800" b="1" dirty="0" smtClean="0">
                <a:solidFill>
                  <a:srgbClr val="C00000"/>
                </a:solidFill>
              </a:rPr>
              <a:t>VY_32_INOVACE_24_jB</a:t>
            </a:r>
            <a:endParaRPr lang="cs-CZ" sz="28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601725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2"/>
          <p:cNvSpPr txBox="1">
            <a:spLocks/>
          </p:cNvSpPr>
          <p:nvPr/>
        </p:nvSpPr>
        <p:spPr>
          <a:xfrm>
            <a:off x="352426" y="345976"/>
            <a:ext cx="8252022" cy="70676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4000" b="1" i="1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ANOTACE</a:t>
            </a:r>
            <a:endParaRPr lang="cs-CZ" sz="4000" b="1" i="1" dirty="0">
              <a:solidFill>
                <a:schemeClr val="accent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352426" y="1700808"/>
            <a:ext cx="8252022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dirty="0">
                <a:solidFill>
                  <a:prstClr val="black"/>
                </a:solidFill>
              </a:rPr>
              <a:t>Prezentace je určena pro práci na interaktivní tabuli. Byla vytvořena jako doplněk</a:t>
            </a:r>
          </a:p>
          <a:p>
            <a:pPr lvl="0"/>
            <a:r>
              <a:rPr lang="cs-CZ" dirty="0">
                <a:solidFill>
                  <a:prstClr val="black"/>
                </a:solidFill>
              </a:rPr>
              <a:t>k vyvození </a:t>
            </a:r>
            <a:r>
              <a:rPr lang="cs-CZ" dirty="0" smtClean="0">
                <a:solidFill>
                  <a:prstClr val="black"/>
                </a:solidFill>
              </a:rPr>
              <a:t>učiva 2. </a:t>
            </a:r>
            <a:r>
              <a:rPr lang="cs-CZ" dirty="0">
                <a:solidFill>
                  <a:prstClr val="black"/>
                </a:solidFill>
              </a:rPr>
              <a:t>ročníku </a:t>
            </a:r>
            <a:r>
              <a:rPr lang="cs-CZ" dirty="0" smtClean="0">
                <a:solidFill>
                  <a:prstClr val="black"/>
                </a:solidFill>
              </a:rPr>
              <a:t>Český jazyk – Slova protikladná.</a:t>
            </a:r>
            <a:endParaRPr lang="cs-CZ" dirty="0">
              <a:solidFill>
                <a:prstClr val="black"/>
              </a:solidFill>
            </a:endParaRPr>
          </a:p>
          <a:p>
            <a:pPr lvl="0"/>
            <a:r>
              <a:rPr lang="cs-CZ" dirty="0">
                <a:solidFill>
                  <a:prstClr val="black"/>
                </a:solidFill>
              </a:rPr>
              <a:t>V rámci prezentace se žáci seznamují s </a:t>
            </a:r>
            <a:r>
              <a:rPr lang="cs-CZ" dirty="0" smtClean="0">
                <a:solidFill>
                  <a:prstClr val="black"/>
                </a:solidFill>
              </a:rPr>
              <a:t>pojmem protikladné slovo a osvojují si jejich praktické poznávání.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52716" y="4112205"/>
            <a:ext cx="8252022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Pilotáž: Prezentace pilotována ve třídách </a:t>
            </a:r>
            <a:r>
              <a:rPr lang="cs-CZ" dirty="0" smtClean="0"/>
              <a:t>druhého </a:t>
            </a:r>
            <a:r>
              <a:rPr lang="cs-CZ" dirty="0"/>
              <a:t>ročníku. Posloužila </a:t>
            </a:r>
            <a:endParaRPr lang="cs-CZ" dirty="0" smtClean="0"/>
          </a:p>
          <a:p>
            <a:r>
              <a:rPr lang="cs-CZ" dirty="0" smtClean="0"/>
              <a:t>k </a:t>
            </a:r>
            <a:r>
              <a:rPr lang="cs-CZ" dirty="0"/>
              <a:t>uvedení žáků do tématu </a:t>
            </a:r>
            <a:r>
              <a:rPr lang="cs-CZ" dirty="0" smtClean="0"/>
              <a:t>Slova protikladná a </a:t>
            </a:r>
            <a:r>
              <a:rPr lang="cs-CZ" dirty="0"/>
              <a:t>k využití jejich znalostí a zkušeností při výkladu a plnění úkolů.</a:t>
            </a:r>
          </a:p>
        </p:txBody>
      </p:sp>
    </p:spTree>
    <p:extLst>
      <p:ext uri="{BB962C8B-B14F-4D97-AF65-F5344CB8AC3E}">
        <p14:creationId xmlns:p14="http://schemas.microsoft.com/office/powerpoint/2010/main" xmlns="" val="27509925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619672" y="2734460"/>
            <a:ext cx="6102055" cy="1107996"/>
          </a:xfrm>
          <a:prstGeom prst="rect">
            <a:avLst/>
          </a:prstGeom>
          <a:noFill/>
        </p:spPr>
        <p:txBody>
          <a:bodyPr wrap="none" rtlCol="0">
            <a:prstTxWarp prst="textPlain">
              <a:avLst/>
            </a:prstTxWarp>
            <a:spAutoFit/>
          </a:bodyPr>
          <a:lstStyle/>
          <a:p>
            <a:r>
              <a:rPr lang="cs-CZ" sz="66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Slova protikladná</a:t>
            </a:r>
            <a:endParaRPr lang="cs-CZ" sz="66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7505875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538903"/>
            <a:ext cx="5030288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>
                <a:ln>
                  <a:solidFill>
                    <a:srgbClr val="0070C0"/>
                  </a:solidFill>
                </a:ln>
                <a:solidFill>
                  <a:schemeClr val="bg1"/>
                </a:solidFill>
              </a:rPr>
              <a:t>Slova protikladná</a:t>
            </a:r>
            <a:endParaRPr lang="cs-CZ" sz="5400" dirty="0">
              <a:ln>
                <a:solidFill>
                  <a:srgbClr val="0070C0"/>
                </a:solidFill>
              </a:ln>
              <a:solidFill>
                <a:schemeClr val="bg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532856" y="615847"/>
            <a:ext cx="2427716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jsou slova</a:t>
            </a:r>
            <a:endParaRPr lang="cs-CZ" sz="4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29804" y="1462233"/>
            <a:ext cx="4905767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opačného významu .</a:t>
            </a:r>
            <a:endParaRPr lang="cs-CZ" sz="4400" dirty="0"/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1680" y="3861048"/>
            <a:ext cx="1828800" cy="27649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56939" y="5233125"/>
            <a:ext cx="1828800" cy="13824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2339752" y="2976141"/>
            <a:ext cx="187220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</a:rPr>
              <a:t>vysoký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901137" y="2976140"/>
            <a:ext cx="12378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</a:rPr>
              <a:t>nízký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9" name="Násobení 8"/>
          <p:cNvSpPr/>
          <p:nvPr/>
        </p:nvSpPr>
        <p:spPr>
          <a:xfrm>
            <a:off x="4761147" y="3138958"/>
            <a:ext cx="478277" cy="560457"/>
          </a:xfrm>
          <a:prstGeom prst="mathMultipl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004081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683857" y="542495"/>
            <a:ext cx="526939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Najdi k sobě protikladná slova.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4" y="2702823"/>
            <a:ext cx="94128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</a:rPr>
              <a:t>noc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935447" y="2702823"/>
            <a:ext cx="131080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</a:rPr>
              <a:t>holka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092280" y="2702823"/>
            <a:ext cx="126278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</a:rPr>
              <a:t>teplo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851919" y="2702823"/>
            <a:ext cx="93326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</a:rPr>
              <a:t>bílá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220072" y="2702823"/>
            <a:ext cx="11166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</a:rPr>
              <a:t>čistý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99970" y="4760820"/>
            <a:ext cx="174528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002060"/>
                </a:solidFill>
              </a:rPr>
              <a:t>špinavý</a:t>
            </a:r>
            <a:endParaRPr lang="cs-CZ" sz="4000" dirty="0">
              <a:solidFill>
                <a:srgbClr val="00206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267744" y="4760820"/>
            <a:ext cx="135005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002060"/>
                </a:solidFill>
              </a:rPr>
              <a:t>černá</a:t>
            </a:r>
            <a:endParaRPr lang="cs-CZ" sz="4000" dirty="0">
              <a:solidFill>
                <a:srgbClr val="00206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778398" y="4784690"/>
            <a:ext cx="97815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002060"/>
                </a:solidFill>
              </a:rPr>
              <a:t>den</a:t>
            </a:r>
            <a:endParaRPr lang="cs-CZ" sz="4000" dirty="0">
              <a:solidFill>
                <a:srgbClr val="00206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044190" y="4784690"/>
            <a:ext cx="115929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002060"/>
                </a:solidFill>
              </a:rPr>
              <a:t>zima</a:t>
            </a:r>
            <a:endParaRPr lang="cs-CZ" sz="4000" dirty="0">
              <a:solidFill>
                <a:srgbClr val="00206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7205740" y="4760820"/>
            <a:ext cx="103586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002060"/>
                </a:solidFill>
              </a:rPr>
              <a:t>kluk</a:t>
            </a:r>
            <a:endParaRPr lang="cs-CZ" sz="4000" dirty="0">
              <a:solidFill>
                <a:srgbClr val="002060"/>
              </a:solidFill>
            </a:endParaRPr>
          </a:p>
        </p:txBody>
      </p:sp>
      <p:cxnSp>
        <p:nvCxnSpPr>
          <p:cNvPr id="14" name="Přímá spojnice 13"/>
          <p:cNvCxnSpPr/>
          <p:nvPr/>
        </p:nvCxnSpPr>
        <p:spPr>
          <a:xfrm>
            <a:off x="1072613" y="3410709"/>
            <a:ext cx="4705785" cy="1373981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2699792" y="3410709"/>
            <a:ext cx="4505948" cy="1350111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8" name="Přímá spojnice 17"/>
          <p:cNvCxnSpPr>
            <a:stCxn id="6" idx="2"/>
            <a:endCxn id="9" idx="0"/>
          </p:cNvCxnSpPr>
          <p:nvPr/>
        </p:nvCxnSpPr>
        <p:spPr>
          <a:xfrm flipH="1">
            <a:off x="2942769" y="3410709"/>
            <a:ext cx="1375785" cy="1350111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0" name="Přímá spojnice 19"/>
          <p:cNvCxnSpPr>
            <a:stCxn id="7" idx="2"/>
          </p:cNvCxnSpPr>
          <p:nvPr/>
        </p:nvCxnSpPr>
        <p:spPr>
          <a:xfrm flipH="1">
            <a:off x="1408827" y="3410709"/>
            <a:ext cx="4369571" cy="1373981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 flipH="1">
            <a:off x="4952766" y="3410709"/>
            <a:ext cx="2643570" cy="1373981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3966055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75856" y="332656"/>
            <a:ext cx="210025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Doplň věty: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70992" y="908720"/>
            <a:ext cx="9073008" cy="56938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Cesta je široká nebo </a:t>
            </a:r>
            <a:endParaRPr lang="cs-CZ" sz="2800" dirty="0" smtClean="0"/>
          </a:p>
          <a:p>
            <a:r>
              <a:rPr lang="cs-CZ" sz="2800" dirty="0" smtClean="0"/>
              <a:t>…………………………  </a:t>
            </a:r>
            <a:r>
              <a:rPr lang="cs-CZ" sz="2800" dirty="0" smtClean="0"/>
              <a:t>.</a:t>
            </a:r>
          </a:p>
          <a:p>
            <a:r>
              <a:rPr lang="cs-CZ" sz="2800" dirty="0" smtClean="0"/>
              <a:t>Kočka je černá nebo </a:t>
            </a:r>
            <a:endParaRPr lang="cs-CZ" sz="2800" dirty="0" smtClean="0"/>
          </a:p>
          <a:p>
            <a:r>
              <a:rPr lang="cs-CZ" sz="2800" dirty="0" smtClean="0"/>
              <a:t>………………………… </a:t>
            </a:r>
            <a:r>
              <a:rPr lang="cs-CZ" sz="2800" dirty="0" smtClean="0"/>
              <a:t>.</a:t>
            </a:r>
          </a:p>
          <a:p>
            <a:r>
              <a:rPr lang="cs-CZ" sz="2800" dirty="0" smtClean="0"/>
              <a:t>Vlak jede rychle </a:t>
            </a:r>
            <a:r>
              <a:rPr lang="cs-CZ" sz="2800" dirty="0" smtClean="0"/>
              <a:t>nebo</a:t>
            </a:r>
          </a:p>
          <a:p>
            <a:r>
              <a:rPr lang="cs-CZ" sz="2800" dirty="0" smtClean="0"/>
              <a:t> ……………………….  .</a:t>
            </a:r>
            <a:endParaRPr lang="cs-CZ" sz="2800" dirty="0" smtClean="0"/>
          </a:p>
          <a:p>
            <a:r>
              <a:rPr lang="cs-CZ" sz="2800" dirty="0" smtClean="0"/>
              <a:t>Venku je teplo nebo </a:t>
            </a:r>
            <a:endParaRPr lang="cs-CZ" sz="2800" dirty="0" smtClean="0"/>
          </a:p>
          <a:p>
            <a:r>
              <a:rPr lang="cs-CZ" sz="2800" dirty="0" smtClean="0"/>
              <a:t>…………………………  .     </a:t>
            </a:r>
            <a:endParaRPr lang="cs-CZ" sz="2800" dirty="0" smtClean="0"/>
          </a:p>
          <a:p>
            <a:r>
              <a:rPr lang="cs-CZ" sz="2800" dirty="0" smtClean="0"/>
              <a:t>Kluk je malý nebo </a:t>
            </a:r>
            <a:endParaRPr lang="cs-CZ" sz="2800" dirty="0" smtClean="0"/>
          </a:p>
          <a:p>
            <a:r>
              <a:rPr lang="cs-CZ" sz="2800" dirty="0" smtClean="0"/>
              <a:t>……………………………  </a:t>
            </a:r>
            <a:r>
              <a:rPr lang="cs-CZ" sz="2800" dirty="0" smtClean="0"/>
              <a:t>.</a:t>
            </a:r>
          </a:p>
          <a:p>
            <a:r>
              <a:rPr lang="cs-CZ" sz="2800" dirty="0" smtClean="0"/>
              <a:t>Na tábor pojedu v zimě nebo </a:t>
            </a:r>
            <a:endParaRPr lang="cs-CZ" sz="2800" dirty="0" smtClean="0"/>
          </a:p>
          <a:p>
            <a:r>
              <a:rPr lang="cs-CZ" sz="2800" dirty="0" smtClean="0"/>
              <a:t>………….…… .</a:t>
            </a:r>
            <a:endParaRPr lang="cs-CZ" sz="2800" dirty="0" smtClean="0"/>
          </a:p>
          <a:p>
            <a:r>
              <a:rPr lang="cs-CZ" sz="2800" dirty="0" smtClean="0"/>
              <a:t>Je mi smutno nebo </a:t>
            </a:r>
            <a:r>
              <a:rPr lang="cs-CZ" sz="2800" dirty="0" smtClean="0"/>
              <a:t>…………………….…  </a:t>
            </a:r>
            <a:r>
              <a:rPr lang="cs-CZ" sz="2800" dirty="0" smtClean="0"/>
              <a:t>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10238443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352426" y="250451"/>
            <a:ext cx="8324030" cy="1184176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>
            <a:normAutofit fontScale="975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3600" b="1" i="1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ZDROJE </a:t>
            </a:r>
            <a:r>
              <a:rPr lang="pl-PL" sz="3600" b="1" i="1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[on line]</a:t>
            </a:r>
            <a:br>
              <a:rPr lang="pl-PL" sz="3600" b="1" i="1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</a:br>
            <a:r>
              <a:rPr lang="pl-PL" sz="3600" b="1" i="1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                  dostupné z www</a:t>
            </a:r>
            <a:r>
              <a:rPr lang="pl-PL" sz="3600" b="1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:</a:t>
            </a:r>
            <a:endParaRPr lang="cs-CZ" sz="3600" b="1" dirty="0">
              <a:solidFill>
                <a:schemeClr val="accent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52426" y="2276766"/>
            <a:ext cx="832403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§"/>
            </a:pPr>
            <a:r>
              <a:rPr lang="cs-CZ" dirty="0" smtClean="0"/>
              <a:t>Ilustrace </a:t>
            </a:r>
            <a:r>
              <a:rPr lang="cs-CZ" dirty="0"/>
              <a:t>a kliparty z http://office.microsoft.com/cs-cz/images/?CTT=6&amp;ver=14&amp;app=powerpnt.exe|</a:t>
            </a:r>
          </a:p>
        </p:txBody>
      </p:sp>
    </p:spTree>
    <p:extLst>
      <p:ext uri="{BB962C8B-B14F-4D97-AF65-F5344CB8AC3E}">
        <p14:creationId xmlns:p14="http://schemas.microsoft.com/office/powerpoint/2010/main" xmlns="" val="36988823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51</TotalTime>
  <Words>222</Words>
  <Application>Microsoft Office PowerPoint</Application>
  <PresentationFormat>Předvádění na obrazovce (4:3)</PresentationFormat>
  <Paragraphs>56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Cesta</vt:lpstr>
      <vt:lpstr>Snímek 1</vt:lpstr>
      <vt:lpstr>Snímek 2</vt:lpstr>
      <vt:lpstr>Snímek 3</vt:lpstr>
      <vt:lpstr>Snímek 4</vt:lpstr>
      <vt:lpstr>Snímek 5</vt:lpstr>
      <vt:lpstr>Snímek 6</vt:lpstr>
      <vt:lpstr>Snímek 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ZS Slovan</dc:creator>
  <cp:lastModifiedBy>Dum</cp:lastModifiedBy>
  <cp:revision>12</cp:revision>
  <dcterms:created xsi:type="dcterms:W3CDTF">2012-10-26T18:42:05Z</dcterms:created>
  <dcterms:modified xsi:type="dcterms:W3CDTF">2013-09-24T16:27:29Z</dcterms:modified>
</cp:coreProperties>
</file>