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E54AB-CCB3-42EB-93A7-925C1379C8E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7545B-9DC5-43F4-8A1C-7EBB516AB2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6219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E54AB-CCB3-42EB-93A7-925C1379C8E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7545B-9DC5-43F4-8A1C-7EBB516AB2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6704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E54AB-CCB3-42EB-93A7-925C1379C8E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7545B-9DC5-43F4-8A1C-7EBB516AB2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1036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E54AB-CCB3-42EB-93A7-925C1379C8E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7545B-9DC5-43F4-8A1C-7EBB516AB2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4243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E54AB-CCB3-42EB-93A7-925C1379C8E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7545B-9DC5-43F4-8A1C-7EBB516AB2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4765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E54AB-CCB3-42EB-93A7-925C1379C8E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7545B-9DC5-43F4-8A1C-7EBB516AB2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2622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E54AB-CCB3-42EB-93A7-925C1379C8E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7545B-9DC5-43F4-8A1C-7EBB516AB2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7707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E54AB-CCB3-42EB-93A7-925C1379C8E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7545B-9DC5-43F4-8A1C-7EBB516AB2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4659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E54AB-CCB3-42EB-93A7-925C1379C8E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7545B-9DC5-43F4-8A1C-7EBB516AB2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879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E54AB-CCB3-42EB-93A7-925C1379C8E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7545B-9DC5-43F4-8A1C-7EBB516AB2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655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E54AB-CCB3-42EB-93A7-925C1379C8E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7545B-9DC5-43F4-8A1C-7EBB516AB2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0037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E54AB-CCB3-42EB-93A7-925C1379C8E3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B7545B-9DC5-43F4-8A1C-7EBB516AB2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1172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86313" y="1151500"/>
            <a:ext cx="8064896" cy="55707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sz="20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VZDĚLÁNÍ PRO KONKURENCESCHOPNOST</a:t>
            </a:r>
          </a:p>
          <a:p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PŘEDMĚT: 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   Český jazyk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ROČNÍK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       druhý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TÉMA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          Rozdělení hlásek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AUTOR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        Mgr. Jitka Bečicová  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:   27. 10. 2012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3200" b="1" smtClean="0">
                <a:solidFill>
                  <a:srgbClr val="C00000"/>
                </a:solidFill>
              </a:rPr>
              <a:t>VY_32_INOVACE_25_jB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6632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3407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i="1" smtClean="0">
                <a:ln>
                  <a:solidFill>
                    <a:sysClr val="windowText" lastClr="000000"/>
                  </a:solidFill>
                </a:ln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i="1" dirty="0">
              <a:ln>
                <a:solidFill>
                  <a:sysClr val="windowText" lastClr="000000"/>
                </a:solidFill>
              </a:ln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3360" y="1694237"/>
            <a:ext cx="82520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Prezentace je určena pro práci na interaktivní tabuli. Byla vytvořena jako doplněk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k vyvození nebo opakování učiva </a:t>
            </a:r>
            <a:r>
              <a:rPr lang="cs-CZ" dirty="0" smtClean="0">
                <a:solidFill>
                  <a:prstClr val="black"/>
                </a:solidFill>
              </a:rPr>
              <a:t>2. </a:t>
            </a:r>
            <a:r>
              <a:rPr lang="cs-CZ" dirty="0">
                <a:solidFill>
                  <a:prstClr val="black"/>
                </a:solidFill>
              </a:rPr>
              <a:t>ročníku </a:t>
            </a:r>
            <a:r>
              <a:rPr lang="cs-CZ" dirty="0" smtClean="0">
                <a:solidFill>
                  <a:prstClr val="black"/>
                </a:solidFill>
              </a:rPr>
              <a:t>Český jazyk – Rozdělení hlásek.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V rámci prezentace se žáci seznamují s </a:t>
            </a:r>
            <a:r>
              <a:rPr lang="cs-CZ" dirty="0" smtClean="0">
                <a:solidFill>
                  <a:prstClr val="black"/>
                </a:solidFill>
              </a:rPr>
              <a:t>dělením hlásek, jednotlivými skupinami hlásek.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2716" y="4112205"/>
            <a:ext cx="82520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</a:t>
            </a:r>
            <a:r>
              <a:rPr lang="cs-CZ" dirty="0" smtClean="0"/>
              <a:t>druhého </a:t>
            </a:r>
            <a:r>
              <a:rPr lang="cs-CZ" dirty="0"/>
              <a:t>ročníku. Posloužila k uvedení žáků do </a:t>
            </a:r>
            <a:r>
              <a:rPr lang="cs-CZ" dirty="0" smtClean="0"/>
              <a:t>tématu Rozdělení hlásek.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796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2276872"/>
            <a:ext cx="389767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Rozdělení</a:t>
            </a:r>
          </a:p>
          <a:p>
            <a:r>
              <a:rPr lang="cs-CZ" sz="7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hlásek</a:t>
            </a:r>
            <a:endParaRPr lang="cs-CZ" sz="7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0239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74992"/>
            <a:ext cx="29770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Hlásky</a:t>
            </a:r>
            <a:endParaRPr lang="cs-CZ" sz="8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3417086"/>
            <a:ext cx="30973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u="sng" dirty="0" smtClean="0">
                <a:solidFill>
                  <a:srgbClr val="7030A0"/>
                </a:solidFill>
              </a:rPr>
              <a:t>samohlásky</a:t>
            </a:r>
            <a:endParaRPr lang="cs-CZ" sz="4800" u="sng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41649" y="3417086"/>
            <a:ext cx="25935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rgbClr val="00B050"/>
                </a:solidFill>
              </a:rPr>
              <a:t>dvojhlásky</a:t>
            </a:r>
            <a:endParaRPr lang="cs-CZ" sz="4400" u="sng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3417085"/>
            <a:ext cx="24304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solidFill>
                  <a:srgbClr val="0070C0"/>
                </a:solidFill>
              </a:rPr>
              <a:t>souhlásky</a:t>
            </a:r>
            <a:endParaRPr lang="cs-CZ" sz="4400" u="sng" dirty="0">
              <a:solidFill>
                <a:srgbClr val="0070C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540480" y="1916831"/>
            <a:ext cx="1691698" cy="12808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476372" y="1916832"/>
            <a:ext cx="1" cy="134243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953518" y="1916831"/>
            <a:ext cx="1656184" cy="134243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83566" y="4559563"/>
            <a:ext cx="17780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7030A0"/>
                </a:solidFill>
              </a:rPr>
              <a:t>krátké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7030A0"/>
                </a:solidFill>
              </a:rPr>
              <a:t>dlouhé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81610" y="4559563"/>
            <a:ext cx="216508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0070C0"/>
                </a:solidFill>
              </a:rPr>
              <a:t>tvrdé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0070C0"/>
                </a:solidFill>
              </a:rPr>
              <a:t>měkké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0070C0"/>
                </a:solidFill>
              </a:rPr>
              <a:t>obojetné</a:t>
            </a:r>
            <a:endParaRPr lang="cs-CZ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1383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387477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u="sng" dirty="0" smtClean="0">
                <a:solidFill>
                  <a:schemeClr val="accent4"/>
                </a:solidFill>
              </a:rPr>
              <a:t>Samohlásky</a:t>
            </a:r>
            <a:endParaRPr lang="cs-CZ" sz="6000" u="sng" dirty="0">
              <a:solidFill>
                <a:schemeClr val="accent4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372103"/>
            <a:ext cx="16003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krátké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2202825"/>
            <a:ext cx="451758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a  e  i (y) o  u</a:t>
            </a:r>
            <a:endParaRPr lang="cs-CZ" sz="6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019273"/>
            <a:ext cx="16353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dlouhé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19218"/>
            <a:ext cx="581601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á  é  í  (ý)  ó  ú  ů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77228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35358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u="sng" dirty="0" smtClean="0">
                <a:solidFill>
                  <a:srgbClr val="00B050"/>
                </a:solidFill>
              </a:rPr>
              <a:t>Dvojhlásky</a:t>
            </a:r>
            <a:endParaRPr lang="cs-CZ" sz="6000" u="sng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3470" y="3284984"/>
            <a:ext cx="526939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ou       au      </a:t>
            </a:r>
            <a:r>
              <a:rPr lang="cs-CZ" sz="6600" dirty="0" err="1" smtClean="0"/>
              <a:t>eu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555072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766" y="495776"/>
            <a:ext cx="360707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Souhlásky</a:t>
            </a:r>
            <a:endParaRPr lang="cs-CZ" sz="6600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5669" y="1939479"/>
            <a:ext cx="13952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tvrdé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3732" y="3645023"/>
            <a:ext cx="16909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měkké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669" y="5517231"/>
            <a:ext cx="22559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obojetné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0990" y="1770201"/>
            <a:ext cx="557075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h  ch  k  r  d  t  n</a:t>
            </a:r>
            <a:endParaRPr lang="cs-CZ" sz="6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0990" y="3475746"/>
            <a:ext cx="633378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ž  š  č  ř  c  j  ď  ť  ň</a:t>
            </a:r>
            <a:endParaRPr lang="cs-CZ" sz="6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0990" y="5347953"/>
            <a:ext cx="592021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b  f  l  m  p  s  v  z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3756823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50451"/>
            <a:ext cx="8324030" cy="118417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4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3600" i="1" dirty="0" smtClean="0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  <a:solidFill>
                <a:schemeClr val="accent3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i="1" dirty="0" smtClean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accent3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ZDROJE:</a:t>
            </a:r>
          </a:p>
          <a:p>
            <a:endParaRPr lang="cs-CZ" sz="3600" i="1" dirty="0" smtClean="0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  <a:solidFill>
                <a:schemeClr val="accent3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i="1" dirty="0" smtClean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accent3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Vlastní tvorba </a:t>
            </a:r>
            <a:r>
              <a:rPr lang="pl-PL" sz="3600" i="1" dirty="0" smtClean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accent3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pl-PL" sz="3600" i="1" dirty="0" smtClean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accent3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i="1" dirty="0" smtClean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chemeClr val="accent3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endParaRPr lang="cs-CZ" sz="3600" dirty="0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  <a:solidFill>
                <a:schemeClr val="accent3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9464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187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13</cp:revision>
  <dcterms:created xsi:type="dcterms:W3CDTF">2012-10-27T07:52:22Z</dcterms:created>
  <dcterms:modified xsi:type="dcterms:W3CDTF">2013-09-24T16:32:18Z</dcterms:modified>
</cp:coreProperties>
</file>