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D894"/>
    <a:srgbClr val="F9D07F"/>
    <a:srgbClr val="F9B6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91" d="100"/>
          <a:sy n="91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10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5559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711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1308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647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4907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799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112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803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04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477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D8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AF9FA-6F8C-498E-B14A-A8DFDB6EB7F0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E49A3-681B-4072-AB32-BC8720847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18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43608" y="1413867"/>
            <a:ext cx="722219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Český jazyk</a:t>
            </a:r>
          </a:p>
          <a:p>
            <a:r>
              <a:rPr lang="cs-CZ" dirty="0" smtClean="0"/>
              <a:t>ROČNÍK:     druhý</a:t>
            </a:r>
          </a:p>
          <a:p>
            <a:r>
              <a:rPr lang="cs-CZ" dirty="0" smtClean="0"/>
              <a:t>TÉMA:        Tvrdé souhlásky</a:t>
            </a:r>
          </a:p>
          <a:p>
            <a:r>
              <a:rPr lang="cs-CZ" dirty="0" smtClean="0"/>
              <a:t>AUTOR:     Mgr. Jitka Bečicová</a:t>
            </a:r>
          </a:p>
          <a:p>
            <a:r>
              <a:rPr lang="cs-CZ" dirty="0" smtClean="0"/>
              <a:t>DATUM VYTVOŘENÍ: 2. 1. 2013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VY_32_INOVACE_28_jB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243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ANOTACE</a:t>
            </a:r>
            <a:endParaRPr lang="cs-CZ" sz="40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8018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</a:t>
            </a:r>
          </a:p>
          <a:p>
            <a:r>
              <a:rPr lang="cs-CZ" dirty="0" smtClean="0"/>
              <a:t>k vyvození nebo opakování učiva 2. ročníku Český jazyk – Tvrdé souhlásky.</a:t>
            </a:r>
          </a:p>
          <a:p>
            <a:r>
              <a:rPr lang="cs-CZ" dirty="0" smtClean="0"/>
              <a:t>V rámci prezentace si žáci upevňují znalost tvrdých souhlásek 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36510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Pilotáž: Prezentace pilotována ve třídách 2. ročníku. Žákům nabízí upevnění znalosti tvrdých souhlásek a procvičení psaní tvrdého y, ý po těchto souhláskách.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79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492896"/>
            <a:ext cx="7002558" cy="1323439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r>
              <a:rPr lang="cs-CZ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Tvrdé souhlásky</a:t>
            </a:r>
            <a:endParaRPr lang="cs-CZ" sz="8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61280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01401" y="1545377"/>
            <a:ext cx="32024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 písmenech 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95723" y="2564904"/>
            <a:ext cx="674306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h, ch, k, r, d, t, n </a:t>
            </a:r>
            <a:endParaRPr lang="cs-CZ" sz="6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9188" y="4149080"/>
            <a:ext cx="18069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píšeme 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2971" y="476672"/>
            <a:ext cx="2504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Zapamatuj si 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89456" y="5395282"/>
            <a:ext cx="62388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y</a:t>
            </a:r>
            <a:endParaRPr lang="cs-CZ" sz="6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78111" y="5651376"/>
            <a:ext cx="12490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nebo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91936" y="5451321"/>
            <a:ext cx="85311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ý </a:t>
            </a:r>
            <a:endParaRPr lang="cs-CZ" sz="6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23868" y="589542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5600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6932" y="974079"/>
            <a:ext cx="65975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 správně řady tvrdých souhlásek.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82267" y="2586995"/>
            <a:ext cx="529625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0070C0"/>
                </a:solidFill>
              </a:rPr>
              <a:t>h, ch, _, r, d, _, n</a:t>
            </a:r>
          </a:p>
          <a:p>
            <a:r>
              <a:rPr lang="cs-CZ" sz="6000" dirty="0" smtClean="0">
                <a:solidFill>
                  <a:srgbClr val="0070C0"/>
                </a:solidFill>
              </a:rPr>
              <a:t>_, ch, k, _, _, t, n</a:t>
            </a:r>
          </a:p>
          <a:p>
            <a:r>
              <a:rPr lang="cs-CZ" sz="6000" dirty="0" smtClean="0">
                <a:solidFill>
                  <a:srgbClr val="0070C0"/>
                </a:solidFill>
              </a:rPr>
              <a:t>h, ch, _, r, d, _, _</a:t>
            </a:r>
          </a:p>
          <a:p>
            <a:r>
              <a:rPr lang="cs-CZ" sz="6000" dirty="0" smtClean="0">
                <a:solidFill>
                  <a:srgbClr val="0070C0"/>
                </a:solidFill>
              </a:rPr>
              <a:t>_, _, _, _, _, _, _</a:t>
            </a:r>
            <a:endParaRPr lang="cs-CZ" sz="60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61" y="266341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66341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0361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998991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00B050"/>
                </a:solidFill>
              </a:rPr>
              <a:t>H</a:t>
            </a:r>
          </a:p>
          <a:p>
            <a:r>
              <a:rPr lang="cs-CZ" sz="6000" dirty="0" smtClean="0">
                <a:solidFill>
                  <a:srgbClr val="00B050"/>
                </a:solidFill>
              </a:rPr>
              <a:t>Ch</a:t>
            </a:r>
          </a:p>
          <a:p>
            <a:r>
              <a:rPr lang="cs-CZ" sz="6000" dirty="0" smtClean="0">
                <a:solidFill>
                  <a:srgbClr val="00B050"/>
                </a:solidFill>
              </a:rPr>
              <a:t>K</a:t>
            </a:r>
          </a:p>
          <a:p>
            <a:r>
              <a:rPr lang="cs-CZ" sz="6000" dirty="0" smtClean="0">
                <a:solidFill>
                  <a:srgbClr val="00B050"/>
                </a:solidFill>
              </a:rPr>
              <a:t>R</a:t>
            </a:r>
          </a:p>
          <a:p>
            <a:r>
              <a:rPr lang="cs-CZ" sz="6000" dirty="0" smtClean="0">
                <a:solidFill>
                  <a:srgbClr val="00B050"/>
                </a:solidFill>
              </a:rPr>
              <a:t>D</a:t>
            </a:r>
          </a:p>
          <a:p>
            <a:r>
              <a:rPr lang="cs-CZ" sz="6000" dirty="0" smtClean="0">
                <a:solidFill>
                  <a:srgbClr val="00B050"/>
                </a:solidFill>
              </a:rPr>
              <a:t>T</a:t>
            </a:r>
          </a:p>
          <a:p>
            <a:r>
              <a:rPr lang="cs-CZ" sz="6000" dirty="0" smtClean="0">
                <a:solidFill>
                  <a:srgbClr val="00B050"/>
                </a:solidFill>
              </a:rPr>
              <a:t>N</a:t>
            </a:r>
          </a:p>
          <a:p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7664" y="482769"/>
            <a:ext cx="65627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roh -  , </a:t>
            </a:r>
            <a:r>
              <a:rPr lang="cs-CZ" sz="4000" dirty="0" err="1" smtClean="0"/>
              <a:t>oh</a:t>
            </a:r>
            <a:r>
              <a:rPr lang="cs-CZ" sz="4000" dirty="0" smtClean="0"/>
              <a:t> – </a:t>
            </a:r>
            <a:r>
              <a:rPr lang="cs-CZ" sz="4000" dirty="0" err="1" smtClean="0"/>
              <a:t>bá</a:t>
            </a:r>
            <a:r>
              <a:rPr lang="cs-CZ" sz="4000" dirty="0" smtClean="0"/>
              <a:t>,  noh - ,  H - </a:t>
            </a:r>
            <a:r>
              <a:rPr lang="cs-CZ" sz="4000" dirty="0" err="1" smtClean="0"/>
              <a:t>nek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1412776"/>
            <a:ext cx="78163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ch – </a:t>
            </a:r>
            <a:r>
              <a:rPr lang="cs-CZ" sz="4000" dirty="0" err="1" smtClean="0"/>
              <a:t>trý</a:t>
            </a:r>
            <a:r>
              <a:rPr lang="cs-CZ" sz="4000" dirty="0" smtClean="0"/>
              <a:t> ,  ch – </a:t>
            </a:r>
            <a:r>
              <a:rPr lang="cs-CZ" sz="4000" dirty="0" err="1" smtClean="0"/>
              <a:t>tá</a:t>
            </a:r>
            <a:r>
              <a:rPr lang="cs-CZ" sz="4000" dirty="0" smtClean="0"/>
              <a:t> ,  ch – ba ,  střech -  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47664" y="2382890"/>
            <a:ext cx="72449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 – </a:t>
            </a:r>
            <a:r>
              <a:rPr lang="cs-CZ" sz="4000" dirty="0" err="1" smtClean="0"/>
              <a:t>tka</a:t>
            </a:r>
            <a:r>
              <a:rPr lang="cs-CZ" sz="4000" dirty="0" smtClean="0"/>
              <a:t> ,  </a:t>
            </a:r>
            <a:r>
              <a:rPr lang="cs-CZ" sz="4000" dirty="0" err="1" smtClean="0"/>
              <a:t>žabk</a:t>
            </a:r>
            <a:r>
              <a:rPr lang="cs-CZ" sz="4000" dirty="0" smtClean="0"/>
              <a:t> - ,  k – vadlo ,  </a:t>
            </a:r>
            <a:r>
              <a:rPr lang="cs-CZ" sz="4000" dirty="0" err="1" smtClean="0"/>
              <a:t>velk</a:t>
            </a:r>
            <a:r>
              <a:rPr lang="cs-CZ" sz="4000" dirty="0" smtClean="0"/>
              <a:t> - 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93697" y="3212976"/>
            <a:ext cx="65462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r – ba ,  </a:t>
            </a:r>
            <a:r>
              <a:rPr lang="cs-CZ" sz="4000" dirty="0" err="1" smtClean="0"/>
              <a:t>kor</a:t>
            </a:r>
            <a:r>
              <a:rPr lang="cs-CZ" sz="4000" dirty="0" smtClean="0"/>
              <a:t> – to ,  r – č ,  </a:t>
            </a:r>
            <a:r>
              <a:rPr lang="cs-CZ" sz="4000" dirty="0" err="1" smtClean="0"/>
              <a:t>star</a:t>
            </a:r>
            <a:r>
              <a:rPr lang="cs-CZ" sz="4000" dirty="0" smtClean="0"/>
              <a:t> -  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4072350"/>
            <a:ext cx="63324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d – m ,  mlad - ,  </a:t>
            </a:r>
            <a:r>
              <a:rPr lang="cs-CZ" sz="4000" dirty="0" err="1" smtClean="0"/>
              <a:t>tvrd</a:t>
            </a:r>
            <a:r>
              <a:rPr lang="cs-CZ" sz="4000" dirty="0" smtClean="0"/>
              <a:t> - ,  d - </a:t>
            </a:r>
            <a:r>
              <a:rPr lang="cs-CZ" sz="4000" dirty="0" err="1" smtClean="0"/>
              <a:t>ka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93697" y="5013176"/>
            <a:ext cx="6934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 – den ,  </a:t>
            </a:r>
            <a:r>
              <a:rPr lang="cs-CZ" sz="4000" dirty="0" err="1" smtClean="0"/>
              <a:t>hust</a:t>
            </a:r>
            <a:r>
              <a:rPr lang="cs-CZ" sz="4000" dirty="0" smtClean="0"/>
              <a:t> -  ,  mot – </a:t>
            </a:r>
            <a:r>
              <a:rPr lang="cs-CZ" sz="4000" dirty="0" err="1" smtClean="0"/>
              <a:t>ka</a:t>
            </a:r>
            <a:r>
              <a:rPr lang="cs-CZ" sz="4000" dirty="0" smtClean="0"/>
              <a:t> ,  t - č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93697" y="5995363"/>
            <a:ext cx="6649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čern</a:t>
            </a:r>
            <a:r>
              <a:rPr lang="cs-CZ" sz="4000" dirty="0" smtClean="0"/>
              <a:t> - ,  </a:t>
            </a:r>
            <a:r>
              <a:rPr lang="cs-CZ" sz="4000" dirty="0" err="1" smtClean="0"/>
              <a:t>siln</a:t>
            </a:r>
            <a:r>
              <a:rPr lang="cs-CZ" sz="4000" dirty="0" smtClean="0"/>
              <a:t> - ,  mlýn - ,  kořen -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019556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5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58625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8624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5036" y="664939"/>
            <a:ext cx="62201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Najdi tvrdé souhlásky a oprav chyby.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708920"/>
            <a:ext cx="285661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richlý</a:t>
            </a:r>
            <a:r>
              <a:rPr lang="cs-CZ" sz="4000" dirty="0" smtClean="0"/>
              <a:t> vlak</a:t>
            </a:r>
          </a:p>
          <a:p>
            <a:r>
              <a:rPr lang="cs-CZ" sz="4000" dirty="0" smtClean="0"/>
              <a:t>tvrdí chléb</a:t>
            </a:r>
          </a:p>
          <a:p>
            <a:r>
              <a:rPr lang="cs-CZ" sz="4000" dirty="0" smtClean="0"/>
              <a:t>dlouhý </a:t>
            </a:r>
            <a:r>
              <a:rPr lang="cs-CZ" sz="4000" dirty="0" err="1" smtClean="0"/>
              <a:t>tíden</a:t>
            </a:r>
            <a:endParaRPr lang="cs-CZ" sz="4000" dirty="0" smtClean="0"/>
          </a:p>
          <a:p>
            <a:r>
              <a:rPr lang="cs-CZ" sz="4000" dirty="0" smtClean="0"/>
              <a:t>zelené žabky</a:t>
            </a:r>
          </a:p>
          <a:p>
            <a:r>
              <a:rPr lang="cs-CZ" sz="4000" dirty="0" smtClean="0"/>
              <a:t>bolavé </a:t>
            </a:r>
            <a:r>
              <a:rPr lang="cs-CZ" sz="4000" dirty="0" err="1" smtClean="0"/>
              <a:t>nohi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64088" y="2708920"/>
            <a:ext cx="265245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studeny vítr</a:t>
            </a:r>
          </a:p>
          <a:p>
            <a:r>
              <a:rPr lang="cs-CZ" sz="4000" dirty="0" err="1" smtClean="0"/>
              <a:t>starí</a:t>
            </a:r>
            <a:r>
              <a:rPr lang="cs-CZ" sz="4000" dirty="0" smtClean="0"/>
              <a:t> </a:t>
            </a:r>
            <a:r>
              <a:rPr lang="cs-CZ" sz="4000" dirty="0" err="1" smtClean="0"/>
              <a:t>ríč</a:t>
            </a:r>
            <a:endParaRPr lang="cs-CZ" sz="4000" dirty="0" smtClean="0"/>
          </a:p>
          <a:p>
            <a:r>
              <a:rPr lang="cs-CZ" sz="4000" dirty="0" smtClean="0"/>
              <a:t>malé </a:t>
            </a:r>
            <a:r>
              <a:rPr lang="cs-CZ" sz="4000" dirty="0" err="1" smtClean="0"/>
              <a:t>ribki</a:t>
            </a:r>
            <a:endParaRPr lang="cs-CZ" sz="4000" dirty="0" smtClean="0"/>
          </a:p>
          <a:p>
            <a:r>
              <a:rPr lang="cs-CZ" sz="4000" dirty="0" smtClean="0"/>
              <a:t>náš </a:t>
            </a:r>
            <a:r>
              <a:rPr lang="cs-CZ" sz="4000" dirty="0" err="1" smtClean="0"/>
              <a:t>stríc</a:t>
            </a:r>
            <a:endParaRPr lang="cs-CZ" sz="4000" dirty="0" smtClean="0"/>
          </a:p>
          <a:p>
            <a:r>
              <a:rPr lang="cs-CZ" sz="4000" dirty="0" smtClean="0"/>
              <a:t>chytrý kluk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0281713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8624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58623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680" y="764704"/>
            <a:ext cx="55906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Napiš správně slova k obrázkům.</a:t>
            </a:r>
            <a:endParaRPr lang="cs-CZ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94" y="2106472"/>
            <a:ext cx="1491084" cy="149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106472"/>
            <a:ext cx="1491084" cy="149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802" y="2106472"/>
            <a:ext cx="1491084" cy="149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93" y="4677978"/>
            <a:ext cx="1491083" cy="1491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677976"/>
            <a:ext cx="1491083" cy="1491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803" y="4659041"/>
            <a:ext cx="1491083" cy="1491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511" y="4677975"/>
            <a:ext cx="1491085" cy="1491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512" y="2106472"/>
            <a:ext cx="1491084" cy="149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41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pl-PL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                 dostupné z www</a:t>
            </a:r>
            <a:r>
              <a:rPr lang="pl-P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: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2426" y="2276766"/>
            <a:ext cx="832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Ilustrace </a:t>
            </a:r>
            <a:r>
              <a:rPr lang="cs-CZ" dirty="0"/>
              <a:t>a kliparty z http://office.microsoft.com/cs-cz/images/?CTT=6&amp;ver=14&amp;app=powerpnt.exe|</a:t>
            </a:r>
          </a:p>
        </p:txBody>
      </p:sp>
    </p:spTree>
    <p:extLst>
      <p:ext uri="{BB962C8B-B14F-4D97-AF65-F5344CB8AC3E}">
        <p14:creationId xmlns:p14="http://schemas.microsoft.com/office/powerpoint/2010/main" val="978176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342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17</cp:revision>
  <dcterms:created xsi:type="dcterms:W3CDTF">2013-01-02T10:07:02Z</dcterms:created>
  <dcterms:modified xsi:type="dcterms:W3CDTF">2013-02-21T07:11:16Z</dcterms:modified>
</cp:coreProperties>
</file>