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FBCA"/>
    <a:srgbClr val="A5F9AD"/>
    <a:srgbClr val="81F78C"/>
    <a:srgbClr val="FFDF79"/>
    <a:srgbClr val="A2C0FC"/>
    <a:srgbClr val="8BE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568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860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428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642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26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00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800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250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296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669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107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FB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2D2FD3-6D97-4377-BFE8-2532B07A328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C841D-004A-4545-8F0C-8E1B9C109C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336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Český jazyk</a:t>
            </a:r>
          </a:p>
          <a:p>
            <a:r>
              <a:rPr lang="cs-CZ" dirty="0" smtClean="0"/>
              <a:t>ROČNÍK:     druhý</a:t>
            </a:r>
          </a:p>
          <a:p>
            <a:r>
              <a:rPr lang="cs-CZ" dirty="0" smtClean="0"/>
              <a:t>TÉMA:       Měkké souhlásky</a:t>
            </a:r>
          </a:p>
          <a:p>
            <a:r>
              <a:rPr lang="cs-CZ" dirty="0" smtClean="0"/>
              <a:t>AUTOR:     Mgr. Jitka Bečicová</a:t>
            </a:r>
          </a:p>
          <a:p>
            <a:r>
              <a:rPr lang="cs-CZ" dirty="0" smtClean="0"/>
              <a:t>DATUM VYTVOŘENÍ:  3.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VY_32_INOVACE_29_jB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810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i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b="1" i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844824"/>
            <a:ext cx="80182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</a:t>
            </a:r>
          </a:p>
          <a:p>
            <a:r>
              <a:rPr lang="cs-CZ" dirty="0" smtClean="0"/>
              <a:t>k vyvození nebo opakování učiva 2. ročníku Český jazyk – Měkké souhlásky.</a:t>
            </a:r>
          </a:p>
          <a:p>
            <a:r>
              <a:rPr lang="cs-CZ" dirty="0" smtClean="0"/>
              <a:t>V rámci prezentace si žáci upevňují znalost měkkých souhlásek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1" y="436510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Pilotáž: Prezentace pilotována ve třídách 2. ročníku. Žákům nabízí upevnění znalosti měkkých souhlásek a procvičení psaní měkkého i, í po těchto souhláskách.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174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780928"/>
            <a:ext cx="7506350" cy="1323439"/>
          </a:xfrm>
          <a:prstGeom prst="rect">
            <a:avLst/>
          </a:prstGeom>
          <a:noFill/>
        </p:spPr>
        <p:txBody>
          <a:bodyPr wrap="none" rtlCol="0">
            <a:prstTxWarp prst="textChevron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Měkké souhlásky</a:t>
            </a:r>
            <a:endParaRPr lang="cs-CZ" sz="8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73900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2971" y="476672"/>
            <a:ext cx="25048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Zapamatuj si 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01401" y="1545377"/>
            <a:ext cx="3202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 písmenech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9188" y="4149080"/>
            <a:ext cx="18069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píšeme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8111" y="5651376"/>
            <a:ext cx="12490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nebo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596443"/>
            <a:ext cx="6560322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ž, š, č, ř, c, j, ď, ť, ň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94768" y="5451321"/>
            <a:ext cx="393056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48106" y="5451321"/>
            <a:ext cx="393056" cy="110799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</a:t>
            </a:r>
            <a:endParaRPr lang="cs-CZ" sz="6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598993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4204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04660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2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37485" y="825489"/>
            <a:ext cx="68243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 správně řady měkkých souhlásek.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237485" y="2564904"/>
            <a:ext cx="6569427" cy="378565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ž, š, č, _, c, j, _, ť, ň</a:t>
            </a:r>
          </a:p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ž, _, č, ř, c, _, ď, ť, _</a:t>
            </a:r>
          </a:p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_, š, _, _, c, j, ď, _, ň</a:t>
            </a:r>
          </a:p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_, _, _, _, _, _, _, _, _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2107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2208" y="476672"/>
            <a:ext cx="490840" cy="88947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Ž</a:t>
            </a:r>
          </a:p>
          <a:p>
            <a:endParaRPr lang="cs-CZ" sz="4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Š</a:t>
            </a:r>
          </a:p>
          <a:p>
            <a:endParaRPr lang="cs-CZ" sz="4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Č</a:t>
            </a:r>
          </a:p>
          <a:p>
            <a:endParaRPr lang="cs-CZ" sz="4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Ř</a:t>
            </a:r>
          </a:p>
          <a:p>
            <a:endParaRPr lang="cs-CZ" sz="4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C</a:t>
            </a:r>
          </a:p>
          <a:p>
            <a:endParaRPr lang="cs-CZ" sz="4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4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4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448192"/>
            <a:ext cx="67381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ž - </a:t>
            </a:r>
            <a:r>
              <a:rPr lang="cs-CZ" sz="4000" dirty="0" err="1" smtClean="0"/>
              <a:t>vot</a:t>
            </a:r>
            <a:r>
              <a:rPr lang="cs-CZ" sz="4000" dirty="0" smtClean="0"/>
              <a:t> ,  </a:t>
            </a:r>
            <a:r>
              <a:rPr lang="cs-CZ" sz="4000" dirty="0" err="1" smtClean="0"/>
              <a:t>kož</a:t>
            </a:r>
            <a:r>
              <a:rPr lang="cs-CZ" sz="4000" dirty="0" smtClean="0"/>
              <a:t> – ch ,  ž – </a:t>
            </a:r>
            <a:r>
              <a:rPr lang="cs-CZ" sz="4000" dirty="0" err="1" smtClean="0"/>
              <a:t>rafa</a:t>
            </a:r>
            <a:r>
              <a:rPr lang="cs-CZ" sz="4000" dirty="0" smtClean="0"/>
              <a:t> , lež -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21192" y="1838657"/>
            <a:ext cx="70443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š – </a:t>
            </a:r>
            <a:r>
              <a:rPr lang="cs-CZ" sz="4000" dirty="0" err="1" smtClean="0"/>
              <a:t>ška</a:t>
            </a:r>
            <a:r>
              <a:rPr lang="cs-CZ" sz="4000" dirty="0" smtClean="0"/>
              <a:t> ,  </a:t>
            </a:r>
            <a:r>
              <a:rPr lang="cs-CZ" sz="4000" dirty="0" err="1" smtClean="0"/>
              <a:t>neš</a:t>
            </a:r>
            <a:r>
              <a:rPr lang="cs-CZ" sz="4000" dirty="0" smtClean="0"/>
              <a:t> – </a:t>
            </a:r>
            <a:r>
              <a:rPr lang="cs-CZ" sz="4000" dirty="0" err="1" smtClean="0"/>
              <a:t>ka</a:t>
            </a:r>
            <a:r>
              <a:rPr lang="cs-CZ" sz="4000" dirty="0" smtClean="0"/>
              <a:t> ,  koš – </a:t>
            </a:r>
            <a:r>
              <a:rPr lang="cs-CZ" sz="4000" dirty="0" err="1" smtClean="0"/>
              <a:t>le</a:t>
            </a:r>
            <a:r>
              <a:rPr lang="cs-CZ" sz="4000" dirty="0" smtClean="0"/>
              <a:t> ,  š - p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0534" y="3140968"/>
            <a:ext cx="66193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č – stý ,  </a:t>
            </a:r>
            <a:r>
              <a:rPr lang="cs-CZ" sz="4000" dirty="0" err="1" smtClean="0"/>
              <a:t>koč</a:t>
            </a:r>
            <a:r>
              <a:rPr lang="cs-CZ" sz="4000" dirty="0" smtClean="0"/>
              <a:t> –</a:t>
            </a:r>
            <a:r>
              <a:rPr lang="cs-CZ" sz="4000" dirty="0" err="1" smtClean="0"/>
              <a:t>čka</a:t>
            </a:r>
            <a:r>
              <a:rPr lang="cs-CZ" sz="4000" dirty="0" smtClean="0"/>
              <a:t> ,  oč - ,  č - </a:t>
            </a:r>
            <a:r>
              <a:rPr lang="cs-CZ" sz="4000" dirty="0" err="1" smtClean="0"/>
              <a:t>slo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88332" y="4437112"/>
            <a:ext cx="71100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hoř - ,  ř – </a:t>
            </a:r>
            <a:r>
              <a:rPr lang="cs-CZ" sz="4000" dirty="0" err="1" smtClean="0"/>
              <a:t>čka</a:t>
            </a:r>
            <a:r>
              <a:rPr lang="cs-CZ" sz="4000" dirty="0" smtClean="0"/>
              <a:t> ,  </a:t>
            </a:r>
            <a:r>
              <a:rPr lang="cs-CZ" sz="4000" dirty="0" err="1" smtClean="0"/>
              <a:t>kř</a:t>
            </a:r>
            <a:r>
              <a:rPr lang="cs-CZ" sz="4000" dirty="0" smtClean="0"/>
              <a:t> – </a:t>
            </a:r>
            <a:r>
              <a:rPr lang="cs-CZ" sz="4000" dirty="0" err="1" smtClean="0"/>
              <a:t>vý</a:t>
            </a:r>
            <a:r>
              <a:rPr lang="cs-CZ" sz="4000" dirty="0" smtClean="0"/>
              <a:t> ,  </a:t>
            </a:r>
            <a:r>
              <a:rPr lang="cs-CZ" sz="4000" dirty="0" err="1" smtClean="0"/>
              <a:t>př</a:t>
            </a:r>
            <a:r>
              <a:rPr lang="cs-CZ" sz="4000" dirty="0" smtClean="0"/>
              <a:t> - </a:t>
            </a:r>
            <a:r>
              <a:rPr lang="cs-CZ" sz="4000" dirty="0" err="1" smtClean="0"/>
              <a:t>roda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0534" y="5733256"/>
            <a:ext cx="71856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c – bule , c – </a:t>
            </a:r>
            <a:r>
              <a:rPr lang="cs-CZ" sz="4000" dirty="0" err="1" smtClean="0"/>
              <a:t>tron</a:t>
            </a:r>
            <a:r>
              <a:rPr lang="cs-CZ" sz="4000" dirty="0" smtClean="0"/>
              <a:t> ,  </a:t>
            </a:r>
            <a:r>
              <a:rPr lang="cs-CZ" sz="4000" dirty="0" err="1" smtClean="0"/>
              <a:t>šnec</a:t>
            </a:r>
            <a:r>
              <a:rPr lang="cs-CZ" sz="4000" dirty="0" smtClean="0"/>
              <a:t> - ,  </a:t>
            </a:r>
            <a:r>
              <a:rPr lang="cs-CZ" sz="4000" dirty="0" err="1" smtClean="0"/>
              <a:t>telec</a:t>
            </a:r>
            <a:r>
              <a:rPr lang="cs-CZ" sz="4000" dirty="0" smtClean="0"/>
              <a:t> -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226044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60522" y="2420888"/>
            <a:ext cx="77971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dělaj</a:t>
            </a:r>
            <a:r>
              <a:rPr lang="cs-CZ" sz="4000" dirty="0" smtClean="0"/>
              <a:t> - ,  j – </a:t>
            </a:r>
            <a:r>
              <a:rPr lang="cs-CZ" sz="4000" dirty="0" err="1" smtClean="0"/>
              <a:t>skra</a:t>
            </a:r>
            <a:r>
              <a:rPr lang="cs-CZ" sz="4000" dirty="0" smtClean="0"/>
              <a:t> ,  </a:t>
            </a:r>
            <a:r>
              <a:rPr lang="cs-CZ" sz="4000" dirty="0" err="1" smtClean="0"/>
              <a:t>naj</a:t>
            </a:r>
            <a:r>
              <a:rPr lang="cs-CZ" sz="4000" dirty="0" smtClean="0"/>
              <a:t> – t ,  j - </a:t>
            </a:r>
            <a:r>
              <a:rPr lang="cs-CZ" sz="4000" dirty="0" err="1" smtClean="0"/>
              <a:t>novatka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1" y="977427"/>
            <a:ext cx="70386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 – tě , chod - ,  rod – na ,  d - </a:t>
            </a:r>
            <a:r>
              <a:rPr lang="cs-CZ" sz="4000" dirty="0" err="1" smtClean="0"/>
              <a:t>vák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844466"/>
            <a:ext cx="70238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t – </a:t>
            </a:r>
            <a:r>
              <a:rPr lang="cs-CZ" sz="4000" dirty="0" err="1" smtClean="0"/>
              <a:t>ká</a:t>
            </a:r>
            <a:r>
              <a:rPr lang="cs-CZ" sz="4000" dirty="0" smtClean="0"/>
              <a:t> ,  let – </a:t>
            </a:r>
            <a:r>
              <a:rPr lang="cs-CZ" sz="4000" dirty="0" err="1" smtClean="0"/>
              <a:t>ště</a:t>
            </a:r>
            <a:r>
              <a:rPr lang="cs-CZ" sz="4000" dirty="0" smtClean="0"/>
              <a:t> ,  </a:t>
            </a:r>
            <a:r>
              <a:rPr lang="cs-CZ" sz="4000" dirty="0" err="1" smtClean="0"/>
              <a:t>ut</a:t>
            </a:r>
            <a:r>
              <a:rPr lang="cs-CZ" sz="4000" dirty="0" smtClean="0"/>
              <a:t> – </a:t>
            </a:r>
            <a:r>
              <a:rPr lang="cs-CZ" sz="4000" dirty="0" err="1" smtClean="0"/>
              <a:t>rá</a:t>
            </a:r>
            <a:r>
              <a:rPr lang="cs-CZ" sz="4000" dirty="0" smtClean="0"/>
              <a:t> ,  smet -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60522" y="5101633"/>
            <a:ext cx="68324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 – c ,  </a:t>
            </a:r>
            <a:r>
              <a:rPr lang="cs-CZ" sz="4000" dirty="0" err="1" smtClean="0"/>
              <a:t>kon</a:t>
            </a:r>
            <a:r>
              <a:rPr lang="cs-CZ" sz="4000" dirty="0" smtClean="0"/>
              <a:t> – k ,  učen - ,  len - </a:t>
            </a:r>
            <a:r>
              <a:rPr lang="cs-CZ" sz="4000" dirty="0" err="1" smtClean="0"/>
              <a:t>vý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977427"/>
            <a:ext cx="54854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J</a:t>
            </a:r>
          </a:p>
          <a:p>
            <a:endParaRPr lang="cs-CZ" sz="44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Ď</a:t>
            </a:r>
          </a:p>
          <a:p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Ť</a:t>
            </a:r>
          </a:p>
          <a:p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Ň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00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66298"/>
            <a:ext cx="64338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Najdi měkké souhlásky a oprav chyby.</a:t>
            </a:r>
            <a:endParaRPr lang="cs-CZ" sz="32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40" y="458624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453" y="457262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2852936"/>
            <a:ext cx="3123099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Bílá </a:t>
            </a:r>
            <a:r>
              <a:rPr lang="cs-CZ" sz="4000" dirty="0" err="1" smtClean="0"/>
              <a:t>košyle</a:t>
            </a:r>
            <a:endParaRPr lang="cs-CZ" sz="4000" dirty="0" smtClean="0"/>
          </a:p>
          <a:p>
            <a:r>
              <a:rPr lang="cs-CZ" sz="4000" dirty="0" smtClean="0"/>
              <a:t>Naše </a:t>
            </a:r>
            <a:r>
              <a:rPr lang="cs-CZ" sz="4000" dirty="0" err="1" smtClean="0"/>
              <a:t>rodyna</a:t>
            </a:r>
            <a:endParaRPr lang="cs-CZ" sz="4000" dirty="0" smtClean="0"/>
          </a:p>
          <a:p>
            <a:r>
              <a:rPr lang="cs-CZ" sz="4000" dirty="0" smtClean="0"/>
              <a:t>Zametá </a:t>
            </a:r>
            <a:r>
              <a:rPr lang="cs-CZ" sz="4000" dirty="0" err="1" smtClean="0"/>
              <a:t>smetý</a:t>
            </a:r>
            <a:endParaRPr lang="cs-CZ" sz="4000" dirty="0" smtClean="0"/>
          </a:p>
          <a:p>
            <a:r>
              <a:rPr lang="cs-CZ" sz="4000" dirty="0" smtClean="0"/>
              <a:t>Hezké oči</a:t>
            </a:r>
          </a:p>
          <a:p>
            <a:r>
              <a:rPr lang="cs-CZ" sz="4000" dirty="0" smtClean="0"/>
              <a:t>Kyselý </a:t>
            </a:r>
            <a:r>
              <a:rPr lang="cs-CZ" sz="4000" dirty="0" err="1" smtClean="0"/>
              <a:t>cytron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2852936"/>
            <a:ext cx="3056927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Hodíny</a:t>
            </a:r>
            <a:r>
              <a:rPr lang="cs-CZ" sz="4000" dirty="0" smtClean="0"/>
              <a:t> </a:t>
            </a:r>
            <a:r>
              <a:rPr lang="cs-CZ" sz="4000" dirty="0" err="1" smtClean="0"/>
              <a:t>tykajý</a:t>
            </a:r>
            <a:endParaRPr lang="cs-CZ" sz="4000" dirty="0" smtClean="0"/>
          </a:p>
          <a:p>
            <a:r>
              <a:rPr lang="cs-CZ" sz="4000" dirty="0" smtClean="0"/>
              <a:t>Šikovné </a:t>
            </a:r>
            <a:r>
              <a:rPr lang="cs-CZ" sz="4000" dirty="0" err="1" smtClean="0"/>
              <a:t>dýtě</a:t>
            </a:r>
            <a:endParaRPr lang="cs-CZ" sz="4000" dirty="0" smtClean="0"/>
          </a:p>
          <a:p>
            <a:r>
              <a:rPr lang="cs-CZ" sz="4000" dirty="0" err="1" smtClean="0"/>
              <a:t>Mojy</a:t>
            </a:r>
            <a:r>
              <a:rPr lang="cs-CZ" sz="4000" dirty="0" smtClean="0"/>
              <a:t> rodiče</a:t>
            </a:r>
          </a:p>
          <a:p>
            <a:r>
              <a:rPr lang="cs-CZ" sz="4000" dirty="0" smtClean="0"/>
              <a:t>Mořský </a:t>
            </a:r>
            <a:r>
              <a:rPr lang="cs-CZ" sz="4000" dirty="0" err="1" smtClean="0"/>
              <a:t>konyk</a:t>
            </a:r>
            <a:endParaRPr lang="cs-CZ" sz="4000" dirty="0" smtClean="0"/>
          </a:p>
          <a:p>
            <a:r>
              <a:rPr lang="cs-CZ" sz="4000" dirty="0" err="1" smtClean="0"/>
              <a:t>Křyvý</a:t>
            </a:r>
            <a:r>
              <a:rPr lang="cs-CZ" sz="4000" dirty="0" smtClean="0"/>
              <a:t> plot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5803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140" y="458624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58624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29083" y="666298"/>
            <a:ext cx="6639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Napiš k obrázkům správně jejich názvy.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204862"/>
            <a:ext cx="1535863" cy="1535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488" y="4664610"/>
            <a:ext cx="1535864" cy="1535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664611"/>
            <a:ext cx="1535863" cy="1535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73" y="4711855"/>
            <a:ext cx="1488620" cy="14886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3"/>
            <a:ext cx="1535863" cy="1535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488" y="2204863"/>
            <a:ext cx="1535864" cy="1535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606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latin typeface="Arial" pitchFamily="34" charset="0"/>
                <a:cs typeface="Arial" pitchFamily="34" charset="0"/>
              </a:rPr>
              <a:t>                  dostupné z www: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2276766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1200698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396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16</cp:revision>
  <dcterms:created xsi:type="dcterms:W3CDTF">2013-01-03T14:20:01Z</dcterms:created>
  <dcterms:modified xsi:type="dcterms:W3CDTF">2013-02-21T07:03:52Z</dcterms:modified>
</cp:coreProperties>
</file>