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3399FF"/>
    <a:srgbClr val="00CC00"/>
    <a:srgbClr val="00FFFF"/>
    <a:srgbClr val="FF0066"/>
    <a:srgbClr val="EFE347"/>
    <a:srgbClr val="ECCD4A"/>
    <a:srgbClr val="F99B3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4" d="100"/>
          <a:sy n="44" d="100"/>
        </p:scale>
        <p:origin x="-126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A5059-3DF5-47F5-A50A-7232D276657E}" type="datetimeFigureOut">
              <a:rPr lang="cs-CZ"/>
              <a:pPr>
                <a:defRPr/>
              </a:pPr>
              <a:t>24.9.2013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83130-5848-42C1-8AF7-8420ADE541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2E356C-7CB8-4CD3-8AFB-09AE48D8A1E1}" type="datetimeFigureOut">
              <a:rPr lang="cs-CZ"/>
              <a:pPr>
                <a:defRPr/>
              </a:pPr>
              <a:t>24.9.2013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FBDCB7-6142-43EC-880C-1C76FAB00B3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D368E3-29D3-4183-BB56-9E7337FD4D25}" type="datetimeFigureOut">
              <a:rPr lang="cs-CZ"/>
              <a:pPr>
                <a:defRPr/>
              </a:pPr>
              <a:t>24.9.2013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19802-6377-4371-A270-62DF0FE6F7A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C6AEE-487D-471D-831D-6057BF5504D7}" type="datetimeFigureOut">
              <a:rPr lang="cs-CZ"/>
              <a:pPr>
                <a:defRPr/>
              </a:pPr>
              <a:t>24.9.2013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F7E47C-694D-4678-8B2E-28790D496D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A5EAB-E36D-47BE-9CF0-F60CFC9DF1C3}" type="datetimeFigureOut">
              <a:rPr lang="cs-CZ"/>
              <a:pPr>
                <a:defRPr/>
              </a:pPr>
              <a:t>24.9.2013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D62BC-5753-468D-BF7A-BE01EFCA16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AD3686-1075-498A-A73C-00471F41EBE6}" type="datetimeFigureOut">
              <a:rPr lang="cs-CZ"/>
              <a:pPr>
                <a:defRPr/>
              </a:pPr>
              <a:t>24.9.2013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2E8F2-0D95-4147-B49D-4B074429F2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1AF651-75B6-40F8-B069-0129765EF857}" type="datetimeFigureOut">
              <a:rPr lang="cs-CZ"/>
              <a:pPr>
                <a:defRPr/>
              </a:pPr>
              <a:t>24.9.2013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1ED2F3-F136-4151-B813-A1BD642522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D1A80-278B-48BD-A55B-FBD2F35E1CF4}" type="datetimeFigureOut">
              <a:rPr lang="cs-CZ"/>
              <a:pPr>
                <a:defRPr/>
              </a:pPr>
              <a:t>24.9.2013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2A23E5-2DF1-43F6-93D6-61B8D93DBD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90C4DB-D513-4CFC-B13A-FAFF40FF908C}" type="datetimeFigureOut">
              <a:rPr lang="cs-CZ"/>
              <a:pPr>
                <a:defRPr/>
              </a:pPr>
              <a:t>24.9.2013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C8296F-8A62-43B5-B718-0256C69354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CE383A-1A9B-447E-A7AB-F46D667A9350}" type="datetimeFigureOut">
              <a:rPr lang="cs-CZ"/>
              <a:pPr>
                <a:defRPr/>
              </a:pPr>
              <a:t>24.9.2013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67DEC0-871D-43B7-9722-82394E8EC4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7D6EFE-8482-4DDC-81F4-8D03585FB4C0}" type="datetimeFigureOut">
              <a:rPr lang="cs-CZ"/>
              <a:pPr>
                <a:defRPr/>
              </a:pPr>
              <a:t>24.9.2013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7BEF30-DF21-45FD-9335-B0F6F3F6BF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3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1A55569-98CD-41E5-B43C-51CC174DA07D}" type="datetimeFigureOut">
              <a:rPr lang="cs-CZ"/>
              <a:pPr>
                <a:defRPr/>
              </a:pPr>
              <a:t>24.9.2013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2A798A1-6AA4-4F07-9F61-E06B335F9C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Obdélník 3"/>
          <p:cNvSpPr>
            <a:spLocks noChangeArrowheads="1"/>
          </p:cNvSpPr>
          <p:nvPr/>
        </p:nvSpPr>
        <p:spPr bwMode="auto">
          <a:xfrm>
            <a:off x="1042988" y="1414463"/>
            <a:ext cx="7223125" cy="523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solidFill>
                  <a:srgbClr val="00B050"/>
                </a:solidFill>
                <a:latin typeface="Calibri" pitchFamily="34" charset="0"/>
              </a:rPr>
              <a:t>ZÁKLADNÍ ŠKOLA SLOVAN, KROMĚŘÍŽ, PŘÍSPĚVKOVÁ ORGANIZACE</a:t>
            </a:r>
          </a:p>
          <a:p>
            <a:pPr algn="ctr"/>
            <a:r>
              <a:rPr lang="cs-CZ" b="1">
                <a:solidFill>
                  <a:srgbClr val="00B050"/>
                </a:solidFill>
                <a:latin typeface="Calibri" pitchFamily="34" charset="0"/>
              </a:rPr>
              <a:t>ZEYEROVA 3354, 767 01 KROMĚŘÍŽ</a:t>
            </a:r>
          </a:p>
          <a:p>
            <a:pPr algn="ctr"/>
            <a:endParaRPr lang="cs-CZ" b="1">
              <a:solidFill>
                <a:srgbClr val="00B050"/>
              </a:solidFill>
              <a:latin typeface="Calibri" pitchFamily="34" charset="0"/>
            </a:endParaRPr>
          </a:p>
          <a:p>
            <a:pPr algn="ctr"/>
            <a:r>
              <a:rPr lang="cs-CZ">
                <a:latin typeface="Calibri" pitchFamily="34" charset="0"/>
              </a:rPr>
              <a:t>projekt v rámci vzdělávacího programu</a:t>
            </a:r>
          </a:p>
          <a:p>
            <a:pPr algn="ctr"/>
            <a:r>
              <a:rPr lang="cs-CZ">
                <a:latin typeface="Calibri" pitchFamily="34" charset="0"/>
              </a:rPr>
              <a:t>VZDĚLÁNÍ PRO KONKURENCESCHOPNOST</a:t>
            </a:r>
          </a:p>
          <a:p>
            <a:endParaRPr lang="cs-CZ">
              <a:latin typeface="Calibri" pitchFamily="34" charset="0"/>
            </a:endParaRPr>
          </a:p>
          <a:p>
            <a:pPr algn="ctr"/>
            <a:r>
              <a:rPr lang="cs-CZ">
                <a:latin typeface="Calibri" pitchFamily="34" charset="0"/>
              </a:rPr>
              <a:t>ŠABLONA ČÍSLO: III/2</a:t>
            </a:r>
          </a:p>
          <a:p>
            <a:pPr algn="ctr"/>
            <a:r>
              <a:rPr lang="cs-CZ">
                <a:latin typeface="Calibri" pitchFamily="34" charset="0"/>
              </a:rPr>
              <a:t>NÁZEV:  INOVACE A ZKVALITNĚNÍ VÝUKY PROSTŘEDNICTVÍM ICT</a:t>
            </a:r>
          </a:p>
          <a:p>
            <a:endParaRPr lang="cs-CZ">
              <a:latin typeface="Calibri" pitchFamily="34" charset="0"/>
            </a:endParaRPr>
          </a:p>
          <a:p>
            <a:endParaRPr lang="cs-CZ">
              <a:latin typeface="Calibri" pitchFamily="34" charset="0"/>
            </a:endParaRPr>
          </a:p>
          <a:p>
            <a:r>
              <a:rPr lang="cs-CZ">
                <a:latin typeface="Calibri" pitchFamily="34" charset="0"/>
              </a:rPr>
              <a:t>PŘEDMĚT:  Český jazyk</a:t>
            </a:r>
          </a:p>
          <a:p>
            <a:r>
              <a:rPr lang="cs-CZ">
                <a:latin typeface="Calibri" pitchFamily="34" charset="0"/>
              </a:rPr>
              <a:t>ROČNÍK:     druhý</a:t>
            </a:r>
          </a:p>
          <a:p>
            <a:r>
              <a:rPr lang="cs-CZ">
                <a:latin typeface="Calibri" pitchFamily="34" charset="0"/>
              </a:rPr>
              <a:t>TÉMA:       Slovní druhy  -  2. část</a:t>
            </a:r>
          </a:p>
          <a:p>
            <a:r>
              <a:rPr lang="cs-CZ">
                <a:latin typeface="Calibri" pitchFamily="34" charset="0"/>
              </a:rPr>
              <a:t>AUTOR:     Mgr. Jitka Bečicová</a:t>
            </a:r>
          </a:p>
          <a:p>
            <a:r>
              <a:rPr lang="cs-CZ">
                <a:latin typeface="Calibri" pitchFamily="34" charset="0"/>
              </a:rPr>
              <a:t>DATUM VYTVOŘENÍ:  12. 1. 2013</a:t>
            </a:r>
          </a:p>
          <a:p>
            <a:endParaRPr lang="cs-CZ">
              <a:latin typeface="Calibri" pitchFamily="34" charset="0"/>
            </a:endParaRPr>
          </a:p>
          <a:p>
            <a:endParaRPr lang="cs-CZ">
              <a:latin typeface="Calibri" pitchFamily="34" charset="0"/>
            </a:endParaRPr>
          </a:p>
          <a:p>
            <a:pPr algn="ctr"/>
            <a:r>
              <a:rPr lang="cs-CZ" sz="2800" b="1">
                <a:solidFill>
                  <a:srgbClr val="C00000"/>
                </a:solidFill>
                <a:latin typeface="Calibri" pitchFamily="34" charset="0"/>
              </a:rPr>
              <a:t>VY_32_INOVACE_32_jB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55875" y="549275"/>
            <a:ext cx="3859213" cy="86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2"/>
          <p:cNvSpPr txBox="1">
            <a:spLocks/>
          </p:cNvSpPr>
          <p:nvPr/>
        </p:nvSpPr>
        <p:spPr>
          <a:xfrm>
            <a:off x="352426" y="345976"/>
            <a:ext cx="8252022" cy="70676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cs-CZ" sz="360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ANOTACE</a:t>
            </a:r>
            <a:endParaRPr lang="cs-CZ" sz="360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338" name="TextovéPole 2"/>
          <p:cNvSpPr txBox="1">
            <a:spLocks noChangeArrowheads="1"/>
          </p:cNvSpPr>
          <p:nvPr/>
        </p:nvSpPr>
        <p:spPr bwMode="auto">
          <a:xfrm>
            <a:off x="468313" y="1844675"/>
            <a:ext cx="78962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Prezentace je určena pro práci na interaktivní tabuli. Byla vytvořena jako doplněk</a:t>
            </a:r>
          </a:p>
          <a:p>
            <a:r>
              <a:rPr lang="cs-CZ">
                <a:latin typeface="Calibri" pitchFamily="34" charset="0"/>
              </a:rPr>
              <a:t>k vyvození nebo opakování učiva 2. ročníku Český jazyk – Slovní druhy – 2. část.</a:t>
            </a:r>
          </a:p>
          <a:p>
            <a:r>
              <a:rPr lang="cs-CZ">
                <a:latin typeface="Calibri" pitchFamily="34" charset="0"/>
              </a:rPr>
              <a:t>V rámci prezentace se žáci seznamují s jednotlivými slovními druhy  .</a:t>
            </a:r>
          </a:p>
        </p:txBody>
      </p:sp>
      <p:sp>
        <p:nvSpPr>
          <p:cNvPr id="14339" name="TextovéPole 3"/>
          <p:cNvSpPr txBox="1">
            <a:spLocks noChangeArrowheads="1"/>
          </p:cNvSpPr>
          <p:nvPr/>
        </p:nvSpPr>
        <p:spPr bwMode="auto">
          <a:xfrm>
            <a:off x="611188" y="4365625"/>
            <a:ext cx="7993062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Pilotáž: Prezentace pilotována ve třídách 3. ročníku v rámci opakování učiva </a:t>
            </a:r>
            <a:r>
              <a:rPr lang="cs-CZ"/>
              <a:t>                  </a:t>
            </a:r>
            <a:r>
              <a:rPr lang="cs-CZ">
                <a:latin typeface="Calibri" pitchFamily="34" charset="0"/>
              </a:rPr>
              <a:t>2. ročníku. Žákům nabízí procvičení slovních druhů a příklady slov, které</a:t>
            </a:r>
            <a:r>
              <a:rPr lang="cs-CZ"/>
              <a:t>                           </a:t>
            </a:r>
            <a:r>
              <a:rPr lang="cs-CZ">
                <a:latin typeface="Calibri" pitchFamily="34" charset="0"/>
              </a:rPr>
              <a:t> k jednotlivým druhům patří 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87100" y="705807"/>
            <a:ext cx="6609310" cy="1569660"/>
          </a:xfrm>
          <a:prstGeom prst="rect">
            <a:avLst/>
          </a:prstGeom>
          <a:noFill/>
        </p:spPr>
        <p:txBody>
          <a:bodyPr wrap="none">
            <a:prstTxWarp prst="textWave2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9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Slovní druhy</a:t>
            </a:r>
            <a:endParaRPr lang="cs-CZ" sz="9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619672" y="3573016"/>
            <a:ext cx="2260234" cy="101566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2. část</a:t>
            </a:r>
            <a:endParaRPr lang="cs-CZ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9338" y="2565400"/>
            <a:ext cx="335280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03813" y="246374"/>
            <a:ext cx="388221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+mn-lt"/>
                <a:cs typeface="+mn-cs"/>
              </a:rPr>
              <a:t>1. Podstatná jména</a:t>
            </a:r>
            <a:endParaRPr lang="cs-CZ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2060"/>
              </a:solidFill>
              <a:latin typeface="+mn-lt"/>
              <a:cs typeface="+mn-cs"/>
            </a:endParaRPr>
          </a:p>
        </p:txBody>
      </p:sp>
      <p:sp>
        <p:nvSpPr>
          <p:cNvPr id="16386" name="TextovéPole 2"/>
          <p:cNvSpPr txBox="1">
            <a:spLocks noChangeArrowheads="1"/>
          </p:cNvSpPr>
          <p:nvPr/>
        </p:nvSpPr>
        <p:spPr bwMode="auto">
          <a:xfrm>
            <a:off x="600075" y="765175"/>
            <a:ext cx="383222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Calibri" pitchFamily="34" charset="0"/>
              </a:rPr>
              <a:t>jsou názvy osob, zvířat, věcí a jevů.</a:t>
            </a:r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90725" y="5270500"/>
            <a:ext cx="1227138" cy="1227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8" y="3573463"/>
            <a:ext cx="1227137" cy="1227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00338" y="3598863"/>
            <a:ext cx="1227137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0" name="TextovéPole 3"/>
          <p:cNvSpPr txBox="1">
            <a:spLocks noChangeArrowheads="1"/>
          </p:cNvSpPr>
          <p:nvPr/>
        </p:nvSpPr>
        <p:spPr bwMode="auto">
          <a:xfrm>
            <a:off x="600075" y="1763713"/>
            <a:ext cx="3522663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Calibri" pitchFamily="34" charset="0"/>
              </a:rPr>
              <a:t>Ukazujeme si na ně „ ten, ta, to „ . 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558063" y="2850896"/>
            <a:ext cx="127842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+mn-lt"/>
                <a:cs typeface="+mn-cs"/>
              </a:rPr>
              <a:t>kočka</a:t>
            </a:r>
            <a:endParaRPr lang="cs-CZ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2060"/>
              </a:solidFill>
              <a:latin typeface="+mn-lt"/>
              <a:cs typeface="+mn-cs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29384" y="2850898"/>
            <a:ext cx="1482265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+mn-lt"/>
                <a:cs typeface="+mn-cs"/>
              </a:rPr>
              <a:t>kuchař</a:t>
            </a:r>
            <a:endParaRPr lang="cs-CZ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2060"/>
              </a:solidFill>
              <a:latin typeface="+mn-lt"/>
              <a:cs typeface="+mn-cs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56725" y="5445224"/>
            <a:ext cx="157177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+mn-lt"/>
                <a:cs typeface="+mn-cs"/>
              </a:rPr>
              <a:t>kladivo</a:t>
            </a:r>
            <a:endParaRPr lang="cs-CZ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2060"/>
              </a:solidFill>
              <a:latin typeface="+mn-lt"/>
              <a:cs typeface="+mn-cs"/>
            </a:endParaRPr>
          </a:p>
        </p:txBody>
      </p:sp>
      <p:cxnSp>
        <p:nvCxnSpPr>
          <p:cNvPr id="10" name="Přímá spojnice 9"/>
          <p:cNvCxnSpPr/>
          <p:nvPr/>
        </p:nvCxnSpPr>
        <p:spPr>
          <a:xfrm>
            <a:off x="4572000" y="0"/>
            <a:ext cx="0" cy="685800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5076056" y="243491"/>
            <a:ext cx="363901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latin typeface="+mn-lt"/>
                <a:cs typeface="+mn-cs"/>
              </a:rPr>
              <a:t>2. Přídavná jména</a:t>
            </a:r>
            <a:endParaRPr lang="cs-CZ" sz="3600" b="1" dirty="0">
              <a:ln w="10541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latin typeface="+mn-lt"/>
              <a:cs typeface="+mn-cs"/>
            </a:endParaRPr>
          </a:p>
        </p:txBody>
      </p:sp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64163" y="3598863"/>
            <a:ext cx="1227137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926263" y="5270500"/>
            <a:ext cx="1228725" cy="1227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08875" y="3598863"/>
            <a:ext cx="1228725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ovéPole 11"/>
          <p:cNvSpPr txBox="1"/>
          <p:nvPr/>
        </p:nvSpPr>
        <p:spPr>
          <a:xfrm>
            <a:off x="5341007" y="2850896"/>
            <a:ext cx="1250663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latin typeface="+mn-lt"/>
                <a:cs typeface="+mn-cs"/>
              </a:rPr>
              <a:t>černá</a:t>
            </a:r>
            <a:endParaRPr lang="cs-CZ" sz="3600" b="1" dirty="0">
              <a:ln w="10541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latin typeface="+mn-lt"/>
              <a:cs typeface="+mn-cs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498831" y="2850898"/>
            <a:ext cx="149316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latin typeface="+mn-lt"/>
                <a:cs typeface="+mn-cs"/>
              </a:rPr>
              <a:t>vysoký</a:t>
            </a:r>
            <a:endParaRPr lang="cs-CZ" sz="3600" b="1" dirty="0">
              <a:ln w="10541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latin typeface="+mn-lt"/>
              <a:cs typeface="+mn-cs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580112" y="5717869"/>
            <a:ext cx="1138004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latin typeface="+mn-lt"/>
                <a:cs typeface="+mn-cs"/>
              </a:rPr>
              <a:t>staré</a:t>
            </a:r>
            <a:endParaRPr lang="cs-CZ" sz="3600" b="1" dirty="0">
              <a:ln w="10541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latin typeface="+mn-lt"/>
              <a:cs typeface="+mn-cs"/>
            </a:endParaRP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5095875" y="887413"/>
            <a:ext cx="366077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Calibri" pitchFamily="34" charset="0"/>
              </a:rPr>
              <a:t>Vyjadřují vlastnosti osob, zvířat nebo věcí.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04663"/>
            <a:ext cx="229518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8000">
                  <a:solidFill>
                    <a:srgbClr val="00B050"/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3. Zájmena</a:t>
            </a:r>
            <a:endParaRPr lang="cs-CZ" sz="3600" b="1" dirty="0">
              <a:ln w="18000">
                <a:solidFill>
                  <a:srgbClr val="00B050"/>
                </a:solidFill>
                <a:prstDash val="solid"/>
                <a:miter lim="800000"/>
              </a:ln>
              <a:solidFill>
                <a:srgbClr val="00B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148064" y="404664"/>
            <a:ext cx="220631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4. Číslovky</a:t>
            </a:r>
            <a:endParaRPr lang="cs-CZ" sz="3600" b="1" dirty="0">
              <a:ln w="12700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4572000" y="0"/>
            <a:ext cx="0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03825" y="5229225"/>
            <a:ext cx="1231900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05675" y="4602163"/>
            <a:ext cx="1252538" cy="125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38800" y="3019425"/>
            <a:ext cx="1225550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5394733" y="2373197"/>
            <a:ext cx="940899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8000">
                  <a:solidFill>
                    <a:schemeClr val="accent6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šest</a:t>
            </a:r>
            <a:endParaRPr lang="cs-CZ" sz="3600" b="1" dirty="0">
              <a:ln w="18000">
                <a:solidFill>
                  <a:schemeClr val="accent6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5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085769" y="3928263"/>
            <a:ext cx="1709635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8000">
                  <a:solidFill>
                    <a:schemeClr val="accent6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padesát</a:t>
            </a:r>
            <a:endParaRPr lang="cs-CZ" sz="3600" b="1" dirty="0">
              <a:ln w="18000">
                <a:solidFill>
                  <a:schemeClr val="accent6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5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203555" y="4574594"/>
            <a:ext cx="1180964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8000">
                  <a:solidFill>
                    <a:schemeClr val="accent6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první</a:t>
            </a:r>
            <a:endParaRPr lang="cs-CZ" sz="3600" b="1" dirty="0">
              <a:ln w="18000">
                <a:solidFill>
                  <a:schemeClr val="accent6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5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455190" y="3665603"/>
            <a:ext cx="530915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2700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já</a:t>
            </a:r>
            <a:endParaRPr lang="cs-CZ" sz="3600" b="1" dirty="0">
              <a:ln w="12700">
                <a:solidFill>
                  <a:srgbClr val="00B050"/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028820" y="4591571"/>
            <a:ext cx="820225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2700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ten</a:t>
            </a:r>
            <a:endParaRPr lang="cs-CZ" sz="3600" b="1" dirty="0">
              <a:ln w="12700">
                <a:solidFill>
                  <a:srgbClr val="00B050"/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907929" y="2989147"/>
            <a:ext cx="845103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2700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náš</a:t>
            </a:r>
            <a:endParaRPr lang="cs-CZ" sz="3600" b="1" dirty="0">
              <a:ln w="12700">
                <a:solidFill>
                  <a:srgbClr val="00B050"/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919953" y="5176253"/>
            <a:ext cx="92685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2700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můj</a:t>
            </a:r>
            <a:endParaRPr lang="cs-CZ" sz="3600" b="1" dirty="0">
              <a:ln w="12700">
                <a:solidFill>
                  <a:srgbClr val="00B050"/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4800600" y="1265238"/>
            <a:ext cx="4595813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Calibri" pitchFamily="34" charset="0"/>
              </a:rPr>
              <a:t>Vyjadřují počet nebo pořadí.</a:t>
            </a:r>
          </a:p>
        </p:txBody>
      </p:sp>
      <p:sp>
        <p:nvSpPr>
          <p:cNvPr id="17423" name="TextovéPole 13"/>
          <p:cNvSpPr txBox="1">
            <a:spLocks noChangeArrowheads="1"/>
          </p:cNvSpPr>
          <p:nvPr/>
        </p:nvSpPr>
        <p:spPr bwMode="auto">
          <a:xfrm>
            <a:off x="258763" y="1265238"/>
            <a:ext cx="4189412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Calibri" pitchFamily="34" charset="0"/>
              </a:rPr>
              <a:t>Zastupují podstatná jména nebo na ně ukazují.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3702" y="260648"/>
            <a:ext cx="246811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00" dirty="0">
                <a:ln w="11430" cmpd="sng">
                  <a:solidFill>
                    <a:srgbClr val="FF0066"/>
                  </a:solidFill>
                  <a:prstDash val="solid"/>
                  <a:miter lim="800000"/>
                </a:ln>
                <a:solidFill>
                  <a:srgbClr val="FF0066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cs typeface="+mn-cs"/>
              </a:rPr>
              <a:t>5. Slovesa</a:t>
            </a:r>
            <a:endParaRPr lang="cs-CZ" sz="3600" b="1" spc="300" dirty="0">
              <a:ln w="11430" cmpd="sng">
                <a:solidFill>
                  <a:srgbClr val="FF0066"/>
                </a:solidFill>
                <a:prstDash val="solid"/>
                <a:miter lim="800000"/>
              </a:ln>
              <a:solidFill>
                <a:srgbClr val="FF0066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+mn-lt"/>
              <a:cs typeface="+mn-cs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148064" y="260647"/>
            <a:ext cx="235295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905">
                  <a:solidFill>
                    <a:srgbClr val="00FFFF"/>
                  </a:solidFill>
                </a:ln>
                <a:solidFill>
                  <a:srgbClr val="00FF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6. Příslovce</a:t>
            </a:r>
            <a:endParaRPr lang="cs-CZ" sz="3600" b="1" dirty="0">
              <a:ln w="1905">
                <a:solidFill>
                  <a:srgbClr val="00FFFF"/>
                </a:solidFill>
              </a:ln>
              <a:solidFill>
                <a:srgbClr val="00FFFF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  <a:cs typeface="+mn-cs"/>
            </a:endParaRPr>
          </a:p>
        </p:txBody>
      </p:sp>
      <p:sp>
        <p:nvSpPr>
          <p:cNvPr id="18435" name="TextovéPole 3"/>
          <p:cNvSpPr txBox="1">
            <a:spLocks noChangeArrowheads="1"/>
          </p:cNvSpPr>
          <p:nvPr/>
        </p:nvSpPr>
        <p:spPr bwMode="auto">
          <a:xfrm>
            <a:off x="344488" y="906463"/>
            <a:ext cx="408305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Calibri" pitchFamily="34" charset="0"/>
              </a:rPr>
              <a:t>nám říkají, co osoby, zvířata a věci dělají nebo co se s nimi děje. </a:t>
            </a:r>
          </a:p>
        </p:txBody>
      </p:sp>
      <p:pic>
        <p:nvPicPr>
          <p:cNvPr id="1843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92400" y="4837113"/>
            <a:ext cx="1231900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4488" y="4221163"/>
            <a:ext cx="1231900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70063" y="3248025"/>
            <a:ext cx="1231900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1800586" y="2601778"/>
            <a:ext cx="1170513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00" dirty="0">
                <a:ln w="11430" cmpd="sng">
                  <a:solidFill>
                    <a:srgbClr val="FF0066"/>
                  </a:solidFill>
                  <a:prstDash val="solid"/>
                  <a:miter lim="800000"/>
                </a:ln>
                <a:solidFill>
                  <a:srgbClr val="FF0066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cs typeface="+mn-cs"/>
              </a:rPr>
              <a:t>jede</a:t>
            </a:r>
            <a:endParaRPr lang="cs-CZ" sz="3600" b="1" spc="300" dirty="0">
              <a:ln w="11430" cmpd="sng">
                <a:solidFill>
                  <a:srgbClr val="FF0066"/>
                </a:solidFill>
                <a:prstDash val="solid"/>
                <a:miter lim="800000"/>
              </a:ln>
              <a:solidFill>
                <a:srgbClr val="FF0066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+mn-lt"/>
              <a:cs typeface="+mn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92164" y="5965505"/>
            <a:ext cx="1430969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00" dirty="0">
                <a:ln w="11430" cmpd="sng">
                  <a:solidFill>
                    <a:srgbClr val="FF0066"/>
                  </a:solidFill>
                  <a:prstDash val="solid"/>
                  <a:miter lim="800000"/>
                </a:ln>
                <a:solidFill>
                  <a:srgbClr val="FF0066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cs typeface="+mn-cs"/>
              </a:rPr>
              <a:t>skáče</a:t>
            </a:r>
            <a:endParaRPr lang="cs-CZ" sz="3600" b="1" spc="300" dirty="0">
              <a:ln w="11430" cmpd="sng">
                <a:solidFill>
                  <a:srgbClr val="FF0066"/>
                </a:solidFill>
                <a:prstDash val="solid"/>
                <a:miter lim="800000"/>
              </a:ln>
              <a:solidFill>
                <a:srgbClr val="FF0066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+mn-lt"/>
              <a:cs typeface="+mn-cs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5766" y="5452988"/>
            <a:ext cx="987771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00" dirty="0">
                <a:ln w="11430" cmpd="sng">
                  <a:solidFill>
                    <a:srgbClr val="FF0066"/>
                  </a:solidFill>
                  <a:prstDash val="solid"/>
                  <a:miter lim="800000"/>
                </a:ln>
                <a:solidFill>
                  <a:srgbClr val="FF0066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cs typeface="+mn-cs"/>
              </a:rPr>
              <a:t>šije</a:t>
            </a:r>
            <a:endParaRPr lang="cs-CZ" sz="3600" b="1" spc="300" dirty="0">
              <a:ln w="11430" cmpd="sng">
                <a:solidFill>
                  <a:srgbClr val="FF0066"/>
                </a:solidFill>
                <a:prstDash val="solid"/>
                <a:miter lim="800000"/>
              </a:ln>
              <a:solidFill>
                <a:srgbClr val="FF0066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+mn-lt"/>
              <a:cs typeface="+mn-cs"/>
            </a:endParaRPr>
          </a:p>
        </p:txBody>
      </p:sp>
      <p:cxnSp>
        <p:nvCxnSpPr>
          <p:cNvPr id="9" name="Přímá spojnice 8"/>
          <p:cNvCxnSpPr/>
          <p:nvPr/>
        </p:nvCxnSpPr>
        <p:spPr>
          <a:xfrm>
            <a:off x="4572000" y="0"/>
            <a:ext cx="71438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84925" y="5299075"/>
            <a:ext cx="1212850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618413" y="3827463"/>
            <a:ext cx="1235075" cy="1236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27675" y="3502025"/>
            <a:ext cx="1235075" cy="1236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4999520" y="2913718"/>
            <a:ext cx="1646605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rgbClr val="00FF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pomalu</a:t>
            </a:r>
            <a:endParaRPr lang="cs-CZ" sz="3600" b="1" dirty="0">
              <a:ln w="18000">
                <a:solidFill>
                  <a:srgbClr val="00FFFF"/>
                </a:solidFill>
                <a:prstDash val="solid"/>
                <a:miter lim="800000"/>
              </a:ln>
              <a:solidFill>
                <a:srgbClr val="00FFFF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559204" y="3179605"/>
            <a:ext cx="1462708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ln>
                  <a:solidFill>
                    <a:srgbClr val="00FFFF"/>
                  </a:solidFill>
                </a:ln>
                <a:solidFill>
                  <a:srgbClr val="00FFFF"/>
                </a:solidFill>
                <a:latin typeface="+mn-lt"/>
                <a:cs typeface="+mn-cs"/>
              </a:rPr>
              <a:t>vysoko</a:t>
            </a:r>
            <a:endParaRPr lang="cs-CZ" sz="3600" dirty="0">
              <a:ln>
                <a:solidFill>
                  <a:srgbClr val="00FFFF"/>
                </a:solidFill>
              </a:ln>
              <a:solidFill>
                <a:srgbClr val="00FFFF"/>
              </a:solidFill>
              <a:latin typeface="+mn-lt"/>
              <a:cs typeface="+mn-cs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945144" y="5473109"/>
            <a:ext cx="146258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ln>
                  <a:solidFill>
                    <a:srgbClr val="00FFFF"/>
                  </a:solidFill>
                </a:ln>
                <a:solidFill>
                  <a:srgbClr val="00FFFF"/>
                </a:solidFill>
                <a:latin typeface="+mn-lt"/>
                <a:cs typeface="+mn-cs"/>
              </a:rPr>
              <a:t>přesně</a:t>
            </a:r>
            <a:endParaRPr lang="cs-CZ" sz="3600" dirty="0">
              <a:ln>
                <a:solidFill>
                  <a:srgbClr val="00FFFF"/>
                </a:solidFill>
              </a:ln>
              <a:solidFill>
                <a:srgbClr val="00FFFF"/>
              </a:solidFill>
              <a:latin typeface="+mn-lt"/>
              <a:cs typeface="+mn-cs"/>
            </a:endParaRP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4945063" y="1268413"/>
            <a:ext cx="390842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Calibri" pitchFamily="34" charset="0"/>
              </a:rPr>
              <a:t>Příslovce odpovídají na otázky kde, kam, kdy, jak.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5650" y="332656"/>
            <a:ext cx="2510303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24500" cmpd="dbl">
                  <a:solidFill>
                    <a:srgbClr val="00CC00"/>
                  </a:solidFill>
                  <a:prstDash val="solid"/>
                  <a:miter lim="800000"/>
                </a:ln>
                <a:solidFill>
                  <a:srgbClr val="00CC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cs typeface="+mn-cs"/>
              </a:rPr>
              <a:t>7. Předložky</a:t>
            </a:r>
            <a:endParaRPr lang="cs-CZ" sz="3600" b="1" dirty="0">
              <a:ln w="24500" cmpd="dbl">
                <a:solidFill>
                  <a:srgbClr val="00CC00"/>
                </a:solidFill>
                <a:prstDash val="solid"/>
                <a:miter lim="800000"/>
              </a:ln>
              <a:solidFill>
                <a:srgbClr val="00CC0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076056" y="332655"/>
            <a:ext cx="1919115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+mn-lt"/>
                <a:cs typeface="+mn-cs"/>
              </a:rPr>
              <a:t>8. Spojky</a:t>
            </a:r>
            <a:endParaRPr lang="cs-CZ" sz="3600" b="1" dirty="0">
              <a:ln w="31550" cmpd="sng">
                <a:solidFill>
                  <a:srgbClr val="7030A0"/>
                </a:solidFill>
                <a:prstDash val="solid"/>
              </a:ln>
              <a:solidFill>
                <a:schemeClr val="accent4">
                  <a:lumMod val="5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1945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1338" y="5127625"/>
            <a:ext cx="1231900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5600" y="2924175"/>
            <a:ext cx="1231900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55850" y="3789363"/>
            <a:ext cx="1231900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83804" y="2274031"/>
            <a:ext cx="930063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8000">
                  <a:solidFill>
                    <a:srgbClr val="00CC00"/>
                  </a:solidFill>
                  <a:prstDash val="solid"/>
                  <a:miter lim="800000"/>
                </a:ln>
                <a:solidFill>
                  <a:srgbClr val="00CC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pod</a:t>
            </a:r>
            <a:endParaRPr lang="cs-CZ" sz="3600" b="1" dirty="0">
              <a:ln w="18000">
                <a:solidFill>
                  <a:srgbClr val="00CC00"/>
                </a:solidFill>
                <a:prstDash val="solid"/>
                <a:miter lim="800000"/>
              </a:ln>
              <a:solidFill>
                <a:srgbClr val="00CC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403667" y="3142709"/>
            <a:ext cx="660758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8000">
                  <a:solidFill>
                    <a:srgbClr val="00CC00"/>
                  </a:solidFill>
                  <a:prstDash val="solid"/>
                  <a:miter lim="800000"/>
                </a:ln>
                <a:solidFill>
                  <a:srgbClr val="00CC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na</a:t>
            </a:r>
            <a:endParaRPr lang="cs-CZ" sz="3600" b="1" dirty="0">
              <a:ln w="18000">
                <a:solidFill>
                  <a:srgbClr val="00CC00"/>
                </a:solidFill>
                <a:prstDash val="solid"/>
                <a:miter lim="800000"/>
              </a:ln>
              <a:solidFill>
                <a:srgbClr val="00CC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772853" y="5666000"/>
            <a:ext cx="630814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8000">
                  <a:solidFill>
                    <a:srgbClr val="00CC00"/>
                  </a:solidFill>
                  <a:prstDash val="solid"/>
                  <a:miter lim="800000"/>
                </a:ln>
                <a:solidFill>
                  <a:srgbClr val="00CC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ve</a:t>
            </a:r>
            <a:endParaRPr lang="cs-CZ" sz="3600" b="1" dirty="0">
              <a:ln w="18000">
                <a:solidFill>
                  <a:srgbClr val="00CC00"/>
                </a:solidFill>
                <a:prstDash val="solid"/>
                <a:miter lim="800000"/>
              </a:ln>
              <a:solidFill>
                <a:srgbClr val="00CC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9465" name="TextovéPole 6"/>
          <p:cNvSpPr txBox="1">
            <a:spLocks noChangeArrowheads="1"/>
          </p:cNvSpPr>
          <p:nvPr/>
        </p:nvSpPr>
        <p:spPr bwMode="auto">
          <a:xfrm>
            <a:off x="998538" y="2335213"/>
            <a:ext cx="16954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alibri" pitchFamily="34" charset="0"/>
              </a:rPr>
              <a:t>deštníkem</a:t>
            </a:r>
          </a:p>
        </p:txBody>
      </p:sp>
      <p:sp>
        <p:nvSpPr>
          <p:cNvPr id="19466" name="TextovéPole 7"/>
          <p:cNvSpPr txBox="1">
            <a:spLocks noChangeArrowheads="1"/>
          </p:cNvSpPr>
          <p:nvPr/>
        </p:nvSpPr>
        <p:spPr bwMode="auto">
          <a:xfrm>
            <a:off x="2997200" y="3203575"/>
            <a:ext cx="8874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alibri" pitchFamily="34" charset="0"/>
              </a:rPr>
              <a:t>stole</a:t>
            </a:r>
          </a:p>
        </p:txBody>
      </p:sp>
      <p:sp>
        <p:nvSpPr>
          <p:cNvPr id="19467" name="TextovéPole 8"/>
          <p:cNvSpPr txBox="1">
            <a:spLocks noChangeArrowheads="1"/>
          </p:cNvSpPr>
          <p:nvPr/>
        </p:nvSpPr>
        <p:spPr bwMode="auto">
          <a:xfrm>
            <a:off x="2355850" y="5743575"/>
            <a:ext cx="9874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alibri" pitchFamily="34" charset="0"/>
              </a:rPr>
              <a:t>stanu</a:t>
            </a:r>
          </a:p>
        </p:txBody>
      </p:sp>
      <p:cxnSp>
        <p:nvCxnSpPr>
          <p:cNvPr id="11" name="Přímá spojnice 10"/>
          <p:cNvCxnSpPr/>
          <p:nvPr/>
        </p:nvCxnSpPr>
        <p:spPr>
          <a:xfrm>
            <a:off x="4572000" y="0"/>
            <a:ext cx="0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69" name="TextovéPole 9"/>
          <p:cNvSpPr txBox="1">
            <a:spLocks noChangeArrowheads="1"/>
          </p:cNvSpPr>
          <p:nvPr/>
        </p:nvSpPr>
        <p:spPr bwMode="auto">
          <a:xfrm>
            <a:off x="180975" y="979488"/>
            <a:ext cx="4030663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Calibri" pitchFamily="34" charset="0"/>
              </a:rPr>
              <a:t>se používají před podstatnými jmény.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4859338" y="979488"/>
            <a:ext cx="40751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Calibri" pitchFamily="34" charset="0"/>
              </a:rPr>
              <a:t>spojují věty nebo slova.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7647021" y="2247779"/>
            <a:ext cx="41229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a</a:t>
            </a:r>
            <a:endParaRPr lang="cs-CZ" sz="3600" b="1" dirty="0">
              <a:ln w="12700">
                <a:solidFill>
                  <a:srgbClr val="7030A0"/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007422" y="4293096"/>
            <a:ext cx="1051891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nebo</a:t>
            </a:r>
            <a:endParaRPr lang="cs-CZ" sz="3200" b="1" dirty="0">
              <a:ln w="12700">
                <a:solidFill>
                  <a:srgbClr val="7030A0"/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440992" y="3121749"/>
            <a:ext cx="1645579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protože</a:t>
            </a:r>
            <a:endParaRPr lang="cs-CZ" sz="3600" b="1" dirty="0">
              <a:ln w="12700">
                <a:solidFill>
                  <a:srgbClr val="7030A0"/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764699" y="5315887"/>
            <a:ext cx="758541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ale</a:t>
            </a:r>
            <a:endParaRPr lang="cs-CZ" sz="3600" b="1" dirty="0">
              <a:ln w="12700">
                <a:solidFill>
                  <a:srgbClr val="7030A0"/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04664"/>
            <a:ext cx="1997278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8000">
                  <a:solidFill>
                    <a:srgbClr val="FF3300"/>
                  </a:solidFill>
                  <a:prstDash val="solid"/>
                  <a:miter lim="800000"/>
                </a:ln>
                <a:solidFill>
                  <a:srgbClr val="FF33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9. Částice</a:t>
            </a:r>
            <a:endParaRPr lang="cs-CZ" sz="3600" b="1" dirty="0">
              <a:ln w="18000">
                <a:solidFill>
                  <a:srgbClr val="FF3300"/>
                </a:solidFill>
                <a:prstDash val="solid"/>
                <a:miter lim="800000"/>
              </a:ln>
              <a:solidFill>
                <a:srgbClr val="FF33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918379" y="388858"/>
            <a:ext cx="2826158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8000">
                  <a:solidFill>
                    <a:srgbClr val="3399FF"/>
                  </a:solidFill>
                  <a:prstDash val="solid"/>
                  <a:miter lim="800000"/>
                </a:ln>
                <a:solidFill>
                  <a:srgbClr val="3399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10. Citoslovce</a:t>
            </a:r>
            <a:endParaRPr lang="cs-CZ" sz="3600" b="1" dirty="0">
              <a:ln w="18000">
                <a:solidFill>
                  <a:srgbClr val="3399FF"/>
                </a:solidFill>
                <a:prstDash val="solid"/>
                <a:miter lim="800000"/>
              </a:ln>
              <a:solidFill>
                <a:srgbClr val="3399FF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+mn-lt"/>
              <a:cs typeface="+mn-cs"/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4500563" y="0"/>
            <a:ext cx="0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08863" y="5410200"/>
            <a:ext cx="1238250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88188" y="3756025"/>
            <a:ext cx="1238250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92700" y="4076700"/>
            <a:ext cx="1238250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7843129" y="3109357"/>
            <a:ext cx="804131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2700">
                  <a:solidFill>
                    <a:srgbClr val="3399FF"/>
                  </a:solidFill>
                  <a:prstDash val="solid"/>
                </a:ln>
                <a:solidFill>
                  <a:srgbClr val="3399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haf</a:t>
            </a:r>
            <a:endParaRPr lang="cs-CZ" sz="3600" b="1" dirty="0">
              <a:ln w="12700">
                <a:solidFill>
                  <a:srgbClr val="3399FF"/>
                </a:solidFill>
                <a:prstDash val="solid"/>
              </a:ln>
              <a:solidFill>
                <a:srgbClr val="3399F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890584" y="3429000"/>
            <a:ext cx="1410964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2700">
                  <a:solidFill>
                    <a:srgbClr val="3399FF"/>
                  </a:solidFill>
                  <a:prstDash val="solid"/>
                </a:ln>
                <a:solidFill>
                  <a:srgbClr val="3399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mňam</a:t>
            </a:r>
            <a:endParaRPr lang="cs-CZ" sz="3600" b="1" dirty="0">
              <a:ln w="12700">
                <a:solidFill>
                  <a:srgbClr val="3399FF"/>
                </a:solidFill>
                <a:prstDash val="solid"/>
              </a:ln>
              <a:solidFill>
                <a:srgbClr val="3399F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301548" y="5705987"/>
            <a:ext cx="1106393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err="1">
                <a:ln w="18000">
                  <a:solidFill>
                    <a:srgbClr val="3399FF"/>
                  </a:solidFill>
                  <a:prstDash val="solid"/>
                  <a:miter lim="800000"/>
                </a:ln>
                <a:solidFill>
                  <a:srgbClr val="3399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tú</a:t>
            </a:r>
            <a:r>
              <a:rPr lang="cs-CZ" sz="3600" b="1" dirty="0">
                <a:ln w="18000">
                  <a:solidFill>
                    <a:srgbClr val="3399FF"/>
                  </a:solidFill>
                  <a:prstDash val="solid"/>
                  <a:miter lim="800000"/>
                </a:ln>
                <a:solidFill>
                  <a:srgbClr val="3399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 </a:t>
            </a:r>
            <a:r>
              <a:rPr lang="cs-CZ" sz="3600" b="1" dirty="0" err="1">
                <a:ln w="18000">
                  <a:solidFill>
                    <a:srgbClr val="3399FF"/>
                  </a:solidFill>
                  <a:prstDash val="solid"/>
                  <a:miter lim="800000"/>
                </a:ln>
                <a:solidFill>
                  <a:srgbClr val="3399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tú</a:t>
            </a:r>
            <a:endParaRPr lang="cs-CZ" sz="3600" b="1" dirty="0">
              <a:ln w="18000">
                <a:solidFill>
                  <a:srgbClr val="3399FF"/>
                </a:solidFill>
                <a:prstDash val="solid"/>
                <a:miter lim="800000"/>
              </a:ln>
              <a:solidFill>
                <a:srgbClr val="3399FF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27708" y="3105834"/>
            <a:ext cx="57631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2700">
                  <a:solidFill>
                    <a:srgbClr val="FF3300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ať</a:t>
            </a:r>
            <a:endParaRPr lang="cs-CZ" sz="3600" b="1" dirty="0">
              <a:ln w="12700">
                <a:solidFill>
                  <a:srgbClr val="FF3300"/>
                </a:solidFill>
                <a:prstDash val="solid"/>
              </a:ln>
              <a:solidFill>
                <a:srgbClr val="FF33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55776" y="4049866"/>
            <a:ext cx="803938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2700">
                  <a:solidFill>
                    <a:srgbClr val="FF3300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kéž</a:t>
            </a:r>
            <a:endParaRPr lang="cs-CZ" sz="3600" b="1" dirty="0">
              <a:ln w="12700">
                <a:solidFill>
                  <a:srgbClr val="FF3300"/>
                </a:solidFill>
                <a:prstDash val="solid"/>
              </a:ln>
              <a:solidFill>
                <a:srgbClr val="FF33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49292" y="4992156"/>
            <a:ext cx="816698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2700">
                  <a:solidFill>
                    <a:srgbClr val="FF3300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prý</a:t>
            </a:r>
            <a:endParaRPr lang="cs-CZ" sz="3600" b="1" dirty="0">
              <a:ln w="12700">
                <a:solidFill>
                  <a:srgbClr val="FF3300"/>
                </a:solidFill>
                <a:prstDash val="solid"/>
              </a:ln>
              <a:solidFill>
                <a:srgbClr val="FF33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0493" name="TextovéPole 10"/>
          <p:cNvSpPr txBox="1">
            <a:spLocks noChangeArrowheads="1"/>
          </p:cNvSpPr>
          <p:nvPr/>
        </p:nvSpPr>
        <p:spPr bwMode="auto">
          <a:xfrm>
            <a:off x="395288" y="1408113"/>
            <a:ext cx="2995612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Calibri" pitchFamily="34" charset="0"/>
              </a:rPr>
              <a:t>tvoří začátky vět.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4822825" y="1408113"/>
            <a:ext cx="406400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Calibri" pitchFamily="34" charset="0"/>
              </a:rPr>
              <a:t>označují zvuky a pocity.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52426" y="228600"/>
            <a:ext cx="8324030" cy="118417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cs-CZ" sz="3600" i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ZDROJE </a:t>
            </a:r>
            <a:r>
              <a:rPr lang="pl-PL" sz="3600" i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[on line]</a:t>
            </a:r>
            <a:br>
              <a:rPr lang="pl-PL" sz="3600" i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pl-PL" sz="3600" i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          dostupné z www</a:t>
            </a:r>
            <a:r>
              <a:rPr lang="pl-PL" sz="3600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cs-CZ" sz="3600" dirty="0">
              <a:ln w="12700">
                <a:solidFill>
                  <a:schemeClr val="tx1"/>
                </a:solidFill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506" name="TextovéPole 2"/>
          <p:cNvSpPr txBox="1">
            <a:spLocks noChangeArrowheads="1"/>
          </p:cNvSpPr>
          <p:nvPr/>
        </p:nvSpPr>
        <p:spPr bwMode="auto">
          <a:xfrm>
            <a:off x="352425" y="1989138"/>
            <a:ext cx="832326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>
                <a:latin typeface="Calibri" pitchFamily="34" charset="0"/>
              </a:rPr>
              <a:t>Ilustrace a kliparty z http://office.microsoft.com/cs-cz/images/?CTT=6&amp;ver=14&amp;app=powerpnt.exe|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189</Words>
  <Application>Microsoft Office PowerPoint</Application>
  <PresentationFormat>On-screen Show (4:3)</PresentationFormat>
  <Paragraphs>37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3" baseType="lpstr">
      <vt:lpstr>Calibri</vt:lpstr>
      <vt:lpstr>Arial</vt:lpstr>
      <vt:lpstr>Wingdings</vt:lpstr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DUM</cp:lastModifiedBy>
  <cp:revision>22</cp:revision>
  <dcterms:created xsi:type="dcterms:W3CDTF">2013-01-12T19:43:40Z</dcterms:created>
  <dcterms:modified xsi:type="dcterms:W3CDTF">2013-09-24T16:43:08Z</dcterms:modified>
</cp:coreProperties>
</file>