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36D1DC-A522-4860-8E2A-2DCBB6FE00F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C829-C409-4C84-9D57-F3E84705A8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4BF89-E83D-45F0-971C-55761B3FB53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9D38B-2BC8-43E0-BAAE-B05A0335A6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D963C-FF8D-4474-B2DF-63656E898A5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691B8-412E-4646-8AF9-24E4CD57F4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1454D-E3BA-4FD2-993E-CA0EBCD2F70F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49FF3-17D3-4D6C-B799-D465A46D47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33A54-6E14-499A-BEFE-FAF0A9DAD9C0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F3606-30AF-4BF1-873A-EBF3BD895A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7410D-43E1-403D-80BD-851C799B503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7D506-D19E-41A2-8023-F168A03173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5760B-BB84-471D-A761-479B1FBF1FFE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B7981-52EF-4D9A-B43E-8AA9EFCC40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2283A-C305-4067-93F5-71AFB0D0051E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FBC79-DDA2-4A08-88F9-6C65D5DDC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6D39A-FEC4-4E0C-BE46-372D6AC732B6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D697E-6D5C-4356-B97D-FE64B4F8E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9FF28-2C4A-440F-8C7B-B3FFE26D73E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4BCAE4-D774-47F1-BE4E-B7C0F74FD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C6B1E-E9A6-41B5-B615-B6D459870FA0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CABE2-A750-4C59-A70C-46E10CB04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7C3AC0-6B3F-456F-9FC2-7E2F6A4BE43C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185C54-AD86-47E3-AD43-E31BCDB66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4"/>
          <p:cNvSpPr>
            <a:spLocks noChangeArrowheads="1"/>
          </p:cNvSpPr>
          <p:nvPr/>
        </p:nvSpPr>
        <p:spPr bwMode="auto">
          <a:xfrm>
            <a:off x="10429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 Český jazyk</a:t>
            </a:r>
          </a:p>
          <a:p>
            <a:r>
              <a:rPr lang="cs-CZ">
                <a:latin typeface="Calibri" pitchFamily="34" charset="0"/>
              </a:rPr>
              <a:t>ROČNÍK:     druhý</a:t>
            </a:r>
          </a:p>
          <a:p>
            <a:r>
              <a:rPr lang="cs-CZ">
                <a:latin typeface="Calibri" pitchFamily="34" charset="0"/>
              </a:rPr>
              <a:t>TÉMA:       Podstatná jména</a:t>
            </a:r>
          </a:p>
          <a:p>
            <a:r>
              <a:rPr lang="cs-CZ">
                <a:latin typeface="Calibri" pitchFamily="34" charset="0"/>
              </a:rPr>
              <a:t>AUTOR:     Mgr. Jitka Bečicová</a:t>
            </a:r>
          </a:p>
          <a:p>
            <a:r>
              <a:rPr lang="cs-CZ">
                <a:latin typeface="Calibri" pitchFamily="34" charset="0"/>
              </a:rPr>
              <a:t>DATUM VYTVOŘENÍ:  14. 1. 2013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VY_32_INOVACE_34_jB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360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468313" y="1844675"/>
            <a:ext cx="77422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Prezentace je určena pro práci na interaktivní tabuli. Byla vytvořena jako doplněk</a:t>
            </a:r>
          </a:p>
          <a:p>
            <a:r>
              <a:rPr lang="cs-CZ">
                <a:latin typeface="Calibri" pitchFamily="34" charset="0"/>
              </a:rPr>
              <a:t>k vyvození nebo opakování učiva 2. ročníku Český jazyk – Podstatná jména.</a:t>
            </a:r>
          </a:p>
          <a:p>
            <a:r>
              <a:rPr lang="cs-CZ">
                <a:latin typeface="Calibri" pitchFamily="34" charset="0"/>
              </a:rPr>
              <a:t>V rámci prezentace se žáci seznamují s podstatnými jmény, jejich tříděním a</a:t>
            </a:r>
          </a:p>
          <a:p>
            <a:r>
              <a:rPr lang="cs-CZ">
                <a:latin typeface="Calibri" pitchFamily="34" charset="0"/>
              </a:rPr>
              <a:t>použitím ve větách .</a:t>
            </a:r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611188" y="4365625"/>
            <a:ext cx="79930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Pilotáž: Prezentace pilotována ve třídách 3. ročníku v rámci opakování učiva</a:t>
            </a:r>
            <a:r>
              <a:rPr lang="cs-CZ"/>
              <a:t>                    </a:t>
            </a:r>
            <a:r>
              <a:rPr lang="cs-CZ">
                <a:latin typeface="Calibri" pitchFamily="34" charset="0"/>
              </a:rPr>
              <a:t> 2. ročníku. Žákům nabízí procvičení určování podstatných jmen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093078"/>
            <a:ext cx="5904656" cy="30469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Podstatná jména</a:t>
            </a:r>
            <a:endParaRPr lang="cs-CZ" sz="9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4797425"/>
            <a:ext cx="8088312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jsou názvy osob, zvířat, věcí.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16858"/>
            <a:ext cx="389427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Podstatná jména 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91880" y="4929288"/>
            <a:ext cx="1531332" cy="15313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26959" y="4929288"/>
            <a:ext cx="1531332" cy="15313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91880" y="2276871"/>
            <a:ext cx="1518740" cy="15187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44208" y="2276871"/>
            <a:ext cx="1518740" cy="15187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444208" y="4929288"/>
            <a:ext cx="1531332" cy="15313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39552" y="2276871"/>
            <a:ext cx="1518739" cy="1518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6392" name="TextovéPole 3"/>
          <p:cNvSpPr txBox="1">
            <a:spLocks noChangeArrowheads="1"/>
          </p:cNvSpPr>
          <p:nvPr/>
        </p:nvSpPr>
        <p:spPr bwMode="auto">
          <a:xfrm>
            <a:off x="3979863" y="417513"/>
            <a:ext cx="2894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- názvy osob.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4025" y="1492250"/>
            <a:ext cx="16906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zpěvačka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635375" y="1492250"/>
            <a:ext cx="11096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číšník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710363" y="1492250"/>
            <a:ext cx="1027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hasič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50875" y="4184650"/>
            <a:ext cx="14081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baletka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95700" y="4184650"/>
            <a:ext cx="11239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pekař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635750" y="4184650"/>
            <a:ext cx="11017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učitel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16858"/>
            <a:ext cx="389427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Podstatná jména 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cs typeface="+mn-cs"/>
            </a:endParaRP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979863" y="417513"/>
            <a:ext cx="3009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- názvy zvířat.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75088" y="4651375"/>
            <a:ext cx="1517650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4651375"/>
            <a:ext cx="1517650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013" y="4629150"/>
            <a:ext cx="1517650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0513" y="1954213"/>
            <a:ext cx="1517650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75088" y="1954213"/>
            <a:ext cx="1517650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8025" y="1906588"/>
            <a:ext cx="1517650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19163" y="1274763"/>
            <a:ext cx="1096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prase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771900" y="1266825"/>
            <a:ext cx="1797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papoušek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065963" y="1274763"/>
            <a:ext cx="666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lev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08025" y="3933825"/>
            <a:ext cx="13604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kohout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867150" y="3933825"/>
            <a:ext cx="14716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veverka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962775" y="3933825"/>
            <a:ext cx="8715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slon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16858"/>
            <a:ext cx="3894271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  <a:cs typeface="+mn-cs"/>
              </a:rPr>
              <a:t>Podstatná jména 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+mn-lt"/>
              <a:cs typeface="+mn-cs"/>
            </a:endParaRP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3979863" y="417513"/>
            <a:ext cx="2698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- názvy věcí.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2276475"/>
            <a:ext cx="1493837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8488" y="4960938"/>
            <a:ext cx="1493837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6488" y="4960938"/>
            <a:ext cx="1493837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7538" y="4960938"/>
            <a:ext cx="1493837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6488" y="2276475"/>
            <a:ext cx="1493837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7538" y="2276475"/>
            <a:ext cx="1500187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98513" y="1577975"/>
            <a:ext cx="11366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hrnec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729038" y="1597025"/>
            <a:ext cx="13779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hřeben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138988" y="1577975"/>
            <a:ext cx="12192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lampa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84200" y="4227513"/>
            <a:ext cx="15335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pravítko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802063" y="4227513"/>
            <a:ext cx="11826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křeslo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180263" y="4227513"/>
            <a:ext cx="10302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brýle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32057"/>
            <a:ext cx="2076209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názvy osob</a:t>
            </a:r>
            <a:endParaRPr lang="cs-CZ" sz="32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1332056"/>
            <a:ext cx="218380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názvy zvířat</a:t>
            </a:r>
            <a:endParaRPr lang="cs-CZ" sz="32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1332057"/>
            <a:ext cx="1920141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názvy věcí</a:t>
            </a:r>
            <a:endParaRPr lang="cs-CZ" sz="3200" b="1" u="sng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85113" y="188913"/>
            <a:ext cx="10858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88913"/>
            <a:ext cx="10858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4"/>
          <p:cNvSpPr txBox="1">
            <a:spLocks noChangeArrowheads="1"/>
          </p:cNvSpPr>
          <p:nvPr/>
        </p:nvSpPr>
        <p:spPr bwMode="auto">
          <a:xfrm>
            <a:off x="2411413" y="427038"/>
            <a:ext cx="3865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Roztřiď podstatná jména.</a:t>
            </a:r>
          </a:p>
        </p:txBody>
      </p:sp>
      <p:sp>
        <p:nvSpPr>
          <p:cNvPr id="19463" name="TextovéPole 5"/>
          <p:cNvSpPr txBox="1">
            <a:spLocks noChangeArrowheads="1"/>
          </p:cNvSpPr>
          <p:nvPr/>
        </p:nvSpPr>
        <p:spPr bwMode="auto">
          <a:xfrm>
            <a:off x="1530350" y="2581275"/>
            <a:ext cx="1762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dědeček</a:t>
            </a:r>
          </a:p>
        </p:txBody>
      </p:sp>
      <p:sp>
        <p:nvSpPr>
          <p:cNvPr id="19464" name="TextovéPole 6"/>
          <p:cNvSpPr txBox="1">
            <a:spLocks noChangeArrowheads="1"/>
          </p:cNvSpPr>
          <p:nvPr/>
        </p:nvSpPr>
        <p:spPr bwMode="auto">
          <a:xfrm>
            <a:off x="4867275" y="2565400"/>
            <a:ext cx="14732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užovka</a:t>
            </a:r>
          </a:p>
        </p:txBody>
      </p:sp>
      <p:sp>
        <p:nvSpPr>
          <p:cNvPr id="19465" name="TextovéPole 7"/>
          <p:cNvSpPr txBox="1">
            <a:spLocks noChangeArrowheads="1"/>
          </p:cNvSpPr>
          <p:nvPr/>
        </p:nvSpPr>
        <p:spPr bwMode="auto">
          <a:xfrm>
            <a:off x="2508250" y="5603875"/>
            <a:ext cx="18113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kamarád</a:t>
            </a:r>
          </a:p>
        </p:txBody>
      </p:sp>
      <p:sp>
        <p:nvSpPr>
          <p:cNvPr id="19466" name="TextovéPole 8"/>
          <p:cNvSpPr txBox="1">
            <a:spLocks noChangeArrowheads="1"/>
          </p:cNvSpPr>
          <p:nvPr/>
        </p:nvSpPr>
        <p:spPr bwMode="auto">
          <a:xfrm>
            <a:off x="5387975" y="3824288"/>
            <a:ext cx="12001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hajný</a:t>
            </a:r>
          </a:p>
        </p:txBody>
      </p:sp>
      <p:sp>
        <p:nvSpPr>
          <p:cNvPr id="19467" name="TextovéPole 9"/>
          <p:cNvSpPr txBox="1">
            <a:spLocks noChangeArrowheads="1"/>
          </p:cNvSpPr>
          <p:nvPr/>
        </p:nvSpPr>
        <p:spPr bwMode="auto">
          <a:xfrm>
            <a:off x="3446463" y="3429000"/>
            <a:ext cx="1200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holka</a:t>
            </a:r>
          </a:p>
        </p:txBody>
      </p:sp>
      <p:sp>
        <p:nvSpPr>
          <p:cNvPr id="19468" name="TextovéPole 10"/>
          <p:cNvSpPr txBox="1">
            <a:spLocks noChangeArrowheads="1"/>
          </p:cNvSpPr>
          <p:nvPr/>
        </p:nvSpPr>
        <p:spPr bwMode="auto">
          <a:xfrm>
            <a:off x="7723188" y="2565400"/>
            <a:ext cx="11033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lékař</a:t>
            </a:r>
          </a:p>
        </p:txBody>
      </p:sp>
      <p:sp>
        <p:nvSpPr>
          <p:cNvPr id="19469" name="TextovéPole 11"/>
          <p:cNvSpPr txBox="1">
            <a:spLocks noChangeArrowheads="1"/>
          </p:cNvSpPr>
          <p:nvPr/>
        </p:nvSpPr>
        <p:spPr bwMode="auto">
          <a:xfrm>
            <a:off x="5675313" y="5927725"/>
            <a:ext cx="10017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kotě</a:t>
            </a:r>
          </a:p>
        </p:txBody>
      </p:sp>
      <p:sp>
        <p:nvSpPr>
          <p:cNvPr id="19470" name="TextovéPole 12"/>
          <p:cNvSpPr txBox="1">
            <a:spLocks noChangeArrowheads="1"/>
          </p:cNvSpPr>
          <p:nvPr/>
        </p:nvSpPr>
        <p:spPr bwMode="auto">
          <a:xfrm>
            <a:off x="6745288" y="4722813"/>
            <a:ext cx="11398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včela</a:t>
            </a:r>
          </a:p>
        </p:txBody>
      </p:sp>
      <p:sp>
        <p:nvSpPr>
          <p:cNvPr id="19471" name="TextovéPole 13"/>
          <p:cNvSpPr txBox="1">
            <a:spLocks noChangeArrowheads="1"/>
          </p:cNvSpPr>
          <p:nvPr/>
        </p:nvSpPr>
        <p:spPr bwMode="auto">
          <a:xfrm>
            <a:off x="1193800" y="4722813"/>
            <a:ext cx="9890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srna</a:t>
            </a:r>
          </a:p>
        </p:txBody>
      </p:sp>
      <p:sp>
        <p:nvSpPr>
          <p:cNvPr id="19472" name="TextovéPole 14"/>
          <p:cNvSpPr txBox="1">
            <a:spLocks noChangeArrowheads="1"/>
          </p:cNvSpPr>
          <p:nvPr/>
        </p:nvSpPr>
        <p:spPr bwMode="auto">
          <a:xfrm>
            <a:off x="7564438" y="3752850"/>
            <a:ext cx="9445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osel</a:t>
            </a:r>
          </a:p>
        </p:txBody>
      </p:sp>
      <p:sp>
        <p:nvSpPr>
          <p:cNvPr id="19473" name="TextovéPole 15"/>
          <p:cNvSpPr txBox="1">
            <a:spLocks noChangeArrowheads="1"/>
          </p:cNvSpPr>
          <p:nvPr/>
        </p:nvSpPr>
        <p:spPr bwMode="auto">
          <a:xfrm>
            <a:off x="7667625" y="5732463"/>
            <a:ext cx="128111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strom</a:t>
            </a:r>
          </a:p>
        </p:txBody>
      </p:sp>
      <p:sp>
        <p:nvSpPr>
          <p:cNvPr id="19474" name="TextovéPole 16"/>
          <p:cNvSpPr txBox="1">
            <a:spLocks noChangeArrowheads="1"/>
          </p:cNvSpPr>
          <p:nvPr/>
        </p:nvSpPr>
        <p:spPr bwMode="auto">
          <a:xfrm>
            <a:off x="2733675" y="4398963"/>
            <a:ext cx="1516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kladivo</a:t>
            </a:r>
          </a:p>
        </p:txBody>
      </p:sp>
      <p:sp>
        <p:nvSpPr>
          <p:cNvPr id="19475" name="TextovéPole 17"/>
          <p:cNvSpPr txBox="1">
            <a:spLocks noChangeArrowheads="1"/>
          </p:cNvSpPr>
          <p:nvPr/>
        </p:nvSpPr>
        <p:spPr bwMode="auto">
          <a:xfrm>
            <a:off x="479425" y="3500438"/>
            <a:ext cx="12461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rohlík</a:t>
            </a:r>
          </a:p>
        </p:txBody>
      </p:sp>
      <p:sp>
        <p:nvSpPr>
          <p:cNvPr id="19476" name="TextovéPole 18"/>
          <p:cNvSpPr txBox="1">
            <a:spLocks noChangeArrowheads="1"/>
          </p:cNvSpPr>
          <p:nvPr/>
        </p:nvSpPr>
        <p:spPr bwMode="auto">
          <a:xfrm>
            <a:off x="4646613" y="5130800"/>
            <a:ext cx="1244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košile</a:t>
            </a:r>
          </a:p>
        </p:txBody>
      </p:sp>
      <p:sp>
        <p:nvSpPr>
          <p:cNvPr id="19477" name="TextovéPole 19"/>
          <p:cNvSpPr txBox="1">
            <a:spLocks noChangeArrowheads="1"/>
          </p:cNvSpPr>
          <p:nvPr/>
        </p:nvSpPr>
        <p:spPr bwMode="auto">
          <a:xfrm>
            <a:off x="479425" y="5778500"/>
            <a:ext cx="12906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kopec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557338"/>
            <a:ext cx="1431925" cy="1431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7600" y="1582738"/>
            <a:ext cx="1404938" cy="1406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575" y="1530350"/>
            <a:ext cx="1431925" cy="1431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3" y="3429000"/>
            <a:ext cx="1431925" cy="1431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32363" y="3446463"/>
            <a:ext cx="1404937" cy="1406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90800" y="3446463"/>
            <a:ext cx="1404938" cy="14065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6925" y="3429000"/>
            <a:ext cx="1430338" cy="1431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932363" y="5327650"/>
            <a:ext cx="1404937" cy="14049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590800" y="5327650"/>
            <a:ext cx="1404938" cy="14049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14313" y="5327650"/>
            <a:ext cx="1431925" cy="1431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20491" name="Picture 15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885113" y="107950"/>
            <a:ext cx="1090612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Picture 16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14313" y="107950"/>
            <a:ext cx="1090612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3" name="TextovéPole 1"/>
          <p:cNvSpPr txBox="1">
            <a:spLocks noChangeArrowheads="1"/>
          </p:cNvSpPr>
          <p:nvPr/>
        </p:nvSpPr>
        <p:spPr bwMode="auto">
          <a:xfrm>
            <a:off x="1592263" y="153988"/>
            <a:ext cx="62642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Zapiš správně názvy osob, zvířat a věcí. Každý řádek očísluj podle abecedy.</a:t>
            </a:r>
          </a:p>
        </p:txBody>
      </p:sp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590800" y="1557338"/>
            <a:ext cx="1404938" cy="14049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146925" y="5327650"/>
            <a:ext cx="1430338" cy="14319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  <a:ext uri="{91240B29-F687-4F45-9708-019B960494DF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5" y="228600"/>
            <a:ext cx="8323263" cy="11842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dostupné</a:t>
            </a:r>
            <a:r>
              <a:rPr lang="pl-PL" sz="36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 www</a:t>
            </a:r>
            <a:r>
              <a:rPr lang="pl-PL" sz="3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352425" y="1989138"/>
            <a:ext cx="8323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>
                <a:latin typeface="Calibri" pitchFamily="34" charset="0"/>
              </a:rPr>
              <a:t>Ilustrace a kliparty z http://office.microsoft.com/cs-cz/images/?CTT=6&amp;ver=14&amp;app=powerpnt.exe|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176</Words>
  <Application>Microsoft Office PowerPoint</Application>
  <PresentationFormat>On-screen Show (4:3)</PresentationFormat>
  <Paragraphs>64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Wingdings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18</cp:revision>
  <dcterms:created xsi:type="dcterms:W3CDTF">2013-01-14T14:05:27Z</dcterms:created>
  <dcterms:modified xsi:type="dcterms:W3CDTF">2013-09-24T16:37:19Z</dcterms:modified>
</cp:coreProperties>
</file>