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9"/>
    <a:srgbClr val="FFFF3F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EAB77-472D-4DF8-920A-837A9EA1AEF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6D678-ACFF-42F1-AE58-66814B155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F25CB-4334-4761-8E72-4899C54A86A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942C2-D214-4308-805E-8A0463233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30301-0A74-47EE-AC02-8485EFC3CC6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FBEC5-2B4A-476B-886B-D2BC32141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FF16E-F03B-4DBD-B17A-EDA3351A279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4DC2B-CA70-4D3D-9230-43AE5F9C7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22F39-663A-4915-A3C5-3F91ED0026D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29AC3-807B-4BDA-9630-4F87C0E3B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935B7-4277-48FC-9D65-B4B8D762D21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E8FDA-5B77-4645-A0A2-E8C44F1EC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4BDF2-0141-4356-B517-413391C3994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3E535-B5EC-4B86-86C0-10D061AB0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89543-7343-48B1-BB98-7CBEF0B4668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24CE3-EA93-4075-9820-6F0440261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5EB7C-A9AC-4B39-9447-8167A46F0C8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0301A-DF31-4137-93B0-72A458246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E1384-4B7F-4DA6-9FAD-8E2E29B72D6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CA2F5-8C8C-4663-B3C6-B76FF4DFD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3FA2B-2642-4F83-8CBA-0B39E48A201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73791-5E7E-49A9-834C-4503E2D6E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502F7B-CF63-4420-ADB7-FA8BFE05A9A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C454E4-F4DE-4CB0-BA0E-B03FA0425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3"/>
          <p:cNvSpPr>
            <a:spLocks noChangeArrowheads="1"/>
          </p:cNvSpPr>
          <p:nvPr/>
        </p:nvSpPr>
        <p:spPr bwMode="auto">
          <a:xfrm>
            <a:off x="10429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 Český jazyk</a:t>
            </a:r>
          </a:p>
          <a:p>
            <a:r>
              <a:rPr lang="cs-CZ">
                <a:latin typeface="Calibri" pitchFamily="34" charset="0"/>
              </a:rPr>
              <a:t>ROČNÍK:     druhý</a:t>
            </a:r>
          </a:p>
          <a:p>
            <a:r>
              <a:rPr lang="cs-CZ">
                <a:latin typeface="Calibri" pitchFamily="34" charset="0"/>
              </a:rPr>
              <a:t>TÉMA:       Psaní y – i po tvrdých a měkkých souhláskách  - procvičení</a:t>
            </a:r>
          </a:p>
          <a:p>
            <a:r>
              <a:rPr lang="cs-CZ">
                <a:latin typeface="Calibri" pitchFamily="34" charset="0"/>
              </a:rPr>
              <a:t>AUTOR:     Mgr. Jitka Bečicová</a:t>
            </a:r>
          </a:p>
          <a:p>
            <a:r>
              <a:rPr lang="cs-CZ">
                <a:latin typeface="Calibri" pitchFamily="34" charset="0"/>
              </a:rPr>
              <a:t>DATUM VYTVOŘENÍ:  11.2. 2013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VY_32_INOVACE_37_jB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4000" b="1" i="1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FF69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9050">
                <a:solidFill>
                  <a:schemeClr val="tx1"/>
                </a:solidFill>
                <a:prstDash val="solid"/>
              </a:ln>
              <a:solidFill>
                <a:srgbClr val="FFFF6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468313" y="1844675"/>
            <a:ext cx="86820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Prezentace je určena pro práci na interaktivní tabuli. Byla vytvořena jako doplněk</a:t>
            </a:r>
          </a:p>
          <a:p>
            <a:r>
              <a:rPr lang="cs-CZ">
                <a:latin typeface="Calibri" pitchFamily="34" charset="0"/>
              </a:rPr>
              <a:t>k  opakování učiva 2. ročníku Český jazyk –  Psaní y – i po tvrdých a měkkých souhláskách. .</a:t>
            </a:r>
          </a:p>
          <a:p>
            <a:r>
              <a:rPr lang="cs-CZ">
                <a:latin typeface="Calibri" pitchFamily="34" charset="0"/>
              </a:rPr>
              <a:t>V rámci prezentace si žáci procvičují pravidla používaná při psaní tvrdých a měkkých slabik .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611188" y="4365625"/>
            <a:ext cx="7777162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Pilotáž: Prezentace pilotována ve třídách 3. ročníku v rámci opakování učiva</a:t>
            </a:r>
            <a:r>
              <a:rPr lang="cs-CZ"/>
              <a:t>                </a:t>
            </a:r>
            <a:r>
              <a:rPr lang="cs-CZ">
                <a:latin typeface="Calibri" pitchFamily="34" charset="0"/>
              </a:rPr>
              <a:t> 2. ročníku. Žákům nabízí procvičení  psaní y – i po tvrdých a měkkých souhláskách a upevnění užívaných pravidel.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468313" y="463550"/>
            <a:ext cx="39068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Calibri" pitchFamily="34" charset="0"/>
              </a:rPr>
              <a:t>Doplň správné y,ý – i,í.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468313" y="1992313"/>
            <a:ext cx="2224087" cy="483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koš – le</a:t>
            </a:r>
          </a:p>
          <a:p>
            <a:r>
              <a:rPr lang="cs-CZ" sz="4400">
                <a:latin typeface="Calibri" pitchFamily="34" charset="0"/>
              </a:rPr>
              <a:t>ch – ba</a:t>
            </a:r>
          </a:p>
          <a:p>
            <a:r>
              <a:rPr lang="cs-CZ" sz="4400">
                <a:latin typeface="Calibri" pitchFamily="34" charset="0"/>
              </a:rPr>
              <a:t>ž – rafa</a:t>
            </a:r>
          </a:p>
          <a:p>
            <a:r>
              <a:rPr lang="cs-CZ" sz="4400">
                <a:latin typeface="Calibri" pitchFamily="34" charset="0"/>
              </a:rPr>
              <a:t>Jan – čka</a:t>
            </a:r>
          </a:p>
          <a:p>
            <a:r>
              <a:rPr lang="cs-CZ" sz="4400">
                <a:latin typeface="Calibri" pitchFamily="34" charset="0"/>
              </a:rPr>
              <a:t>mot – l</a:t>
            </a:r>
          </a:p>
          <a:p>
            <a:r>
              <a:rPr lang="cs-CZ" sz="4400">
                <a:latin typeface="Calibri" pitchFamily="34" charset="0"/>
              </a:rPr>
              <a:t>k - tka  </a:t>
            </a:r>
          </a:p>
          <a:p>
            <a:endParaRPr lang="cs-CZ" sz="4400">
              <a:latin typeface="Calibri" pitchFamily="34" charset="0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492500" y="1992313"/>
            <a:ext cx="2303463" cy="483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tad –</a:t>
            </a:r>
          </a:p>
          <a:p>
            <a:r>
              <a:rPr lang="cs-CZ" sz="4400">
                <a:latin typeface="Calibri" pitchFamily="34" charset="0"/>
              </a:rPr>
              <a:t>č – stá</a:t>
            </a:r>
          </a:p>
          <a:p>
            <a:r>
              <a:rPr lang="cs-CZ" sz="4400">
                <a:latin typeface="Calibri" pitchFamily="34" charset="0"/>
              </a:rPr>
              <a:t>š – ška</a:t>
            </a:r>
          </a:p>
          <a:p>
            <a:r>
              <a:rPr lang="cs-CZ" sz="4400">
                <a:latin typeface="Calibri" pitchFamily="34" charset="0"/>
              </a:rPr>
              <a:t>noh –</a:t>
            </a:r>
          </a:p>
          <a:p>
            <a:r>
              <a:rPr lang="cs-CZ" sz="4400">
                <a:latin typeface="Calibri" pitchFamily="34" charset="0"/>
              </a:rPr>
              <a:t>t – č</a:t>
            </a:r>
          </a:p>
          <a:p>
            <a:r>
              <a:rPr lang="cs-CZ" sz="4400">
                <a:latin typeface="Calibri" pitchFamily="34" charset="0"/>
              </a:rPr>
              <a:t>na lavic –</a:t>
            </a:r>
          </a:p>
          <a:p>
            <a:endParaRPr lang="cs-CZ" sz="4400">
              <a:latin typeface="Calibri" pitchFamily="34" charset="0"/>
            </a:endParaRP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6513513" y="1916113"/>
            <a:ext cx="2201862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v koš –</a:t>
            </a:r>
          </a:p>
          <a:p>
            <a:r>
              <a:rPr lang="cs-CZ" sz="4400">
                <a:latin typeface="Calibri" pitchFamily="34" charset="0"/>
              </a:rPr>
              <a:t>lod – čka</a:t>
            </a:r>
          </a:p>
          <a:p>
            <a:r>
              <a:rPr lang="cs-CZ" sz="4400">
                <a:latin typeface="Calibri" pitchFamily="34" charset="0"/>
              </a:rPr>
              <a:t>mask –</a:t>
            </a:r>
          </a:p>
          <a:p>
            <a:r>
              <a:rPr lang="cs-CZ" sz="4400">
                <a:latin typeface="Calibri" pitchFamily="34" charset="0"/>
              </a:rPr>
              <a:t>jahod –</a:t>
            </a:r>
          </a:p>
          <a:p>
            <a:r>
              <a:rPr lang="cs-CZ" sz="4400">
                <a:latin typeface="Calibri" pitchFamily="34" charset="0"/>
              </a:rPr>
              <a:t>J – rka</a:t>
            </a:r>
          </a:p>
          <a:p>
            <a:r>
              <a:rPr lang="cs-CZ" sz="4400">
                <a:latin typeface="Calibri" pitchFamily="34" charset="0"/>
              </a:rPr>
              <a:t>n - c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611188" y="765175"/>
            <a:ext cx="3624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Calibri" pitchFamily="34" charset="0"/>
              </a:rPr>
              <a:t>Vyber správné slovo.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323850" y="1906588"/>
            <a:ext cx="27432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Jirka  Jyrka 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2843213" y="1906588"/>
            <a:ext cx="26003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má novou 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5219700" y="1906588"/>
            <a:ext cx="28638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košili košyli.</a:t>
            </a:r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323850" y="2971800"/>
            <a:ext cx="31448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Půjde v ní do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3455988" y="2971800"/>
            <a:ext cx="38655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divadla dyvadla.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315913" y="4005263"/>
            <a:ext cx="25273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Hrají hrajý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2843213" y="4005263"/>
            <a:ext cx="50704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pohádku O pejskovi a</a:t>
            </a:r>
          </a:p>
        </p:txBody>
      </p:sp>
      <p:sp>
        <p:nvSpPr>
          <p:cNvPr id="16393" name="TextovéPole 9"/>
          <p:cNvSpPr txBox="1">
            <a:spLocks noChangeArrowheads="1"/>
          </p:cNvSpPr>
          <p:nvPr/>
        </p:nvSpPr>
        <p:spPr bwMode="auto">
          <a:xfrm>
            <a:off x="336550" y="4987925"/>
            <a:ext cx="38989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kočičce kočyčce.</a:t>
            </a:r>
          </a:p>
        </p:txBody>
      </p:sp>
      <p:sp>
        <p:nvSpPr>
          <p:cNvPr id="16394" name="TextovéPole 10"/>
          <p:cNvSpPr txBox="1">
            <a:spLocks noChangeArrowheads="1"/>
          </p:cNvSpPr>
          <p:nvPr/>
        </p:nvSpPr>
        <p:spPr bwMode="auto">
          <a:xfrm>
            <a:off x="401638" y="5832475"/>
            <a:ext cx="30829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Jirka se moc </a:t>
            </a:r>
          </a:p>
        </p:txBody>
      </p:sp>
      <p:sp>
        <p:nvSpPr>
          <p:cNvPr id="16395" name="TextovéPole 11"/>
          <p:cNvSpPr txBox="1">
            <a:spLocks noChangeArrowheads="1"/>
          </p:cNvSpPr>
          <p:nvPr/>
        </p:nvSpPr>
        <p:spPr bwMode="auto">
          <a:xfrm>
            <a:off x="3292475" y="5832475"/>
            <a:ext cx="21621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C00000"/>
                </a:solidFill>
                <a:latin typeface="Calibri" pitchFamily="34" charset="0"/>
              </a:rPr>
              <a:t>těší těšý.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395288" y="333375"/>
            <a:ext cx="5591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Calibri" pitchFamily="34" charset="0"/>
              </a:rPr>
              <a:t>Napiš správně slova k obrázkům.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7463" y="12684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97688" y="12684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12684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8938" y="12684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57463" y="37893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5288" y="37893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87900" y="37893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97688" y="37893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FF69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FF69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FF69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FF69"/>
                </a:solidFill>
                <a:latin typeface="Arial" pitchFamily="34" charset="0"/>
                <a:cs typeface="Arial" pitchFamily="34" charset="0"/>
              </a:rPr>
              <a:t>                  dostupné z www:</a:t>
            </a:r>
            <a:endParaRPr lang="cs-CZ" sz="36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FF6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52425" y="2276475"/>
            <a:ext cx="8323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>
                <a:latin typeface="Calibri" pitchFamily="34" charset="0"/>
              </a:rPr>
              <a:t>Ilustrace a kliparty z http://office.microsoft.com/cs-cz/images/?CTT=6&amp;ver=14&amp;app=powerpnt.exe|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198</Words>
  <Application>Microsoft Office PowerPoint</Application>
  <PresentationFormat>On-screen Show (4:3)</PresentationFormat>
  <Paragraphs>54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10</cp:revision>
  <dcterms:created xsi:type="dcterms:W3CDTF">2013-02-11T12:44:17Z</dcterms:created>
  <dcterms:modified xsi:type="dcterms:W3CDTF">2013-09-24T16:39:50Z</dcterms:modified>
</cp:coreProperties>
</file>