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4" r:id="rId4"/>
    <p:sldId id="297" r:id="rId5"/>
    <p:sldId id="300" r:id="rId6"/>
    <p:sldId id="301" r:id="rId7"/>
    <p:sldId id="302" r:id="rId8"/>
    <p:sldId id="278" r:id="rId9"/>
    <p:sldId id="293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27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VY_32_INOVACE_Zaokrouhlování </a:t>
          </a:r>
          <a:r>
            <a:rPr lang="cs-CZ" sz="2000" b="0" dirty="0" smtClean="0"/>
            <a:t>přirozených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VY_32_INOVACE_Zaokrouhlování </a:t>
          </a:r>
          <a:r>
            <a:rPr lang="cs-CZ" sz="2000" b="0" kern="1200" dirty="0" smtClean="0"/>
            <a:t>přirozených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6470285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popisuje </a:t>
            </a:r>
            <a:r>
              <a:rPr lang="cs-CZ" dirty="0" smtClean="0"/>
              <a:t>způsob zaokrouhlování </a:t>
            </a:r>
            <a:r>
              <a:rPr lang="cs-CZ" dirty="0" smtClean="0"/>
              <a:t>přirozených čísel </a:t>
            </a:r>
            <a:r>
              <a:rPr lang="cs-CZ" dirty="0" smtClean="0"/>
              <a:t>(na desítky, stovky, tisíce a obecně na místo libovolného </a:t>
            </a:r>
            <a:r>
              <a:rPr lang="cs-CZ" smtClean="0"/>
              <a:t>řádu).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8)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9 </a:t>
            </a:r>
            <a:r>
              <a:rPr lang="cs-CZ" dirty="0" smtClean="0"/>
              <a:t>– </a:t>
            </a:r>
            <a:r>
              <a:rPr lang="cs-CZ" dirty="0" smtClean="0"/>
              <a:t>17) </a:t>
            </a:r>
            <a:r>
              <a:rPr lang="cs-CZ" dirty="0" smtClean="0"/>
              <a:t>ve kterém žáci procvičují na příkladech probrané učivo. Snímky </a:t>
            </a:r>
            <a:r>
              <a:rPr lang="cs-CZ" dirty="0" smtClean="0"/>
              <a:t>4 – 7  </a:t>
            </a:r>
            <a:r>
              <a:rPr lang="cs-CZ" dirty="0" smtClean="0"/>
              <a:t>obsahují animaci, která napomáhá pochopit </a:t>
            </a:r>
            <a:r>
              <a:rPr lang="cs-CZ" dirty="0"/>
              <a:t>postup při zaokrouhlování. </a:t>
            </a:r>
            <a:r>
              <a:rPr lang="cs-CZ" dirty="0" smtClean="0"/>
              <a:t>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Zaokrouhlování přirozených </a:t>
            </a:r>
            <a:r>
              <a:rPr lang="cs-CZ" sz="6000" dirty="0" smtClean="0"/>
              <a:t>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5647272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desítky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7363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desítky znamená: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nahradit číslici na místě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jednotek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>
                <a:latin typeface="Calibri" pitchFamily="34" charset="0"/>
              </a:rPr>
              <a:t>nulou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desítek</a:t>
            </a:r>
            <a:r>
              <a:rPr lang="cs-CZ" sz="2400" dirty="0" smtClean="0">
                <a:latin typeface="Calibri" pitchFamily="34" charset="0"/>
              </a:rPr>
              <a:t> ponechat beze změny, pokud na místě jednotek byla 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desítek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zvýšit o 1, </a:t>
            </a:r>
            <a:r>
              <a:rPr lang="cs-CZ" sz="2400" dirty="0">
                <a:latin typeface="Calibri" pitchFamily="34" charset="0"/>
              </a:rPr>
              <a:t>pokud na místě jednotek byla 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Př.: zaokrouhlete na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desítky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251 261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8197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2555776" y="5301208"/>
            <a:ext cx="3816424" cy="1440160"/>
            <a:chOff x="899592" y="5373216"/>
            <a:chExt cx="3816424" cy="1440160"/>
          </a:xfrm>
        </p:grpSpPr>
        <p:sp>
          <p:nvSpPr>
            <p:cNvPr id="8" name="Čárový popisek 2 7"/>
            <p:cNvSpPr/>
            <p:nvPr/>
          </p:nvSpPr>
          <p:spPr>
            <a:xfrm>
              <a:off x="2771800" y="6077504"/>
              <a:ext cx="1944216" cy="735872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9420"/>
                <a:gd name="adj6" fmla="val -19792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nahradíme nulou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251 26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547664" y="5301208"/>
            <a:ext cx="3240360" cy="1440160"/>
            <a:chOff x="-108520" y="5373216"/>
            <a:chExt cx="3240360" cy="1440160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251 2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-108520" y="6077504"/>
              <a:ext cx="1944216" cy="735872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6284"/>
                <a:gd name="adj6" fmla="val 115196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dolů</a:t>
              </a:r>
              <a:endParaRPr lang="cs-CZ" sz="24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572000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251 2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6</a:t>
            </a:r>
            <a:r>
              <a:rPr lang="cs-CZ" sz="3600" dirty="0" smtClean="0">
                <a:solidFill>
                  <a:srgbClr val="C00000"/>
                </a:solidFill>
                <a:latin typeface="Calibri" pitchFamily="34" charset="0"/>
              </a:rPr>
              <a:t>0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611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5647272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stovky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stovky znamená: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nahradit číslice na místě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desítek a jednotek </a:t>
            </a:r>
            <a:r>
              <a:rPr lang="cs-CZ" sz="2400" dirty="0">
                <a:latin typeface="Calibri" pitchFamily="34" charset="0"/>
              </a:rPr>
              <a:t>nulami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stovek</a:t>
            </a:r>
            <a:r>
              <a:rPr lang="cs-CZ" sz="2400" dirty="0" smtClean="0">
                <a:latin typeface="Calibri" pitchFamily="34" charset="0"/>
              </a:rPr>
              <a:t> ponechat beze změny, pokud na místě desítek byla 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stovek</a:t>
            </a:r>
            <a:r>
              <a:rPr lang="cs-CZ" sz="2400" dirty="0" smtClean="0">
                <a:latin typeface="Calibri" pitchFamily="34" charset="0"/>
              </a:rPr>
              <a:t> zvýšit o 1, </a:t>
            </a:r>
            <a:r>
              <a:rPr lang="cs-CZ" sz="2400" dirty="0">
                <a:latin typeface="Calibri" pitchFamily="34" charset="0"/>
              </a:rPr>
              <a:t>pokud na místě </a:t>
            </a:r>
            <a:r>
              <a:rPr lang="cs-CZ" sz="2400" dirty="0" smtClean="0">
                <a:latin typeface="Calibri" pitchFamily="34" charset="0"/>
              </a:rPr>
              <a:t>desítek 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Calibri" pitchFamily="34" charset="0"/>
              </a:rPr>
              <a:t>Př.: zaokrouhlete na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stovky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>
              <a:latin typeface="Calibri" pitchFamily="34" charset="0"/>
            </a:endParaRPr>
          </a:p>
          <a:p>
            <a:pPr marL="301943" lvl="1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251 261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8197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2555776" y="5301208"/>
            <a:ext cx="3816424" cy="1440160"/>
            <a:chOff x="899592" y="5373216"/>
            <a:chExt cx="3816424" cy="1440160"/>
          </a:xfrm>
        </p:grpSpPr>
        <p:sp>
          <p:nvSpPr>
            <p:cNvPr id="8" name="Čárový popisek 2 7"/>
            <p:cNvSpPr/>
            <p:nvPr/>
          </p:nvSpPr>
          <p:spPr>
            <a:xfrm>
              <a:off x="2771800" y="6077504"/>
              <a:ext cx="1944216" cy="735872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9420"/>
                <a:gd name="adj6" fmla="val -19792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nahradíme nulami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251 2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259632" y="5301208"/>
            <a:ext cx="3528392" cy="1440160"/>
            <a:chOff x="-396552" y="5373216"/>
            <a:chExt cx="3528392" cy="1440160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251 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2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-396552" y="6077504"/>
              <a:ext cx="1944216" cy="735872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6284"/>
                <a:gd name="adj6" fmla="val 115196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nahoru</a:t>
              </a:r>
              <a:endParaRPr lang="cs-CZ" sz="24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572000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251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3</a:t>
            </a:r>
            <a:r>
              <a:rPr lang="cs-CZ" sz="3600" dirty="0" smtClean="0">
                <a:solidFill>
                  <a:srgbClr val="C00000"/>
                </a:solidFill>
                <a:latin typeface="Calibri" pitchFamily="34" charset="0"/>
              </a:rPr>
              <a:t>00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19651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5647272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tisíce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tisíce znamená: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nahradit číslice na místě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stovek, desítek a jednotek </a:t>
            </a:r>
            <a:r>
              <a:rPr lang="cs-CZ" sz="2400" dirty="0">
                <a:latin typeface="Calibri" pitchFamily="34" charset="0"/>
              </a:rPr>
              <a:t>nulami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tisíců</a:t>
            </a:r>
            <a:r>
              <a:rPr lang="cs-CZ" sz="2400" dirty="0" smtClean="0">
                <a:latin typeface="Calibri" pitchFamily="34" charset="0"/>
              </a:rPr>
              <a:t> ponechat beze změny, pokud na místě stovek byla 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tisíců</a:t>
            </a:r>
            <a:r>
              <a:rPr lang="cs-CZ" sz="2400" dirty="0" smtClean="0">
                <a:latin typeface="Calibri" pitchFamily="34" charset="0"/>
              </a:rPr>
              <a:t> zvýšit o 1, </a:t>
            </a:r>
            <a:r>
              <a:rPr lang="cs-CZ" sz="2400" dirty="0">
                <a:latin typeface="Calibri" pitchFamily="34" charset="0"/>
              </a:rPr>
              <a:t>pokud na místě </a:t>
            </a:r>
            <a:r>
              <a:rPr lang="cs-CZ" sz="2400" dirty="0" smtClean="0">
                <a:latin typeface="Calibri" pitchFamily="34" charset="0"/>
              </a:rPr>
              <a:t>stovek 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Calibri" pitchFamily="34" charset="0"/>
              </a:rPr>
              <a:t>Př.: zaokrouhlete na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tisíce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>
              <a:latin typeface="Calibri" pitchFamily="34" charset="0"/>
            </a:endParaRPr>
          </a:p>
          <a:p>
            <a:pPr marL="301943" lvl="1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251 261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8197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2555776" y="5301208"/>
            <a:ext cx="3816424" cy="1440160"/>
            <a:chOff x="899592" y="5373216"/>
            <a:chExt cx="3816424" cy="1440160"/>
          </a:xfrm>
        </p:grpSpPr>
        <p:sp>
          <p:nvSpPr>
            <p:cNvPr id="8" name="Čárový popisek 2 7"/>
            <p:cNvSpPr/>
            <p:nvPr/>
          </p:nvSpPr>
          <p:spPr>
            <a:xfrm>
              <a:off x="2771800" y="6077504"/>
              <a:ext cx="1944216" cy="735872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9420"/>
                <a:gd name="adj6" fmla="val -19792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nahradíme nulami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251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971600" y="5301208"/>
            <a:ext cx="3816424" cy="1440160"/>
            <a:chOff x="-684584" y="5373216"/>
            <a:chExt cx="3816424" cy="1440160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25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-684584" y="6077504"/>
              <a:ext cx="1944216" cy="735872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6284"/>
                <a:gd name="adj6" fmla="val 115196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nahoru</a:t>
              </a:r>
              <a:endParaRPr lang="cs-CZ" sz="24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572000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25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  <a:r>
              <a:rPr lang="cs-CZ" sz="3600" dirty="0" smtClean="0">
                <a:solidFill>
                  <a:srgbClr val="C00000"/>
                </a:solidFill>
                <a:latin typeface="Calibri" pitchFamily="34" charset="0"/>
              </a:rPr>
              <a:t>000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12036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5647272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Zaokrouhlování na místo daného řádu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952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místo daného řádu znamená: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nahradit číslice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vpravo od místa daného řádu </a:t>
            </a:r>
            <a:r>
              <a:rPr lang="cs-CZ" sz="2400" dirty="0" smtClean="0">
                <a:latin typeface="Calibri" pitchFamily="34" charset="0"/>
              </a:rPr>
              <a:t>nulami</a:t>
            </a:r>
            <a:endParaRPr lang="cs-CZ" sz="24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daného řádu </a:t>
            </a:r>
            <a:r>
              <a:rPr lang="cs-CZ" sz="2400" dirty="0" smtClean="0">
                <a:latin typeface="Calibri" pitchFamily="34" charset="0"/>
              </a:rPr>
              <a:t>ponechat beze změny, pokud na následujícím místě vpravo byla 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daného řádu </a:t>
            </a:r>
            <a:r>
              <a:rPr lang="cs-CZ" sz="2400" dirty="0" smtClean="0">
                <a:latin typeface="Calibri" pitchFamily="34" charset="0"/>
              </a:rPr>
              <a:t>zvýšit o 1, </a:t>
            </a:r>
            <a:r>
              <a:rPr lang="cs-CZ" sz="2400" dirty="0">
                <a:latin typeface="Calibri" pitchFamily="34" charset="0"/>
              </a:rPr>
              <a:t>pokud na následujícím místě vpravo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Calibri" pitchFamily="34" charset="0"/>
              </a:rPr>
              <a:t>Př.: zaokrouhlete na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statisíce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>
              <a:latin typeface="Calibri" pitchFamily="34" charset="0"/>
            </a:endParaRPr>
          </a:p>
          <a:p>
            <a:pPr marL="301943" lvl="1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251 261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301208"/>
                <a:ext cx="223224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8197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2555776" y="5301208"/>
            <a:ext cx="3816424" cy="1440160"/>
            <a:chOff x="899592" y="5373216"/>
            <a:chExt cx="3816424" cy="1440160"/>
          </a:xfrm>
        </p:grpSpPr>
        <p:sp>
          <p:nvSpPr>
            <p:cNvPr id="8" name="Čárový popisek 2 7"/>
            <p:cNvSpPr/>
            <p:nvPr/>
          </p:nvSpPr>
          <p:spPr>
            <a:xfrm>
              <a:off x="2771800" y="6077504"/>
              <a:ext cx="1944216" cy="735872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9420"/>
                <a:gd name="adj6" fmla="val -19792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nahradíme nulami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51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539552" y="5301208"/>
            <a:ext cx="4248472" cy="1440160"/>
            <a:chOff x="-1116632" y="5373216"/>
            <a:chExt cx="4248472" cy="1440160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2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51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261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99592" y="5373216"/>
                  <a:ext cx="2232248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197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-1116632" y="6077504"/>
              <a:ext cx="1944216" cy="735872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6284"/>
                <a:gd name="adj6" fmla="val 115196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nahoru</a:t>
              </a:r>
              <a:endParaRPr lang="cs-CZ" sz="24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572000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3</a:t>
            </a:r>
            <a:r>
              <a:rPr lang="cs-CZ" sz="3600" dirty="0" smtClean="0">
                <a:solidFill>
                  <a:srgbClr val="C00000"/>
                </a:solidFill>
                <a:latin typeface="Calibri" pitchFamily="34" charset="0"/>
              </a:rPr>
              <a:t>00 000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3217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se zaokrouhlují přirozená čísla na:</a:t>
            </a:r>
            <a:endParaRPr lang="cs-CZ" sz="28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desítky</a:t>
            </a:r>
            <a:endParaRPr lang="cs-CZ" sz="26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stovky</a:t>
            </a:r>
            <a:endParaRPr lang="cs-CZ" sz="26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tisíce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místo daného řádu (obecně jakékoliv)</a:t>
            </a: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</a:t>
            </a:r>
            <a:r>
              <a:rPr lang="cs-CZ" sz="3200" dirty="0" smtClean="0">
                <a:latin typeface="Calibri" pitchFamily="34" charset="0"/>
              </a:rPr>
              <a:t>8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Pro zaokrouhlení na desítky 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</m:t>
                      </m:r>
                      <m:r>
                        <m:rPr>
                          <m:nor/>
                        </m:rPr>
                        <a:rPr lang="cs-CZ" sz="2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369</m:t>
                      </m:r>
                      <m:r>
                        <m:rPr>
                          <m:nor/>
                        </m:rPr>
                        <a:rPr lang="cs-CZ" sz="2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360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stovky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tisíce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8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8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statisíce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22 150 369 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>
                          <a:solidFill>
                            <a:schemeClr val="tx1"/>
                          </a:solidFill>
                          <a:latin typeface="Cambria Math"/>
                        </a:rPr>
                        <m:t>22 </m:t>
                      </m:r>
                      <m:r>
                        <m:rPr>
                          <m:nor/>
                        </m:rPr>
                        <a:rPr lang="cs-CZ" sz="2800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m:rPr>
                          <m:nor/>
                        </m:rPr>
                        <a:rPr lang="cs-CZ" sz="2800">
                          <a:solidFill>
                            <a:schemeClr val="tx1"/>
                          </a:solidFill>
                          <a:latin typeface="Cambria Math"/>
                        </a:rPr>
                        <m:t>00 000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22 150 369 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>
                          <a:solidFill>
                            <a:schemeClr val="tx1"/>
                          </a:solidFill>
                          <a:latin typeface="Cambria Math"/>
                        </a:rPr>
                        <m:t>22 </m:t>
                      </m:r>
                      <m:r>
                        <m:rPr>
                          <m:nor/>
                        </m:rPr>
                        <a:rPr lang="cs-CZ" sz="2800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15</m:t>
                      </m:r>
                      <m:r>
                        <m:rPr>
                          <m:nor/>
                        </m:rPr>
                        <a:rPr lang="cs-CZ" sz="2800">
                          <a:solidFill>
                            <a:schemeClr val="tx1"/>
                          </a:solidFill>
                          <a:latin typeface="Cambria Math"/>
                        </a:rPr>
                        <m:t>0 000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22 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22 200 000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5"/>
                </a:pPr>
                <a:r>
                  <a:rPr lang="cs-CZ" sz="3200" dirty="0" smtClean="0"/>
                  <a:t>V zápise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</m:t>
                    </m:r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8 3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0</m:t>
                    </m:r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9 </m:t>
                    </m:r>
                    <m:acc>
                      <m:accPr>
                        <m:chr m:val="̇"/>
                        <m:ctrlP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8 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3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00</m:t>
                    </m:r>
                  </m:oMath>
                </a14:m>
                <a:r>
                  <a:rPr lang="cs-CZ" sz="3200" dirty="0" smtClean="0">
                    <a:solidFill>
                      <a:schemeClr val="bg1"/>
                    </a:solidFill>
                    <a:latin typeface="Calibri" pitchFamily="34" charset="0"/>
                  </a:rPr>
                  <a:t> je původní číslo zaokrouhleno na:</a:t>
                </a:r>
                <a: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</a:b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556" t="-12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desítky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tis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í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ce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stovky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6"/>
                </a:pPr>
                <a:r>
                  <a:rPr lang="cs-CZ" sz="3200" dirty="0" smtClean="0"/>
                  <a:t>V zápise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5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9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 04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8 309 </m:t>
                    </m:r>
                    <m:acc>
                      <m:accPr>
                        <m:chr m:val="̇"/>
                        <m:ctrlP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59 050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 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0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00</m:t>
                    </m:r>
                  </m:oMath>
                </a14:m>
                <a:r>
                  <a:rPr lang="cs-CZ" sz="3200" dirty="0">
                    <a:solidFill>
                      <a:schemeClr val="bg1"/>
                    </a:solidFill>
                    <a:latin typeface="Calibri" pitchFamily="34" charset="0"/>
                  </a:rPr>
                  <a:t> je původní číslo zaokrouhleno na:</a:t>
                </a:r>
                <a: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</a:b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556" t="-12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statis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í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ce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tis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í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ce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desetitis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í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ce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Nejmenší číslo jehož zaokrouhlením na stovky vyjde 12 400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12 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399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12 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349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12 350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/>
              <a:t>Největší </a:t>
            </a:r>
            <a:r>
              <a:rPr lang="cs-CZ" sz="3200" dirty="0"/>
              <a:t>číslo jehož zaokrouhlením na </a:t>
            </a:r>
            <a:r>
              <a:rPr lang="cs-CZ" sz="3200" dirty="0" smtClean="0"/>
              <a:t>tisíce </a:t>
            </a:r>
            <a:r>
              <a:rPr lang="cs-CZ" sz="3200" dirty="0"/>
              <a:t>vyjde </a:t>
            </a:r>
            <a:r>
              <a:rPr lang="cs-CZ" sz="3200" dirty="0" smtClean="0"/>
              <a:t>15 000 </a:t>
            </a:r>
            <a:r>
              <a:rPr lang="cs-CZ" sz="3200" dirty="0"/>
              <a:t>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14 500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15 090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15 499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1004</TotalTime>
  <Words>842</Words>
  <Application>Microsoft Office PowerPoint</Application>
  <PresentationFormat>Předvádění na obrazovce (4:3)</PresentationFormat>
  <Paragraphs>131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 Zaokrouhlování přirozených čísel</vt:lpstr>
      <vt:lpstr>Zaokrouhlování na desítky</vt:lpstr>
      <vt:lpstr>Zaokrouhlování na stovky</vt:lpstr>
      <vt:lpstr>Zaokrouhlování na tisíce</vt:lpstr>
      <vt:lpstr>Zaokrouhlování na místo daného řádu</vt:lpstr>
      <vt:lpstr>Co jsme se dozvěděli?</vt:lpstr>
      <vt:lpstr>Závěrečné opakování</vt:lpstr>
      <vt:lpstr>Pro zaokrouhlení na desítky platí:</vt:lpstr>
      <vt:lpstr>Pro zaokrouhlení na stovky platí:</vt:lpstr>
      <vt:lpstr>Pro zaokrouhlení na tisíce platí:</vt:lpstr>
      <vt:lpstr>Pro zaokrouhlení na statisíce platí:</vt:lpstr>
      <vt:lpstr>V zápise "198 309 " = ̇"198 300" je původní číslo zaokrouhleno na: </vt:lpstr>
      <vt:lpstr>V zápise "159 048 309 " = ̇"159 050 000" je původní číslo zaokrouhleno na: </vt:lpstr>
      <vt:lpstr>Nejmenší číslo jehož zaokrouhlením na stovky vyjde 12 400 je:</vt:lpstr>
      <vt:lpstr>Největší číslo jehož zaokrouhlením na tisíce vyjde 15 000 je: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124</cp:revision>
  <dcterms:created xsi:type="dcterms:W3CDTF">2013-05-10T12:01:16Z</dcterms:created>
  <dcterms:modified xsi:type="dcterms:W3CDTF">2013-09-24T16:51:21Z</dcterms:modified>
</cp:coreProperties>
</file>