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1" r:id="rId6"/>
    <p:sldId id="280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1"/>
            <p14:sldId id="280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klavír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VY_32_INOVACE_21_DO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165" y="0"/>
            <a:ext cx="4676368" cy="113859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KLAVÍR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580112" y="116632"/>
            <a:ext cx="28803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Klavír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323528" y="113487"/>
            <a:ext cx="4680520" cy="674136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137160" indent="0">
              <a:buNone/>
            </a:pPr>
            <a:r>
              <a:rPr lang="cs-CZ" sz="2400" b="1" dirty="0"/>
              <a:t>Klavír</a:t>
            </a:r>
            <a:r>
              <a:rPr lang="cs-CZ" sz="2400" dirty="0"/>
              <a:t> </a:t>
            </a:r>
            <a:r>
              <a:rPr lang="cs-CZ" sz="2400" dirty="0" smtClean="0"/>
              <a:t>je </a:t>
            </a:r>
            <a:r>
              <a:rPr lang="cs-CZ" sz="2400" dirty="0"/>
              <a:t>strunný úderový hudební nástroj (zvaný též </a:t>
            </a:r>
            <a:r>
              <a:rPr lang="cs-CZ" sz="2400" b="1" i="1" dirty="0" smtClean="0"/>
              <a:t>piano</a:t>
            </a:r>
            <a:r>
              <a:rPr lang="cs-CZ" sz="2400" dirty="0" smtClean="0"/>
              <a:t>). </a:t>
            </a:r>
            <a:r>
              <a:rPr lang="cs-CZ" sz="2400" dirty="0"/>
              <a:t>Jeho zvuk vzniká chvěním strun rozkmitaných úderem dřevěných kladívek</a:t>
            </a:r>
            <a:r>
              <a:rPr lang="cs-CZ" sz="2400" dirty="0" smtClean="0"/>
              <a:t>. </a:t>
            </a:r>
            <a:r>
              <a:rPr lang="cs-CZ" sz="2400" dirty="0"/>
              <a:t>Klavír může být používán jako sólový i doprovodný nástroj, či jako součást orchestru. </a:t>
            </a:r>
            <a:endParaRPr lang="cs-CZ" sz="2400" dirty="0" smtClean="0"/>
          </a:p>
          <a:p>
            <a:pPr marL="137160" indent="0">
              <a:buNone/>
            </a:pPr>
            <a:r>
              <a:rPr lang="cs-CZ" sz="2400" b="1" dirty="0" smtClean="0"/>
              <a:t>Velký </a:t>
            </a:r>
            <a:r>
              <a:rPr lang="cs-CZ" sz="2400" b="1" dirty="0"/>
              <a:t>klavír</a:t>
            </a:r>
            <a:r>
              <a:rPr lang="cs-CZ" sz="2400" dirty="0"/>
              <a:t>, určený zejména pro koncertní účely, se označuje jako </a:t>
            </a:r>
            <a:r>
              <a:rPr lang="cs-CZ" sz="2400" i="1" dirty="0"/>
              <a:t>(koncertní)</a:t>
            </a:r>
            <a:r>
              <a:rPr lang="cs-CZ" sz="2400" b="1" i="1" dirty="0"/>
              <a:t> křídlo</a:t>
            </a:r>
            <a:r>
              <a:rPr lang="cs-CZ" sz="2400" b="1" dirty="0"/>
              <a:t> </a:t>
            </a:r>
            <a:r>
              <a:rPr lang="cs-CZ" sz="2400" dirty="0"/>
              <a:t>(podle tvaru rezonanční skříně; struny jsou v něm umístěny </a:t>
            </a:r>
            <a:r>
              <a:rPr lang="cs-CZ" sz="2400" dirty="0" smtClean="0"/>
              <a:t>vodorovně).</a:t>
            </a:r>
          </a:p>
          <a:p>
            <a:pPr marL="137160" indent="0">
              <a:buNone/>
            </a:pPr>
            <a:r>
              <a:rPr lang="cs-CZ" sz="2400" b="1" dirty="0"/>
              <a:t>B</a:t>
            </a:r>
            <a:r>
              <a:rPr lang="cs-CZ" sz="2400" b="1" dirty="0" smtClean="0"/>
              <a:t>ěžný</a:t>
            </a:r>
            <a:r>
              <a:rPr lang="cs-CZ" sz="2400" b="1" dirty="0"/>
              <a:t>, menší klavír</a:t>
            </a:r>
            <a:r>
              <a:rPr lang="cs-CZ" sz="2400" dirty="0"/>
              <a:t>, jehož rezonanční skříň (a tedy i struny) je umístěna svisle, jako </a:t>
            </a:r>
            <a:r>
              <a:rPr lang="cs-CZ" sz="2400" b="1" i="1" dirty="0"/>
              <a:t>pianino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082295"/>
            <a:ext cx="3840427" cy="5760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15647"/>
            <a:ext cx="3523872" cy="2517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4784"/>
            <a:ext cx="5925344" cy="511256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Praotcem klavíru </a:t>
            </a:r>
            <a:r>
              <a:rPr lang="cs-CZ" sz="2400" dirty="0"/>
              <a:t>byl řecký </a:t>
            </a:r>
            <a:r>
              <a:rPr lang="cs-CZ" sz="2400" i="1" dirty="0"/>
              <a:t>monochord</a:t>
            </a:r>
            <a:r>
              <a:rPr lang="cs-CZ" sz="2400" dirty="0"/>
              <a:t>, ve své podstatě přístroj na měření hudebních </a:t>
            </a:r>
            <a:r>
              <a:rPr lang="cs-CZ" sz="2400" dirty="0" smtClean="0"/>
              <a:t>intervalů. </a:t>
            </a:r>
          </a:p>
          <a:p>
            <a:pPr marL="0" indent="0">
              <a:buNone/>
            </a:pPr>
            <a:r>
              <a:rPr lang="cs-CZ" sz="2400" dirty="0" smtClean="0"/>
              <a:t>Připojením </a:t>
            </a:r>
            <a:r>
              <a:rPr lang="cs-CZ" sz="2400" dirty="0"/>
              <a:t>klávesnice a trsacího mechanizmu rozechvívajícího struny vznikl, nejspíše </a:t>
            </a:r>
            <a:r>
              <a:rPr lang="cs-CZ" sz="2400" b="1" dirty="0"/>
              <a:t>na začátku 14. </a:t>
            </a:r>
            <a:r>
              <a:rPr lang="cs-CZ" sz="2400" b="1" dirty="0" smtClean="0"/>
              <a:t>století</a:t>
            </a:r>
            <a:r>
              <a:rPr lang="cs-CZ" sz="2400" dirty="0" smtClean="0"/>
              <a:t>, </a:t>
            </a:r>
            <a:r>
              <a:rPr lang="cs-CZ" sz="2400" i="1" dirty="0" smtClean="0"/>
              <a:t>klavichord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Podstatným </a:t>
            </a:r>
            <a:r>
              <a:rPr lang="cs-CZ" sz="2400" b="1" dirty="0"/>
              <a:t>rysem </a:t>
            </a:r>
            <a:r>
              <a:rPr lang="cs-CZ" sz="2400" dirty="0"/>
              <a:t>všech těchto nástrojů je to, že všechny </a:t>
            </a:r>
            <a:r>
              <a:rPr lang="cs-CZ" sz="2400" b="1" dirty="0"/>
              <a:t>struny jsou stejně dlouhé</a:t>
            </a:r>
            <a:r>
              <a:rPr lang="cs-CZ" sz="2400" dirty="0"/>
              <a:t>, jsou naladěné na stejnou výšku a při hře se </a:t>
            </a:r>
            <a:r>
              <a:rPr lang="cs-CZ" sz="2400" b="1" dirty="0"/>
              <a:t>výška tónu </a:t>
            </a:r>
            <a:r>
              <a:rPr lang="cs-CZ" sz="2400" dirty="0"/>
              <a:t>mění zkracováním délky struny posuvem kobylky a změnou místa, kde se mají jazýčky dotknout strun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1763688" y="371439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89" y="3140968"/>
            <a:ext cx="2318240" cy="16561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102" y="5194965"/>
            <a:ext cx="1915414" cy="136815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427984" y="180905"/>
            <a:ext cx="4566649" cy="674030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Paralelně s klavichordem vzniká </a:t>
            </a:r>
            <a:r>
              <a:rPr lang="cs-CZ" sz="2400" i="1" dirty="0" err="1" smtClean="0"/>
              <a:t>klavicembal</a:t>
            </a:r>
            <a:r>
              <a:rPr lang="cs-CZ" sz="2400" i="1" dirty="0" err="1"/>
              <a:t>o</a:t>
            </a:r>
            <a:r>
              <a:rPr lang="cs-CZ" sz="2400" dirty="0" smtClean="0"/>
              <a:t>, </a:t>
            </a:r>
            <a:r>
              <a:rPr lang="cs-CZ" sz="2400" dirty="0"/>
              <a:t>které se od klavichordu liší tím, že jeho </a:t>
            </a:r>
            <a:r>
              <a:rPr lang="cs-CZ" sz="2400" b="1" dirty="0"/>
              <a:t>struny jsou různě </a:t>
            </a:r>
            <a:r>
              <a:rPr lang="cs-CZ" sz="2400" b="1" dirty="0" smtClean="0"/>
              <a:t>dlouhé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Není </a:t>
            </a:r>
            <a:r>
              <a:rPr lang="cs-CZ" sz="2400" dirty="0"/>
              <a:t>neobvyklé v dějinách lidstva, že na </a:t>
            </a:r>
            <a:r>
              <a:rPr lang="cs-CZ" sz="2400" b="1" dirty="0"/>
              <a:t>tutéž myšlenku </a:t>
            </a:r>
            <a:r>
              <a:rPr lang="cs-CZ" sz="2400" dirty="0"/>
              <a:t>v době, která je pro ni zralá, přijde několik lidí současně. V případě kladívkového klavíru </a:t>
            </a:r>
            <a:r>
              <a:rPr lang="cs-CZ" sz="2400" b="1" dirty="0"/>
              <a:t>byli hned tři</a:t>
            </a:r>
            <a:r>
              <a:rPr lang="cs-CZ" sz="2400" b="1" dirty="0" smtClean="0"/>
              <a:t>.</a:t>
            </a:r>
          </a:p>
          <a:p>
            <a:r>
              <a:rPr lang="cs-CZ" sz="2400" dirty="0" smtClean="0"/>
              <a:t>     -</a:t>
            </a:r>
            <a:r>
              <a:rPr lang="cs-CZ" sz="2400" dirty="0" err="1" smtClean="0"/>
              <a:t>Bartolomeo</a:t>
            </a:r>
            <a:r>
              <a:rPr lang="cs-CZ" sz="2400" dirty="0" smtClean="0"/>
              <a:t> </a:t>
            </a:r>
            <a:r>
              <a:rPr lang="cs-CZ" sz="2400" dirty="0" err="1" smtClean="0"/>
              <a:t>Cristofori</a:t>
            </a:r>
            <a:endParaRPr lang="cs-CZ" sz="2400" dirty="0" smtClean="0"/>
          </a:p>
          <a:p>
            <a:r>
              <a:rPr lang="cs-CZ" sz="2400" dirty="0" smtClean="0"/>
              <a:t>     -Jean Marius</a:t>
            </a:r>
          </a:p>
          <a:p>
            <a:r>
              <a:rPr lang="cs-CZ" sz="2400" dirty="0" smtClean="0"/>
              <a:t>     -</a:t>
            </a:r>
            <a:r>
              <a:rPr lang="cs-CZ" sz="2400" dirty="0" err="1" smtClean="0"/>
              <a:t>Christoph</a:t>
            </a:r>
            <a:r>
              <a:rPr lang="cs-CZ" sz="2400" dirty="0" smtClean="0"/>
              <a:t> </a:t>
            </a:r>
            <a:r>
              <a:rPr lang="cs-CZ" sz="2400" dirty="0" err="1"/>
              <a:t>Gottlieb</a:t>
            </a:r>
            <a:r>
              <a:rPr lang="cs-CZ" sz="2400" dirty="0"/>
              <a:t> </a:t>
            </a:r>
            <a:r>
              <a:rPr lang="cs-CZ" sz="2400" dirty="0" err="1" smtClean="0"/>
              <a:t>Schröter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</a:t>
            </a:r>
            <a:r>
              <a:rPr lang="cs-CZ" sz="2400" dirty="0"/>
              <a:t>první polovině 19. století vznikla v </a:t>
            </a:r>
            <a:r>
              <a:rPr lang="cs-CZ" sz="2400" b="1" dirty="0"/>
              <a:t>Evropě řada dílen </a:t>
            </a:r>
            <a:r>
              <a:rPr lang="cs-CZ" sz="2400" dirty="0"/>
              <a:t>specializovaných na stavbu </a:t>
            </a:r>
            <a:r>
              <a:rPr lang="cs-CZ" sz="2400" dirty="0" smtClean="0"/>
              <a:t>klavírů</a:t>
            </a:r>
            <a:endParaRPr lang="cs-CZ" sz="2400" u="sng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4476904" cy="4476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8992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7770" y="2752804"/>
            <a:ext cx="3816424" cy="267765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Klavír je nesmírně </a:t>
            </a:r>
            <a:r>
              <a:rPr lang="cs-CZ" sz="2400" b="1" dirty="0" smtClean="0"/>
              <a:t>složitý </a:t>
            </a:r>
            <a:r>
              <a:rPr lang="cs-CZ" sz="2400" b="1" dirty="0"/>
              <a:t>nástroj</a:t>
            </a:r>
            <a:r>
              <a:rPr lang="cs-CZ" sz="2400" dirty="0"/>
              <a:t>, který se skládá z mnoha různorodých částí, jejichž jednotným cílem a účelem je vytvářet čisté a zvučné tóny, jednoduše řečeno vytvářet hudbu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332656"/>
            <a:ext cx="4211960" cy="63179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1560" y="1268760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effectLst/>
              </a:rPr>
              <a:t>Stavba klavíru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513</TotalTime>
  <Words>457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Klavír</vt:lpstr>
      <vt:lpstr>Prezentace aplikace PowerPoint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80</cp:revision>
  <dcterms:created xsi:type="dcterms:W3CDTF">2011-09-27T06:27:05Z</dcterms:created>
  <dcterms:modified xsi:type="dcterms:W3CDTF">2013-09-24T18:25:14Z</dcterms:modified>
</cp:coreProperties>
</file>