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65" r:id="rId2"/>
    <p:sldId id="275" r:id="rId3"/>
    <p:sldId id="257" r:id="rId4"/>
    <p:sldId id="258" r:id="rId5"/>
    <p:sldId id="281" r:id="rId6"/>
    <p:sldId id="280" r:id="rId7"/>
    <p:sldId id="282"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Výchozí oddíl" id="{D47F2F9B-8D17-4906-B37D-A4B7D2CDA61F}">
          <p14:sldIdLst>
            <p14:sldId id="265"/>
            <p14:sldId id="275"/>
            <p14:sldId id="257"/>
            <p14:sldId id="258"/>
          </p14:sldIdLst>
        </p14:section>
        <p14:section name="Oddíl bez názvu" id="{04C0CBDF-79A6-4F65-AD0E-0346DD5B4B1E}">
          <p14:sldIdLst>
            <p14:sldId id="281"/>
            <p14:sldId id="280"/>
            <p14:sldId id="282"/>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1" d="100"/>
          <a:sy n="91" d="100"/>
        </p:scale>
        <p:origin x="-133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cs-CZ" smtClean="0"/>
              <a:t>Kliknutím lze upravit styl.</a:t>
            </a:r>
            <a:endParaRPr kumimoji="0" lang="en-US"/>
          </a:p>
        </p:txBody>
      </p:sp>
      <p:sp>
        <p:nvSpPr>
          <p:cNvPr id="28" name="Zástupný symbol pro datum 27"/>
          <p:cNvSpPr>
            <a:spLocks noGrp="1"/>
          </p:cNvSpPr>
          <p:nvPr>
            <p:ph type="dt" sz="half" idx="10"/>
          </p:nvPr>
        </p:nvSpPr>
        <p:spPr/>
        <p:txBody>
          <a:bodyPr/>
          <a:lstStyle/>
          <a:p>
            <a:fld id="{E488635A-1D34-4846-AC95-580C28682668}" type="datetimeFigureOut">
              <a:rPr lang="cs-CZ" smtClean="0"/>
              <a:pPr/>
              <a:t>20.2.2013</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a:lstStyle/>
          <a:p>
            <a:fld id="{C6822083-301A-4EAB-BEB6-5E64160D79CB}" type="slidenum">
              <a:rPr lang="cs-CZ" smtClean="0"/>
              <a:pPr/>
              <a:t>‹#›</a:t>
            </a:fld>
            <a:endParaRPr lang="cs-CZ"/>
          </a:p>
        </p:txBody>
      </p:sp>
      <p:sp>
        <p:nvSpPr>
          <p:cNvPr id="9" name="Podnadpis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E488635A-1D34-4846-AC95-580C28682668}" type="datetimeFigureOut">
              <a:rPr lang="cs-CZ" smtClean="0"/>
              <a:pPr/>
              <a:t>20.2.2013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3">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E488635A-1D34-4846-AC95-580C28682668}" type="datetimeFigureOut">
              <a:rPr lang="cs-CZ" smtClean="0"/>
              <a:pPr/>
              <a:t>20.2.2013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7924800" y="6416675"/>
            <a:ext cx="762000" cy="365125"/>
          </a:xfrm>
        </p:spPr>
        <p:txBody>
          <a:bodyPr/>
          <a:lstStyle/>
          <a:p>
            <a:fld id="{C6822083-301A-4EAB-BEB6-5E64160D79CB}"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E488635A-1D34-4846-AC95-580C28682668}" type="datetimeFigureOut">
              <a:rPr lang="cs-CZ" smtClean="0"/>
              <a:pPr/>
              <a:t>20.2.2013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E488635A-1D34-4846-AC95-580C28682668}" type="datetimeFigureOut">
              <a:rPr lang="cs-CZ" smtClean="0"/>
              <a:pPr/>
              <a:t>20.2.2013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E488635A-1D34-4846-AC95-580C28682668}" type="datetimeFigureOut">
              <a:rPr lang="cs-CZ" smtClean="0"/>
              <a:pPr/>
              <a:t>20.2.2013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488635A-1D34-4846-AC95-580C28682668}" type="datetimeFigureOut">
              <a:rPr lang="cs-CZ" smtClean="0"/>
              <a:pPr/>
              <a:t>20.2.2013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E488635A-1D34-4846-AC95-580C28682668}" type="datetimeFigureOut">
              <a:rPr lang="cs-CZ" smtClean="0"/>
              <a:pPr/>
              <a:t>20.2.2013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cs-CZ" smtClean="0">
                <a:solidFill>
                  <a:schemeClr val="lt1"/>
                </a:solidFill>
                <a:latin typeface="+mn-lt"/>
                <a:ea typeface="+mn-ea"/>
                <a:cs typeface="+mn-cs"/>
              </a:rPr>
              <a:t>Kliknutím na ikonu přidáte obrázek.</a:t>
            </a:r>
            <a:endParaRPr kumimoji="0" lang="en-US" dirty="0">
              <a:solidFill>
                <a:schemeClr val="lt1"/>
              </a:solidFill>
              <a:latin typeface="+mn-lt"/>
              <a:ea typeface="+mn-ea"/>
              <a:cs typeface="+mn-cs"/>
            </a:endParaRPr>
          </a:p>
        </p:txBody>
      </p:sp>
      <p:sp>
        <p:nvSpPr>
          <p:cNvPr id="4" name="Zástupný symbol pro text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E488635A-1D34-4846-AC95-580C28682668}" type="datetimeFigureOut">
              <a:rPr lang="cs-CZ" smtClean="0"/>
              <a:pPr/>
              <a:t>20.2.2013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E488635A-1D34-4846-AC95-580C28682668}" type="datetimeFigureOut">
              <a:rPr lang="cs-CZ" smtClean="0"/>
              <a:pPr/>
              <a:t>20.2.2013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E488635A-1D34-4846-AC95-580C28682668}" type="datetimeFigureOut">
              <a:rPr lang="cs-CZ" smtClean="0"/>
              <a:pPr/>
              <a:t>20.2.2013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822083-301A-4EAB-BEB6-5E64160D79CB}"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E488635A-1D34-4846-AC95-580C28682668}" type="datetimeFigureOut">
              <a:rPr lang="cs-CZ" smtClean="0"/>
              <a:pPr/>
              <a:t>20.2.2013</a:t>
            </a:fld>
            <a:endParaRPr lang="cs-CZ"/>
          </a:p>
        </p:txBody>
      </p:sp>
      <p:sp>
        <p:nvSpPr>
          <p:cNvPr id="3" name="Zástupný symbol pro zápatí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cs-CZ"/>
          </a:p>
        </p:txBody>
      </p:sp>
      <p:sp>
        <p:nvSpPr>
          <p:cNvPr id="23" name="Zástupný symbol pro číslo snímku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6822083-301A-4EAB-BEB6-5E64160D79CB}"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JPG"/><Relationship Id="rId1" Type="http://schemas.openxmlformats.org/officeDocument/2006/relationships/slideLayout" Target="../slideLayouts/slideLayout6.xml"/><Relationship Id="rId4" Type="http://schemas.openxmlformats.org/officeDocument/2006/relationships/image" Target="../media/image7.wmf"/></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627784" y="188640"/>
            <a:ext cx="3859213"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Obdélník 5"/>
          <p:cNvSpPr/>
          <p:nvPr/>
        </p:nvSpPr>
        <p:spPr>
          <a:xfrm>
            <a:off x="323528" y="1124744"/>
            <a:ext cx="8424936" cy="5232202"/>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cs-CZ" b="1" dirty="0" smtClean="0">
                <a:solidFill>
                  <a:schemeClr val="bg1"/>
                </a:solidFill>
              </a:rPr>
              <a:t>ZÁKLADNÍ ŠKOLA SLOVAN, KROMĚŘÍŽ, PŘÍSPĚVKOVÁ ORGANIZACE</a:t>
            </a:r>
          </a:p>
          <a:p>
            <a:pPr algn="ctr"/>
            <a:r>
              <a:rPr lang="cs-CZ" b="1" dirty="0" smtClean="0">
                <a:solidFill>
                  <a:schemeClr val="bg1"/>
                </a:solidFill>
              </a:rPr>
              <a:t>ZEYEROVA 3354, 767 01 KROMĚŘÍŽ</a:t>
            </a:r>
          </a:p>
          <a:p>
            <a:pPr algn="ctr"/>
            <a:endParaRPr lang="cs-CZ" b="1" dirty="0" smtClean="0">
              <a:solidFill>
                <a:schemeClr val="bg1"/>
              </a:solidFill>
            </a:endParaRPr>
          </a:p>
          <a:p>
            <a:pPr algn="ctr"/>
            <a:r>
              <a:rPr lang="cs-CZ" b="1" dirty="0" smtClean="0">
                <a:solidFill>
                  <a:schemeClr val="bg1"/>
                </a:solidFill>
              </a:rPr>
              <a:t>projekt v rámci vzdělávacího programu</a:t>
            </a:r>
          </a:p>
          <a:p>
            <a:pPr algn="ctr"/>
            <a:r>
              <a:rPr lang="cs-CZ" b="1" dirty="0" smtClean="0">
                <a:solidFill>
                  <a:schemeClr val="bg1"/>
                </a:solidFill>
              </a:rPr>
              <a:t>VZDĚLÁNÍ PRO KONKURENCESCHOPNOST</a:t>
            </a:r>
          </a:p>
          <a:p>
            <a:endParaRPr lang="cs-CZ" b="1" dirty="0" smtClean="0">
              <a:solidFill>
                <a:schemeClr val="bg1"/>
              </a:solidFill>
            </a:endParaRPr>
          </a:p>
          <a:p>
            <a:pPr algn="ctr"/>
            <a:r>
              <a:rPr lang="cs-CZ" b="1" dirty="0" smtClean="0">
                <a:solidFill>
                  <a:schemeClr val="bg1"/>
                </a:solidFill>
              </a:rPr>
              <a:t>ŠABLONA ČÍSLO: III/2</a:t>
            </a:r>
          </a:p>
          <a:p>
            <a:pPr algn="ctr"/>
            <a:r>
              <a:rPr lang="cs-CZ" b="1" dirty="0" smtClean="0">
                <a:solidFill>
                  <a:schemeClr val="bg1"/>
                </a:solidFill>
              </a:rPr>
              <a:t>NÁZEV:  INOVACE A ZKVALITNĚNÍ VÝUKY PROSTŘEDNICTVÍM ICT</a:t>
            </a:r>
          </a:p>
          <a:p>
            <a:endParaRPr lang="cs-CZ" b="1" dirty="0" smtClean="0">
              <a:solidFill>
                <a:schemeClr val="bg1"/>
              </a:solidFill>
            </a:endParaRPr>
          </a:p>
          <a:p>
            <a:endParaRPr lang="cs-CZ" b="1" dirty="0">
              <a:solidFill>
                <a:schemeClr val="bg1"/>
              </a:solidFill>
            </a:endParaRPr>
          </a:p>
          <a:p>
            <a:r>
              <a:rPr lang="cs-CZ" b="1" dirty="0" smtClean="0">
                <a:solidFill>
                  <a:schemeClr val="bg1"/>
                </a:solidFill>
              </a:rPr>
              <a:t>PŘEDMĚT: Hudební výchova</a:t>
            </a:r>
          </a:p>
          <a:p>
            <a:r>
              <a:rPr lang="cs-CZ" b="1" dirty="0" smtClean="0">
                <a:solidFill>
                  <a:schemeClr val="bg1"/>
                </a:solidFill>
              </a:rPr>
              <a:t>ROČNÍK: 6. – 9.</a:t>
            </a:r>
          </a:p>
          <a:p>
            <a:r>
              <a:rPr lang="cs-CZ" b="1" dirty="0" smtClean="0">
                <a:solidFill>
                  <a:schemeClr val="bg1"/>
                </a:solidFill>
              </a:rPr>
              <a:t>TÉMA: Hudební nástroje - saxofon</a:t>
            </a:r>
          </a:p>
          <a:p>
            <a:r>
              <a:rPr lang="cs-CZ" b="1" dirty="0" smtClean="0">
                <a:solidFill>
                  <a:schemeClr val="bg1"/>
                </a:solidFill>
              </a:rPr>
              <a:t>AUTOR: Dušan Okénka</a:t>
            </a:r>
          </a:p>
          <a:p>
            <a:r>
              <a:rPr lang="cs-CZ" b="1" dirty="0" smtClean="0">
                <a:solidFill>
                  <a:schemeClr val="bg1"/>
                </a:solidFill>
              </a:rPr>
              <a:t>DATUM VYTVOŘENÍ: 30. 1. 2013</a:t>
            </a:r>
          </a:p>
          <a:p>
            <a:endParaRPr lang="cs-CZ" dirty="0" smtClean="0">
              <a:solidFill>
                <a:schemeClr val="bg1"/>
              </a:solidFill>
            </a:endParaRPr>
          </a:p>
          <a:p>
            <a:endParaRPr lang="cs-CZ" dirty="0" smtClean="0">
              <a:solidFill>
                <a:schemeClr val="bg1"/>
              </a:solidFill>
            </a:endParaRPr>
          </a:p>
          <a:p>
            <a:pPr algn="ctr"/>
            <a:r>
              <a:rPr lang="cs-CZ" sz="2800" b="1" dirty="0" smtClean="0">
                <a:solidFill>
                  <a:srgbClr val="FF0000"/>
                </a:solidFill>
              </a:rPr>
              <a:t>VY_32_INOVACE_24_DO</a:t>
            </a:r>
            <a:endParaRPr lang="cs-CZ" sz="2800" b="1" dirty="0">
              <a:solidFill>
                <a:srgbClr val="FF0000"/>
              </a:solidFill>
            </a:endParaRPr>
          </a:p>
        </p:txBody>
      </p:sp>
    </p:spTree>
  </p:cSld>
  <p:clrMapOvr>
    <a:masterClrMapping/>
  </p:clrMapOvr>
  <p:transition spd="slow">
    <p:wheel spokes="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67544" y="404664"/>
            <a:ext cx="8229600" cy="1219200"/>
          </a:xfrm>
        </p:spPr>
        <p:style>
          <a:lnRef idx="1">
            <a:schemeClr val="accent4"/>
          </a:lnRef>
          <a:fillRef idx="2">
            <a:schemeClr val="accent4"/>
          </a:fillRef>
          <a:effectRef idx="1">
            <a:schemeClr val="accent4"/>
          </a:effectRef>
          <a:fontRef idx="minor">
            <a:schemeClr val="dk1"/>
          </a:fontRef>
        </p:style>
        <p:txBody>
          <a:bodyPr>
            <a:normAutofit/>
          </a:bodyPr>
          <a:lstStyle/>
          <a:p>
            <a:pPr algn="ctr"/>
            <a:r>
              <a:rPr lang="cs-CZ" sz="5400" b="1" dirty="0" smtClean="0">
                <a:solidFill>
                  <a:schemeClr val="bg1"/>
                </a:solidFill>
              </a:rPr>
              <a:t>ANOTACE</a:t>
            </a:r>
            <a:endParaRPr lang="cs-CZ" sz="5400" b="1" dirty="0">
              <a:solidFill>
                <a:schemeClr val="bg1"/>
              </a:solidFill>
            </a:endParaRPr>
          </a:p>
        </p:txBody>
      </p:sp>
      <p:sp>
        <p:nvSpPr>
          <p:cNvPr id="2" name="Zástupný symbol pro obsah 1"/>
          <p:cNvSpPr>
            <a:spLocks noGrp="1"/>
          </p:cNvSpPr>
          <p:nvPr>
            <p:ph idx="1"/>
          </p:nvPr>
        </p:nvSpPr>
        <p:spPr>
          <a:xfrm>
            <a:off x="457200" y="2060848"/>
            <a:ext cx="8229600" cy="1944216"/>
          </a:xfrm>
        </p:spPr>
        <p:style>
          <a:lnRef idx="1">
            <a:schemeClr val="accent4"/>
          </a:lnRef>
          <a:fillRef idx="2">
            <a:schemeClr val="accent4"/>
          </a:fillRef>
          <a:effectRef idx="1">
            <a:schemeClr val="accent4"/>
          </a:effectRef>
          <a:fontRef idx="minor">
            <a:schemeClr val="dk1"/>
          </a:fontRef>
        </p:style>
        <p:txBody>
          <a:bodyPr>
            <a:normAutofit fontScale="62500" lnSpcReduction="20000"/>
          </a:bodyPr>
          <a:lstStyle/>
          <a:p>
            <a:pPr>
              <a:buClrTx/>
            </a:pPr>
            <a:r>
              <a:rPr lang="cs-CZ" dirty="0" smtClean="0"/>
              <a:t>PREZENTACE VYTVOŘENA JAKO DOPLNĚNÍ UČIVA OSMÉHO ROČNÍKU HUDEBNÍ NÁSTROJE – </a:t>
            </a:r>
            <a:r>
              <a:rPr lang="cs-CZ" b="1" dirty="0" smtClean="0"/>
              <a:t>SAXPFPN</a:t>
            </a:r>
          </a:p>
          <a:p>
            <a:pPr>
              <a:buClrTx/>
            </a:pPr>
            <a:r>
              <a:rPr lang="cs-CZ" dirty="0" smtClean="0"/>
              <a:t>V RÁMCI PREZENTACE MAJÍ ŽÁCI MOŽNOST SEZNÁMIT SE S </a:t>
            </a:r>
          </a:p>
          <a:p>
            <a:pPr marL="514350" indent="-514350">
              <a:buClrTx/>
              <a:buFont typeface="+mj-lt"/>
              <a:buAutoNum type="arabicPeriod"/>
            </a:pPr>
            <a:r>
              <a:rPr lang="cs-CZ" dirty="0" smtClean="0"/>
              <a:t>CHARAKTERISTIKOU TOHOTO NÁSTROJE</a:t>
            </a:r>
          </a:p>
          <a:p>
            <a:pPr marL="514350" indent="-514350">
              <a:buClrTx/>
              <a:buFont typeface="+mj-lt"/>
              <a:buAutoNum type="arabicPeriod"/>
            </a:pPr>
            <a:r>
              <a:rPr lang="cs-CZ" dirty="0" smtClean="0"/>
              <a:t>ZVUKEM A BARVOU TÓNU</a:t>
            </a:r>
          </a:p>
          <a:p>
            <a:pPr marL="514350" indent="-514350">
              <a:buClrTx/>
              <a:buFont typeface="+mj-lt"/>
              <a:buAutoNum type="arabicPeriod"/>
            </a:pPr>
            <a:r>
              <a:rPr lang="cs-CZ" dirty="0" smtClean="0"/>
              <a:t>FUNKCÍ V JAZZOVÝCH SESKUPENÍCH A SYMFONICKÉM ORCHESTRU</a:t>
            </a:r>
          </a:p>
          <a:p>
            <a:pPr marL="514350" indent="-514350">
              <a:buClrTx/>
              <a:buFont typeface="+mj-lt"/>
              <a:buAutoNum type="arabicPeriod"/>
            </a:pPr>
            <a:endParaRPr lang="cs-CZ" dirty="0" smtClean="0"/>
          </a:p>
          <a:p>
            <a:pPr marL="514350" indent="-514350">
              <a:buClrTx/>
              <a:buFont typeface="+mj-lt"/>
              <a:buAutoNum type="arabicPeriod"/>
            </a:pPr>
            <a:endParaRPr lang="cs-CZ" dirty="0" smtClean="0"/>
          </a:p>
          <a:p>
            <a:pPr marL="514350" indent="-514350">
              <a:buClrTx/>
              <a:buFont typeface="+mj-lt"/>
              <a:buAutoNum type="arabicPeriod"/>
            </a:pPr>
            <a:endParaRPr lang="cs-CZ" dirty="0" smtClean="0"/>
          </a:p>
          <a:p>
            <a:pPr marL="514350" indent="-514350">
              <a:buClrTx/>
              <a:buFont typeface="+mj-lt"/>
              <a:buAutoNum type="arabicPeriod"/>
            </a:pPr>
            <a:endParaRPr lang="cs-CZ" dirty="0"/>
          </a:p>
        </p:txBody>
      </p:sp>
      <p:sp>
        <p:nvSpPr>
          <p:cNvPr id="4" name="Zástupný symbol pro obsah 1"/>
          <p:cNvSpPr>
            <a:spLocks noGrp="1"/>
          </p:cNvSpPr>
          <p:nvPr/>
        </p:nvSpPr>
        <p:spPr>
          <a:xfrm>
            <a:off x="457200" y="4293096"/>
            <a:ext cx="8229600" cy="2304256"/>
          </a:xfrm>
          <a:prstGeom prst="rect">
            <a:avLst/>
          </a:prstGeom>
        </p:spPr>
        <p:style>
          <a:lnRef idx="1">
            <a:schemeClr val="accent4"/>
          </a:lnRef>
          <a:fillRef idx="2">
            <a:schemeClr val="accent4"/>
          </a:fillRef>
          <a:effectRef idx="1">
            <a:schemeClr val="accent4"/>
          </a:effectRef>
          <a:fontRef idx="minor">
            <a:schemeClr val="dk1"/>
          </a:fontRef>
        </p:style>
        <p:txBody>
          <a:bodyPr vert="horz">
            <a:normAutofit fontScale="85000" lnSpcReduction="10000"/>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dk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dk1"/>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dk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dk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dk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dk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dk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9pPr>
          </a:lstStyle>
          <a:p>
            <a:pPr marL="0" indent="0">
              <a:buClrTx/>
              <a:buNone/>
            </a:pPr>
            <a:r>
              <a:rPr lang="cs-CZ" dirty="0"/>
              <a:t>Pilotáž: Prezentace pilotována ve třídách II. stupně, ale je možné ji využít jako doplnění učiva i ve vyšších ročnících I. stupně ZŠ. Základní seznámení s hudebními nástroji je vždy vhodné doplnit ukázkou konkrétního nástroje, ne vždy je to ale možné a k tomuto účelu poslouží právě prezentace. Textové informace je možné zestručnit v návaznosti na věkovou skupinu žáků. Doporučuji doplnit </a:t>
            </a:r>
            <a:r>
              <a:rPr lang="cs-CZ" dirty="0" err="1"/>
              <a:t>audioukázkou</a:t>
            </a:r>
            <a:r>
              <a:rPr lang="cs-CZ" dirty="0"/>
              <a:t>.</a:t>
            </a:r>
          </a:p>
          <a:p>
            <a:pPr marL="0" indent="0">
              <a:buClrTx/>
              <a:buNone/>
            </a:pPr>
            <a:endParaRPr lang="cs-CZ" dirty="0" smtClean="0"/>
          </a:p>
          <a:p>
            <a:pPr marL="514350" indent="-514350">
              <a:buClrTx/>
              <a:buFont typeface="+mj-lt"/>
              <a:buAutoNum type="arabicPeriod"/>
            </a:pPr>
            <a:endParaRPr lang="cs-CZ" dirty="0" smtClean="0"/>
          </a:p>
          <a:p>
            <a:pPr marL="514350" indent="-514350">
              <a:buClrTx/>
              <a:buFont typeface="+mj-lt"/>
              <a:buAutoNum type="arabicPeriod"/>
            </a:pPr>
            <a:endParaRPr lang="cs-CZ" dirty="0" smtClean="0"/>
          </a:p>
          <a:p>
            <a:pPr marL="514350" indent="-514350">
              <a:buClrTx/>
              <a:buFont typeface="+mj-lt"/>
              <a:buAutoNum type="arabicPeriod"/>
            </a:pPr>
            <a:endParaRPr lang="cs-CZ" dirty="0"/>
          </a:p>
        </p:txBody>
      </p:sp>
    </p:spTree>
    <p:extLst>
      <p:ext uri="{BB962C8B-B14F-4D97-AF65-F5344CB8AC3E}">
        <p14:creationId xmlns:p14="http://schemas.microsoft.com/office/powerpoint/2010/main" val="390791012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47159" y="260647"/>
            <a:ext cx="4423350" cy="6192689"/>
          </a:xfrm>
          <a:prstGeom prst="rect">
            <a:avLst/>
          </a:prstGeom>
          <a:ln>
            <a:noFill/>
          </a:ln>
          <a:effectLst>
            <a:softEdge rad="112500"/>
          </a:effectLst>
        </p:spPr>
        <p:style>
          <a:lnRef idx="2">
            <a:schemeClr val="accent4"/>
          </a:lnRef>
          <a:fillRef idx="1">
            <a:schemeClr val="lt1"/>
          </a:fillRef>
          <a:effectRef idx="0">
            <a:schemeClr val="accent4"/>
          </a:effectRef>
          <a:fontRef idx="minor">
            <a:schemeClr val="dk1"/>
          </a:fontRef>
        </p:style>
      </p:pic>
      <p:sp>
        <p:nvSpPr>
          <p:cNvPr id="3" name="Nadpis 2"/>
          <p:cNvSpPr>
            <a:spLocks noGrp="1"/>
          </p:cNvSpPr>
          <p:nvPr>
            <p:ph type="title"/>
          </p:nvPr>
        </p:nvSpPr>
        <p:spPr>
          <a:xfrm>
            <a:off x="1475656" y="332656"/>
            <a:ext cx="2880320" cy="792088"/>
          </a:xfrm>
        </p:spPr>
        <p:style>
          <a:lnRef idx="1">
            <a:schemeClr val="accent4"/>
          </a:lnRef>
          <a:fillRef idx="2">
            <a:schemeClr val="accent4"/>
          </a:fillRef>
          <a:effectRef idx="1">
            <a:schemeClr val="accent4"/>
          </a:effectRef>
          <a:fontRef idx="minor">
            <a:schemeClr val="dk1"/>
          </a:fontRef>
        </p:style>
        <p:txBody>
          <a:bodyPr>
            <a:noAutofit/>
          </a:bodyPr>
          <a:lstStyle/>
          <a:p>
            <a:pPr algn="ctr"/>
            <a:r>
              <a:rPr lang="cs-CZ" sz="5400" b="1" dirty="0" smtClean="0">
                <a:solidFill>
                  <a:schemeClr val="tx1">
                    <a:lumMod val="50000"/>
                  </a:schemeClr>
                </a:solidFill>
              </a:rPr>
              <a:t>Saxofon</a:t>
            </a:r>
            <a:endParaRPr lang="cs-CZ" sz="5400" b="1" dirty="0">
              <a:solidFill>
                <a:schemeClr val="tx1">
                  <a:lumMod val="50000"/>
                </a:schemeClr>
              </a:solidFill>
            </a:endParaRPr>
          </a:p>
        </p:txBody>
      </p:sp>
      <p:sp>
        <p:nvSpPr>
          <p:cNvPr id="2" name="Podnadpis 1"/>
          <p:cNvSpPr>
            <a:spLocks noGrp="1"/>
          </p:cNvSpPr>
          <p:nvPr>
            <p:ph idx="1"/>
          </p:nvPr>
        </p:nvSpPr>
        <p:spPr>
          <a:xfrm>
            <a:off x="323528" y="1268760"/>
            <a:ext cx="4752528" cy="5472608"/>
          </a:xfrm>
        </p:spPr>
        <p:style>
          <a:lnRef idx="1">
            <a:schemeClr val="accent4"/>
          </a:lnRef>
          <a:fillRef idx="2">
            <a:schemeClr val="accent4"/>
          </a:fillRef>
          <a:effectRef idx="1">
            <a:schemeClr val="accent4"/>
          </a:effectRef>
          <a:fontRef idx="minor">
            <a:schemeClr val="dk1"/>
          </a:fontRef>
        </p:style>
        <p:txBody>
          <a:bodyPr>
            <a:normAutofit fontScale="85000" lnSpcReduction="10000"/>
          </a:bodyPr>
          <a:lstStyle/>
          <a:p>
            <a:pPr marL="137160" indent="0">
              <a:buNone/>
            </a:pPr>
            <a:r>
              <a:rPr lang="cs-CZ" b="1" dirty="0"/>
              <a:t> </a:t>
            </a:r>
            <a:r>
              <a:rPr lang="cs-CZ" b="1" dirty="0" smtClean="0"/>
              <a:t>   </a:t>
            </a:r>
            <a:r>
              <a:rPr lang="cs-CZ" dirty="0" smtClean="0"/>
              <a:t> </a:t>
            </a:r>
            <a:r>
              <a:rPr lang="cs-CZ" dirty="0"/>
              <a:t>je </a:t>
            </a:r>
            <a:r>
              <a:rPr lang="cs-CZ" dirty="0" err="1"/>
              <a:t>jednoplátkový</a:t>
            </a:r>
            <a:r>
              <a:rPr lang="cs-CZ" dirty="0"/>
              <a:t> </a:t>
            </a:r>
            <a:r>
              <a:rPr lang="cs-CZ" b="1" dirty="0"/>
              <a:t>dřevěný dechový nástroj vyráběný převážně z mosazi</a:t>
            </a:r>
            <a:r>
              <a:rPr lang="cs-CZ" dirty="0"/>
              <a:t>. Používá se především v </a:t>
            </a:r>
            <a:r>
              <a:rPr lang="cs-CZ" i="1" dirty="0"/>
              <a:t>jazzu</a:t>
            </a:r>
            <a:r>
              <a:rPr lang="cs-CZ" dirty="0"/>
              <a:t> (jako sólový nástroj i jako součást jazzových komorních souborů či orchestrů) a v menší </a:t>
            </a:r>
            <a:r>
              <a:rPr lang="cs-CZ" i="1" dirty="0"/>
              <a:t>míře i v klasické hudbě</a:t>
            </a:r>
            <a:r>
              <a:rPr lang="cs-CZ" dirty="0"/>
              <a:t>. Původním záměrem však bylo vytvořit nástroj </a:t>
            </a:r>
            <a:r>
              <a:rPr lang="cs-CZ" b="1" dirty="0"/>
              <a:t>vhodný pro dechové a vojenské orchestry</a:t>
            </a:r>
            <a:r>
              <a:rPr lang="cs-CZ" dirty="0"/>
              <a:t>. Do </a:t>
            </a:r>
            <a:r>
              <a:rPr lang="cs-CZ" b="1" dirty="0"/>
              <a:t>rodiny dřevěných dechových nástrojů </a:t>
            </a:r>
            <a:r>
              <a:rPr lang="cs-CZ" dirty="0"/>
              <a:t>patří kvůli své stavbě a způsobu jakým se na něj hraje. Již od počátku </a:t>
            </a:r>
            <a:r>
              <a:rPr lang="cs-CZ" b="1" dirty="0"/>
              <a:t>byly saxofony konstruovány výhradně z kovu.</a:t>
            </a: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4128" y="215645"/>
            <a:ext cx="3375372" cy="4725523"/>
          </a:xfrm>
          <a:prstGeom prst="rect">
            <a:avLst/>
          </a:prstGeom>
          <a:ln>
            <a:noFill/>
          </a:ln>
          <a:effectLst>
            <a:softEdge rad="112500"/>
          </a:effectLst>
        </p:spPr>
      </p:pic>
      <p:sp>
        <p:nvSpPr>
          <p:cNvPr id="2" name="Zástupný symbol pro obsah 1"/>
          <p:cNvSpPr>
            <a:spLocks noGrp="1"/>
          </p:cNvSpPr>
          <p:nvPr>
            <p:ph idx="1"/>
          </p:nvPr>
        </p:nvSpPr>
        <p:spPr>
          <a:xfrm>
            <a:off x="107504" y="1268760"/>
            <a:ext cx="5925344" cy="5112568"/>
          </a:xfrm>
        </p:spPr>
        <p:style>
          <a:lnRef idx="1">
            <a:schemeClr val="accent4"/>
          </a:lnRef>
          <a:fillRef idx="2">
            <a:schemeClr val="accent4"/>
          </a:fillRef>
          <a:effectRef idx="1">
            <a:schemeClr val="accent4"/>
          </a:effectRef>
          <a:fontRef idx="minor">
            <a:schemeClr val="dk1"/>
          </a:fontRef>
        </p:style>
        <p:txBody>
          <a:bodyPr>
            <a:normAutofit lnSpcReduction="10000"/>
          </a:bodyPr>
          <a:lstStyle/>
          <a:p>
            <a:pPr marL="0" indent="0">
              <a:buNone/>
            </a:pPr>
            <a:r>
              <a:rPr lang="cs-CZ" dirty="0"/>
              <a:t>Saxofon vynalezl okolo roku </a:t>
            </a:r>
            <a:r>
              <a:rPr lang="cs-CZ" b="1" dirty="0"/>
              <a:t>1840</a:t>
            </a:r>
            <a:r>
              <a:rPr lang="cs-CZ" dirty="0"/>
              <a:t> belgický nástrojař, flétnista a klarinetista </a:t>
            </a:r>
            <a:r>
              <a:rPr lang="cs-CZ" b="1" dirty="0" err="1"/>
              <a:t>Adolphe</a:t>
            </a:r>
            <a:r>
              <a:rPr lang="cs-CZ" b="1" dirty="0"/>
              <a:t> </a:t>
            </a:r>
            <a:r>
              <a:rPr lang="cs-CZ" b="1" dirty="0" err="1"/>
              <a:t>Sax</a:t>
            </a:r>
            <a:r>
              <a:rPr lang="cs-CZ" dirty="0"/>
              <a:t>. </a:t>
            </a:r>
            <a:endParaRPr lang="cs-CZ" dirty="0" smtClean="0"/>
          </a:p>
          <a:p>
            <a:pPr marL="0" indent="0">
              <a:buNone/>
            </a:pPr>
            <a:r>
              <a:rPr lang="cs-CZ" dirty="0" smtClean="0"/>
              <a:t>Ačkoliv </a:t>
            </a:r>
            <a:r>
              <a:rPr lang="cs-CZ" dirty="0"/>
              <a:t>saxofony hned v několika velikostech zkonstruoval již na začátku 40. let 19. století, nástroj mu </a:t>
            </a:r>
            <a:r>
              <a:rPr lang="cs-CZ" b="1" dirty="0"/>
              <a:t>byl patentován </a:t>
            </a:r>
            <a:r>
              <a:rPr lang="cs-CZ" dirty="0"/>
              <a:t>až 28. června 1846, a to na 15 let. </a:t>
            </a:r>
            <a:endParaRPr lang="cs-CZ" dirty="0" smtClean="0"/>
          </a:p>
          <a:p>
            <a:pPr marL="0" indent="0">
              <a:buNone/>
            </a:pPr>
            <a:r>
              <a:rPr lang="cs-CZ" b="1" dirty="0" smtClean="0"/>
              <a:t>Nástroj </a:t>
            </a:r>
            <a:r>
              <a:rPr lang="cs-CZ" b="1" dirty="0"/>
              <a:t>byl poprvé představen veřejnosti</a:t>
            </a:r>
            <a:r>
              <a:rPr lang="cs-CZ" dirty="0"/>
              <a:t> na výstavě v Bruselu v roce 1841. Jednalo se o basový saxofon laděný v C. </a:t>
            </a:r>
          </a:p>
          <a:p>
            <a:pPr marL="0" indent="0">
              <a:buNone/>
            </a:pPr>
            <a:endParaRPr lang="cs-CZ" dirty="0" smtClean="0"/>
          </a:p>
        </p:txBody>
      </p:sp>
      <p:sp>
        <p:nvSpPr>
          <p:cNvPr id="3" name="Zástupný symbol pro obsah 1"/>
          <p:cNvSpPr txBox="1">
            <a:spLocks/>
          </p:cNvSpPr>
          <p:nvPr/>
        </p:nvSpPr>
        <p:spPr>
          <a:xfrm>
            <a:off x="1475656" y="337766"/>
            <a:ext cx="2736304" cy="783704"/>
          </a:xfrm>
          <a:prstGeom prst="rect">
            <a:avLst/>
          </a:prstGeom>
        </p:spPr>
        <p:style>
          <a:lnRef idx="1">
            <a:schemeClr val="accent4"/>
          </a:lnRef>
          <a:fillRef idx="2">
            <a:schemeClr val="accent4"/>
          </a:fillRef>
          <a:effectRef idx="1">
            <a:schemeClr val="accent4"/>
          </a:effectRef>
          <a:fontRef idx="minor">
            <a:schemeClr val="dk1"/>
          </a:fontRef>
        </p:style>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dk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dk1"/>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dk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dk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dk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dk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dk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9pPr>
          </a:lstStyle>
          <a:p>
            <a:pPr marL="0" indent="0" algn="ctr">
              <a:buFont typeface="Wingdings 2"/>
              <a:buNone/>
            </a:pPr>
            <a:r>
              <a:rPr lang="cs-CZ" sz="3900" b="1" dirty="0" smtClean="0"/>
              <a:t>Historie</a:t>
            </a:r>
            <a:endParaRPr lang="cs-CZ" sz="3900" dirty="0" smtClean="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wipe(down)">
                                      <p:cBhvr>
                                        <p:cTn id="7" dur="580">
                                          <p:stCondLst>
                                            <p:cond delay="0"/>
                                          </p:stCondLst>
                                        </p:cTn>
                                        <p:tgtEl>
                                          <p:spTgt spid="2">
                                            <p:bg/>
                                          </p:spTgt>
                                        </p:tgtEl>
                                      </p:cBhvr>
                                    </p:animEffect>
                                    <p:anim calcmode="lin" valueType="num">
                                      <p:cBhvr>
                                        <p:cTn id="8" dur="1822" tmFilter="0,0; 0.14,0.36; 0.43,0.73; 0.71,0.91; 1.0,1.0">
                                          <p:stCondLst>
                                            <p:cond delay="0"/>
                                          </p:stCondLst>
                                        </p:cTn>
                                        <p:tgtEl>
                                          <p:spTgt spid="2">
                                            <p:bg/>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bg/>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bg/>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bg/>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bg/>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bg/>
                                          </p:spTgt>
                                        </p:tgtEl>
                                      </p:cBhvr>
                                      <p:to x="100000" y="60000"/>
                                    </p:animScale>
                                    <p:animScale>
                                      <p:cBhvr>
                                        <p:cTn id="14" dur="166" decel="50000">
                                          <p:stCondLst>
                                            <p:cond delay="676"/>
                                          </p:stCondLst>
                                        </p:cTn>
                                        <p:tgtEl>
                                          <p:spTgt spid="2">
                                            <p:bg/>
                                          </p:spTgt>
                                        </p:tgtEl>
                                      </p:cBhvr>
                                      <p:to x="100000" y="100000"/>
                                    </p:animScale>
                                    <p:animScale>
                                      <p:cBhvr>
                                        <p:cTn id="15" dur="26">
                                          <p:stCondLst>
                                            <p:cond delay="1312"/>
                                          </p:stCondLst>
                                        </p:cTn>
                                        <p:tgtEl>
                                          <p:spTgt spid="2">
                                            <p:bg/>
                                          </p:spTgt>
                                        </p:tgtEl>
                                      </p:cBhvr>
                                      <p:to x="100000" y="80000"/>
                                    </p:animScale>
                                    <p:animScale>
                                      <p:cBhvr>
                                        <p:cTn id="16" dur="166" decel="50000">
                                          <p:stCondLst>
                                            <p:cond delay="1338"/>
                                          </p:stCondLst>
                                        </p:cTn>
                                        <p:tgtEl>
                                          <p:spTgt spid="2">
                                            <p:bg/>
                                          </p:spTgt>
                                        </p:tgtEl>
                                      </p:cBhvr>
                                      <p:to x="100000" y="100000"/>
                                    </p:animScale>
                                    <p:animScale>
                                      <p:cBhvr>
                                        <p:cTn id="17" dur="26">
                                          <p:stCondLst>
                                            <p:cond delay="1642"/>
                                          </p:stCondLst>
                                        </p:cTn>
                                        <p:tgtEl>
                                          <p:spTgt spid="2">
                                            <p:bg/>
                                          </p:spTgt>
                                        </p:tgtEl>
                                      </p:cBhvr>
                                      <p:to x="100000" y="90000"/>
                                    </p:animScale>
                                    <p:animScale>
                                      <p:cBhvr>
                                        <p:cTn id="18" dur="166" decel="50000">
                                          <p:stCondLst>
                                            <p:cond delay="1668"/>
                                          </p:stCondLst>
                                        </p:cTn>
                                        <p:tgtEl>
                                          <p:spTgt spid="2">
                                            <p:bg/>
                                          </p:spTgt>
                                        </p:tgtEl>
                                      </p:cBhvr>
                                      <p:to x="100000" y="100000"/>
                                    </p:animScale>
                                    <p:animScale>
                                      <p:cBhvr>
                                        <p:cTn id="19" dur="26">
                                          <p:stCondLst>
                                            <p:cond delay="1808"/>
                                          </p:stCondLst>
                                        </p:cTn>
                                        <p:tgtEl>
                                          <p:spTgt spid="2">
                                            <p:bg/>
                                          </p:spTgt>
                                        </p:tgtEl>
                                      </p:cBhvr>
                                      <p:to x="100000" y="95000"/>
                                    </p:animScale>
                                    <p:animScale>
                                      <p:cBhvr>
                                        <p:cTn id="20" dur="166" decel="50000">
                                          <p:stCondLst>
                                            <p:cond delay="1834"/>
                                          </p:stCondLst>
                                        </p:cTn>
                                        <p:tgtEl>
                                          <p:spTgt spid="2">
                                            <p:bg/>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animEffect transition="in" filter="wipe(down)">
                                      <p:cBhvr>
                                        <p:cTn id="25" dur="580">
                                          <p:stCondLst>
                                            <p:cond delay="0"/>
                                          </p:stCondLst>
                                        </p:cTn>
                                        <p:tgtEl>
                                          <p:spTgt spid="2">
                                            <p:txEl>
                                              <p:pRg st="0" end="0"/>
                                            </p:txEl>
                                          </p:spTgt>
                                        </p:tgtEl>
                                      </p:cBhvr>
                                    </p:animEffect>
                                    <p:anim calcmode="lin" valueType="num">
                                      <p:cBhvr>
                                        <p:cTn id="26" dur="1822" tmFilter="0,0; 0.14,0.36; 0.43,0.73; 0.71,0.91; 1.0,1.0">
                                          <p:stCondLst>
                                            <p:cond delay="0"/>
                                          </p:stCondLst>
                                        </p:cTn>
                                        <p:tgtEl>
                                          <p:spTgt spid="2">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2">
                                            <p:txEl>
                                              <p:pRg st="0" end="0"/>
                                            </p:txEl>
                                          </p:spTgt>
                                        </p:tgtEl>
                                      </p:cBhvr>
                                      <p:to x="100000" y="60000"/>
                                    </p:animScale>
                                    <p:animScale>
                                      <p:cBhvr>
                                        <p:cTn id="32" dur="166" decel="50000">
                                          <p:stCondLst>
                                            <p:cond delay="676"/>
                                          </p:stCondLst>
                                        </p:cTn>
                                        <p:tgtEl>
                                          <p:spTgt spid="2">
                                            <p:txEl>
                                              <p:pRg st="0" end="0"/>
                                            </p:txEl>
                                          </p:spTgt>
                                        </p:tgtEl>
                                      </p:cBhvr>
                                      <p:to x="100000" y="100000"/>
                                    </p:animScale>
                                    <p:animScale>
                                      <p:cBhvr>
                                        <p:cTn id="33" dur="26">
                                          <p:stCondLst>
                                            <p:cond delay="1312"/>
                                          </p:stCondLst>
                                        </p:cTn>
                                        <p:tgtEl>
                                          <p:spTgt spid="2">
                                            <p:txEl>
                                              <p:pRg st="0" end="0"/>
                                            </p:txEl>
                                          </p:spTgt>
                                        </p:tgtEl>
                                      </p:cBhvr>
                                      <p:to x="100000" y="80000"/>
                                    </p:animScale>
                                    <p:animScale>
                                      <p:cBhvr>
                                        <p:cTn id="34" dur="166" decel="50000">
                                          <p:stCondLst>
                                            <p:cond delay="1338"/>
                                          </p:stCondLst>
                                        </p:cTn>
                                        <p:tgtEl>
                                          <p:spTgt spid="2">
                                            <p:txEl>
                                              <p:pRg st="0" end="0"/>
                                            </p:txEl>
                                          </p:spTgt>
                                        </p:tgtEl>
                                      </p:cBhvr>
                                      <p:to x="100000" y="100000"/>
                                    </p:animScale>
                                    <p:animScale>
                                      <p:cBhvr>
                                        <p:cTn id="35" dur="26">
                                          <p:stCondLst>
                                            <p:cond delay="1642"/>
                                          </p:stCondLst>
                                        </p:cTn>
                                        <p:tgtEl>
                                          <p:spTgt spid="2">
                                            <p:txEl>
                                              <p:pRg st="0" end="0"/>
                                            </p:txEl>
                                          </p:spTgt>
                                        </p:tgtEl>
                                      </p:cBhvr>
                                      <p:to x="100000" y="90000"/>
                                    </p:animScale>
                                    <p:animScale>
                                      <p:cBhvr>
                                        <p:cTn id="36" dur="166" decel="50000">
                                          <p:stCondLst>
                                            <p:cond delay="1668"/>
                                          </p:stCondLst>
                                        </p:cTn>
                                        <p:tgtEl>
                                          <p:spTgt spid="2">
                                            <p:txEl>
                                              <p:pRg st="0" end="0"/>
                                            </p:txEl>
                                          </p:spTgt>
                                        </p:tgtEl>
                                      </p:cBhvr>
                                      <p:to x="100000" y="100000"/>
                                    </p:animScale>
                                    <p:animScale>
                                      <p:cBhvr>
                                        <p:cTn id="37" dur="26">
                                          <p:stCondLst>
                                            <p:cond delay="1808"/>
                                          </p:stCondLst>
                                        </p:cTn>
                                        <p:tgtEl>
                                          <p:spTgt spid="2">
                                            <p:txEl>
                                              <p:pRg st="0" end="0"/>
                                            </p:txEl>
                                          </p:spTgt>
                                        </p:tgtEl>
                                      </p:cBhvr>
                                      <p:to x="100000" y="95000"/>
                                    </p:animScale>
                                    <p:animScale>
                                      <p:cBhvr>
                                        <p:cTn id="38" dur="166" decel="50000">
                                          <p:stCondLst>
                                            <p:cond delay="1834"/>
                                          </p:stCondLst>
                                        </p:cTn>
                                        <p:tgtEl>
                                          <p:spTgt spid="2">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2">
                                            <p:txEl>
                                              <p:pRg st="1" end="1"/>
                                            </p:txEl>
                                          </p:spTgt>
                                        </p:tgtEl>
                                        <p:attrNameLst>
                                          <p:attrName>style.visibility</p:attrName>
                                        </p:attrNameLst>
                                      </p:cBhvr>
                                      <p:to>
                                        <p:strVal val="visible"/>
                                      </p:to>
                                    </p:set>
                                    <p:animEffect transition="in" filter="wipe(down)">
                                      <p:cBhvr>
                                        <p:cTn id="43" dur="580">
                                          <p:stCondLst>
                                            <p:cond delay="0"/>
                                          </p:stCondLst>
                                        </p:cTn>
                                        <p:tgtEl>
                                          <p:spTgt spid="2">
                                            <p:txEl>
                                              <p:pRg st="1" end="1"/>
                                            </p:txEl>
                                          </p:spTgt>
                                        </p:tgtEl>
                                      </p:cBhvr>
                                    </p:animEffect>
                                    <p:anim calcmode="lin" valueType="num">
                                      <p:cBhvr>
                                        <p:cTn id="44" dur="1822" tmFilter="0,0; 0.14,0.36; 0.43,0.73; 0.71,0.91; 1.0,1.0">
                                          <p:stCondLst>
                                            <p:cond delay="0"/>
                                          </p:stCondLst>
                                        </p:cTn>
                                        <p:tgtEl>
                                          <p:spTgt spid="2">
                                            <p:txEl>
                                              <p:pRg st="1" end="1"/>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2">
                                            <p:txEl>
                                              <p:pRg st="1" end="1"/>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2">
                                            <p:txEl>
                                              <p:pRg st="1" end="1"/>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2">
                                            <p:txEl>
                                              <p:pRg st="1" end="1"/>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2">
                                            <p:txEl>
                                              <p:pRg st="1" end="1"/>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2">
                                            <p:txEl>
                                              <p:pRg st="1" end="1"/>
                                            </p:txEl>
                                          </p:spTgt>
                                        </p:tgtEl>
                                      </p:cBhvr>
                                      <p:to x="100000" y="60000"/>
                                    </p:animScale>
                                    <p:animScale>
                                      <p:cBhvr>
                                        <p:cTn id="50" dur="166" decel="50000">
                                          <p:stCondLst>
                                            <p:cond delay="676"/>
                                          </p:stCondLst>
                                        </p:cTn>
                                        <p:tgtEl>
                                          <p:spTgt spid="2">
                                            <p:txEl>
                                              <p:pRg st="1" end="1"/>
                                            </p:txEl>
                                          </p:spTgt>
                                        </p:tgtEl>
                                      </p:cBhvr>
                                      <p:to x="100000" y="100000"/>
                                    </p:animScale>
                                    <p:animScale>
                                      <p:cBhvr>
                                        <p:cTn id="51" dur="26">
                                          <p:stCondLst>
                                            <p:cond delay="1312"/>
                                          </p:stCondLst>
                                        </p:cTn>
                                        <p:tgtEl>
                                          <p:spTgt spid="2">
                                            <p:txEl>
                                              <p:pRg st="1" end="1"/>
                                            </p:txEl>
                                          </p:spTgt>
                                        </p:tgtEl>
                                      </p:cBhvr>
                                      <p:to x="100000" y="80000"/>
                                    </p:animScale>
                                    <p:animScale>
                                      <p:cBhvr>
                                        <p:cTn id="52" dur="166" decel="50000">
                                          <p:stCondLst>
                                            <p:cond delay="1338"/>
                                          </p:stCondLst>
                                        </p:cTn>
                                        <p:tgtEl>
                                          <p:spTgt spid="2">
                                            <p:txEl>
                                              <p:pRg st="1" end="1"/>
                                            </p:txEl>
                                          </p:spTgt>
                                        </p:tgtEl>
                                      </p:cBhvr>
                                      <p:to x="100000" y="100000"/>
                                    </p:animScale>
                                    <p:animScale>
                                      <p:cBhvr>
                                        <p:cTn id="53" dur="26">
                                          <p:stCondLst>
                                            <p:cond delay="1642"/>
                                          </p:stCondLst>
                                        </p:cTn>
                                        <p:tgtEl>
                                          <p:spTgt spid="2">
                                            <p:txEl>
                                              <p:pRg st="1" end="1"/>
                                            </p:txEl>
                                          </p:spTgt>
                                        </p:tgtEl>
                                      </p:cBhvr>
                                      <p:to x="100000" y="90000"/>
                                    </p:animScale>
                                    <p:animScale>
                                      <p:cBhvr>
                                        <p:cTn id="54" dur="166" decel="50000">
                                          <p:stCondLst>
                                            <p:cond delay="1668"/>
                                          </p:stCondLst>
                                        </p:cTn>
                                        <p:tgtEl>
                                          <p:spTgt spid="2">
                                            <p:txEl>
                                              <p:pRg st="1" end="1"/>
                                            </p:txEl>
                                          </p:spTgt>
                                        </p:tgtEl>
                                      </p:cBhvr>
                                      <p:to x="100000" y="100000"/>
                                    </p:animScale>
                                    <p:animScale>
                                      <p:cBhvr>
                                        <p:cTn id="55" dur="26">
                                          <p:stCondLst>
                                            <p:cond delay="1808"/>
                                          </p:stCondLst>
                                        </p:cTn>
                                        <p:tgtEl>
                                          <p:spTgt spid="2">
                                            <p:txEl>
                                              <p:pRg st="1" end="1"/>
                                            </p:txEl>
                                          </p:spTgt>
                                        </p:tgtEl>
                                      </p:cBhvr>
                                      <p:to x="100000" y="95000"/>
                                    </p:animScale>
                                    <p:animScale>
                                      <p:cBhvr>
                                        <p:cTn id="56" dur="166" decel="50000">
                                          <p:stCondLst>
                                            <p:cond delay="1834"/>
                                          </p:stCondLst>
                                        </p:cTn>
                                        <p:tgtEl>
                                          <p:spTgt spid="2">
                                            <p:txEl>
                                              <p:pRg st="1" end="1"/>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2">
                                            <p:txEl>
                                              <p:pRg st="2" end="2"/>
                                            </p:txEl>
                                          </p:spTgt>
                                        </p:tgtEl>
                                        <p:attrNameLst>
                                          <p:attrName>style.visibility</p:attrName>
                                        </p:attrNameLst>
                                      </p:cBhvr>
                                      <p:to>
                                        <p:strVal val="visible"/>
                                      </p:to>
                                    </p:set>
                                    <p:animEffect transition="in" filter="wipe(down)">
                                      <p:cBhvr>
                                        <p:cTn id="61" dur="580">
                                          <p:stCondLst>
                                            <p:cond delay="0"/>
                                          </p:stCondLst>
                                        </p:cTn>
                                        <p:tgtEl>
                                          <p:spTgt spid="2">
                                            <p:txEl>
                                              <p:pRg st="2" end="2"/>
                                            </p:txEl>
                                          </p:spTgt>
                                        </p:tgtEl>
                                      </p:cBhvr>
                                    </p:animEffect>
                                    <p:anim calcmode="lin" valueType="num">
                                      <p:cBhvr>
                                        <p:cTn id="62" dur="1822" tmFilter="0,0; 0.14,0.36; 0.43,0.73; 0.71,0.91; 1.0,1.0">
                                          <p:stCondLst>
                                            <p:cond delay="0"/>
                                          </p:stCondLst>
                                        </p:cTn>
                                        <p:tgtEl>
                                          <p:spTgt spid="2">
                                            <p:txEl>
                                              <p:pRg st="2" end="2"/>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2">
                                            <p:txEl>
                                              <p:pRg st="2" end="2"/>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2">
                                            <p:txEl>
                                              <p:pRg st="2" end="2"/>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2">
                                            <p:txEl>
                                              <p:pRg st="2" end="2"/>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2">
                                            <p:txEl>
                                              <p:pRg st="2" end="2"/>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2">
                                            <p:txEl>
                                              <p:pRg st="2" end="2"/>
                                            </p:txEl>
                                          </p:spTgt>
                                        </p:tgtEl>
                                      </p:cBhvr>
                                      <p:to x="100000" y="60000"/>
                                    </p:animScale>
                                    <p:animScale>
                                      <p:cBhvr>
                                        <p:cTn id="68" dur="166" decel="50000">
                                          <p:stCondLst>
                                            <p:cond delay="676"/>
                                          </p:stCondLst>
                                        </p:cTn>
                                        <p:tgtEl>
                                          <p:spTgt spid="2">
                                            <p:txEl>
                                              <p:pRg st="2" end="2"/>
                                            </p:txEl>
                                          </p:spTgt>
                                        </p:tgtEl>
                                      </p:cBhvr>
                                      <p:to x="100000" y="100000"/>
                                    </p:animScale>
                                    <p:animScale>
                                      <p:cBhvr>
                                        <p:cTn id="69" dur="26">
                                          <p:stCondLst>
                                            <p:cond delay="1312"/>
                                          </p:stCondLst>
                                        </p:cTn>
                                        <p:tgtEl>
                                          <p:spTgt spid="2">
                                            <p:txEl>
                                              <p:pRg st="2" end="2"/>
                                            </p:txEl>
                                          </p:spTgt>
                                        </p:tgtEl>
                                      </p:cBhvr>
                                      <p:to x="100000" y="80000"/>
                                    </p:animScale>
                                    <p:animScale>
                                      <p:cBhvr>
                                        <p:cTn id="70" dur="166" decel="50000">
                                          <p:stCondLst>
                                            <p:cond delay="1338"/>
                                          </p:stCondLst>
                                        </p:cTn>
                                        <p:tgtEl>
                                          <p:spTgt spid="2">
                                            <p:txEl>
                                              <p:pRg st="2" end="2"/>
                                            </p:txEl>
                                          </p:spTgt>
                                        </p:tgtEl>
                                      </p:cBhvr>
                                      <p:to x="100000" y="100000"/>
                                    </p:animScale>
                                    <p:animScale>
                                      <p:cBhvr>
                                        <p:cTn id="71" dur="26">
                                          <p:stCondLst>
                                            <p:cond delay="1642"/>
                                          </p:stCondLst>
                                        </p:cTn>
                                        <p:tgtEl>
                                          <p:spTgt spid="2">
                                            <p:txEl>
                                              <p:pRg st="2" end="2"/>
                                            </p:txEl>
                                          </p:spTgt>
                                        </p:tgtEl>
                                      </p:cBhvr>
                                      <p:to x="100000" y="90000"/>
                                    </p:animScale>
                                    <p:animScale>
                                      <p:cBhvr>
                                        <p:cTn id="72" dur="166" decel="50000">
                                          <p:stCondLst>
                                            <p:cond delay="1668"/>
                                          </p:stCondLst>
                                        </p:cTn>
                                        <p:tgtEl>
                                          <p:spTgt spid="2">
                                            <p:txEl>
                                              <p:pRg st="2" end="2"/>
                                            </p:txEl>
                                          </p:spTgt>
                                        </p:tgtEl>
                                      </p:cBhvr>
                                      <p:to x="100000" y="100000"/>
                                    </p:animScale>
                                    <p:animScale>
                                      <p:cBhvr>
                                        <p:cTn id="73" dur="26">
                                          <p:stCondLst>
                                            <p:cond delay="1808"/>
                                          </p:stCondLst>
                                        </p:cTn>
                                        <p:tgtEl>
                                          <p:spTgt spid="2">
                                            <p:txEl>
                                              <p:pRg st="2" end="2"/>
                                            </p:txEl>
                                          </p:spTgt>
                                        </p:tgtEl>
                                      </p:cBhvr>
                                      <p:to x="100000" y="95000"/>
                                    </p:animScale>
                                    <p:animScale>
                                      <p:cBhvr>
                                        <p:cTn id="74" dur="166" decel="50000">
                                          <p:stCondLst>
                                            <p:cond delay="1834"/>
                                          </p:stCondLst>
                                        </p:cTn>
                                        <p:tgtEl>
                                          <p:spTgt spid="2">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323528" y="180905"/>
            <a:ext cx="8671105" cy="4154984"/>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cs-CZ" sz="2400" dirty="0"/>
              <a:t>Saxofon je </a:t>
            </a:r>
            <a:r>
              <a:rPr lang="cs-CZ" sz="2400" dirty="0" err="1"/>
              <a:t>jednoplátkový</a:t>
            </a:r>
            <a:r>
              <a:rPr lang="cs-CZ" sz="2400" dirty="0"/>
              <a:t> nástroj, trubici má ale kónickou, proto se jeho akustické vlastnosti blíží spíše hoboji. Většina saxofonů má zahnutou trubici spíše z praktických důvodů (sníží se tím délka nástroje), na zvukové vlastnosti má tento prvek jen malý vliv. Saxofon přefukuje do oktávy (stejně jako hoboj), zatímco klarinet přefukuje do duodecimy. Hmatový systém je </a:t>
            </a:r>
            <a:r>
              <a:rPr lang="cs-CZ" sz="2400" dirty="0" err="1"/>
              <a:t>Boehmův</a:t>
            </a:r>
            <a:r>
              <a:rPr lang="cs-CZ" sz="2400" dirty="0"/>
              <a:t>, stejně jako u klarinetu nebo příčné </a:t>
            </a:r>
            <a:r>
              <a:rPr lang="cs-CZ" sz="2400" dirty="0" err="1"/>
              <a:t>flétny.Téměř</a:t>
            </a:r>
            <a:r>
              <a:rPr lang="cs-CZ" sz="2400" dirty="0"/>
              <a:t> všechny saxofony jsou vyráběny z mosazi. Následně se nástroj nalakuje nebo pokoví (stříbrem či zlatem), čímž se zabrání jeho korozi a zlepší se také jeho zvukové vlastnosti.</a:t>
            </a:r>
          </a:p>
        </p:txBody>
      </p:sp>
      <p:pic>
        <p:nvPicPr>
          <p:cNvPr id="7" name="Obráze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8128" y="4065888"/>
            <a:ext cx="4062593" cy="2901851"/>
          </a:xfrm>
          <a:prstGeom prst="rect">
            <a:avLst/>
          </a:prstGeom>
          <a:ln>
            <a:noFill/>
          </a:ln>
          <a:effectLst>
            <a:softEdge rad="112500"/>
          </a:effectLst>
        </p:spPr>
      </p:pic>
      <p:pic>
        <p:nvPicPr>
          <p:cNvPr id="1027" name="Picture 3" descr="C:\Users\hkolackova\AppData\Local\Microsoft\Windows\Temporary Internet Files\Content.IE5\FCC17AFK\MC900305315[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4732990"/>
            <a:ext cx="1011326" cy="182514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hkolackova\AppData\Local\Microsoft\Windows\Temporary Internet Files\Content.IE5\CT1OYVCK\MC900155589[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39752" y="5068283"/>
            <a:ext cx="1824228" cy="1481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9928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5516888" y="84232"/>
            <a:ext cx="3506353" cy="2336655"/>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46842" y="1628800"/>
            <a:ext cx="7909534" cy="4832092"/>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cs-CZ" sz="2800" b="1" dirty="0"/>
              <a:t>Dechové </a:t>
            </a:r>
            <a:r>
              <a:rPr lang="cs-CZ" sz="2800" b="1" dirty="0" smtClean="0"/>
              <a:t>orchestry</a:t>
            </a:r>
            <a:r>
              <a:rPr lang="cs-CZ" sz="2800" dirty="0"/>
              <a:t> </a:t>
            </a:r>
            <a:r>
              <a:rPr lang="cs-CZ" sz="2800" dirty="0" smtClean="0"/>
              <a:t>- nejdéle </a:t>
            </a:r>
            <a:r>
              <a:rPr lang="cs-CZ" sz="2800" dirty="0"/>
              <a:t>jsou saxofony využívány v </a:t>
            </a:r>
            <a:r>
              <a:rPr lang="cs-CZ" sz="2800" b="1" dirty="0"/>
              <a:t>dechových souborech</a:t>
            </a:r>
            <a:r>
              <a:rPr lang="cs-CZ" sz="2800" dirty="0"/>
              <a:t>, již krátce po svém uvedení je začala používat francouzská armáda</a:t>
            </a:r>
            <a:r>
              <a:rPr lang="cs-CZ" sz="2800" dirty="0" smtClean="0"/>
              <a:t>.</a:t>
            </a:r>
          </a:p>
          <a:p>
            <a:r>
              <a:rPr lang="cs-CZ" sz="2800" b="1" dirty="0"/>
              <a:t>Klasická </a:t>
            </a:r>
            <a:r>
              <a:rPr lang="cs-CZ" sz="2800" b="1" dirty="0" smtClean="0"/>
              <a:t>hudba</a:t>
            </a:r>
            <a:r>
              <a:rPr lang="cs-CZ" sz="2800" dirty="0"/>
              <a:t> </a:t>
            </a:r>
            <a:r>
              <a:rPr lang="cs-CZ" sz="2800" dirty="0" smtClean="0"/>
              <a:t>- kvůli </a:t>
            </a:r>
            <a:r>
              <a:rPr lang="cs-CZ" sz="2800" dirty="0"/>
              <a:t>svým zvukovým vlastnostem se v klasické hudbě nikdy </a:t>
            </a:r>
            <a:r>
              <a:rPr lang="cs-CZ" sz="2800" b="1" dirty="0"/>
              <a:t>ve</a:t>
            </a:r>
            <a:r>
              <a:rPr lang="cs-CZ" sz="2800" dirty="0"/>
              <a:t> </a:t>
            </a:r>
            <a:r>
              <a:rPr lang="cs-CZ" sz="2800" b="1" dirty="0"/>
              <a:t>větším měřítku neprosadil</a:t>
            </a:r>
            <a:r>
              <a:rPr lang="cs-CZ" sz="2800" dirty="0"/>
              <a:t>. Pro tyto účely je jeho tón příliš robustní a </a:t>
            </a:r>
            <a:r>
              <a:rPr lang="cs-CZ" sz="2800" dirty="0" smtClean="0"/>
              <a:t>ostrý</a:t>
            </a:r>
          </a:p>
          <a:p>
            <a:r>
              <a:rPr lang="cs-CZ" sz="2800" dirty="0" smtClean="0"/>
              <a:t> </a:t>
            </a:r>
            <a:r>
              <a:rPr lang="cs-CZ" sz="2800" b="1" dirty="0" smtClean="0"/>
              <a:t>Jazz</a:t>
            </a:r>
            <a:r>
              <a:rPr lang="cs-CZ" sz="2800" dirty="0"/>
              <a:t> </a:t>
            </a:r>
            <a:r>
              <a:rPr lang="cs-CZ" sz="2800" dirty="0" smtClean="0"/>
              <a:t>- </a:t>
            </a:r>
            <a:r>
              <a:rPr lang="cs-CZ" sz="2800" dirty="0"/>
              <a:t>je bez saxofonu takřka nemyslitelný – </a:t>
            </a:r>
            <a:r>
              <a:rPr lang="cs-CZ" sz="2800" b="1" dirty="0"/>
              <a:t>naprostá většina jazzových souborů </a:t>
            </a:r>
            <a:r>
              <a:rPr lang="cs-CZ" sz="2800" dirty="0"/>
              <a:t>obsahuje tento nástroj, buď jako sólový nebo doprovodný</a:t>
            </a:r>
            <a:r>
              <a:rPr lang="cs-CZ" sz="2400" dirty="0" smtClean="0"/>
              <a:t>.</a:t>
            </a:r>
            <a:endParaRPr lang="cs-CZ" sz="2400" dirty="0"/>
          </a:p>
        </p:txBody>
      </p:sp>
      <p:sp>
        <p:nvSpPr>
          <p:cNvPr id="6" name="Nadpis 1"/>
          <p:cNvSpPr txBox="1">
            <a:spLocks/>
          </p:cNvSpPr>
          <p:nvPr/>
        </p:nvSpPr>
        <p:spPr>
          <a:xfrm>
            <a:off x="827584" y="332656"/>
            <a:ext cx="3456384" cy="792088"/>
          </a:xfrm>
          <a:prstGeom prst="rect">
            <a:avLst/>
          </a:prstGeom>
        </p:spPr>
        <p:style>
          <a:lnRef idx="1">
            <a:schemeClr val="accent4"/>
          </a:lnRef>
          <a:fillRef idx="2">
            <a:schemeClr val="accent4"/>
          </a:fillRef>
          <a:effectRef idx="1">
            <a:schemeClr val="accent4"/>
          </a:effectRef>
          <a:fontRef idx="minor">
            <a:schemeClr val="dk1"/>
          </a:fontRef>
        </p:style>
        <p:txBody>
          <a:bodyPr vert="horz" anchor="b" anchorCtr="0">
            <a:normAutofit/>
          </a:bodyPr>
          <a:lst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chemeClr val="dk1"/>
                </a:solidFill>
                <a:effectLst>
                  <a:innerShdw blurRad="50800" dist="25400" dir="13500000">
                    <a:prstClr val="black">
                      <a:alpha val="70000"/>
                    </a:prstClr>
                  </a:innerShdw>
                </a:effectLst>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cs-CZ" b="1" dirty="0" smtClean="0">
                <a:effectLst/>
              </a:rPr>
              <a:t>Uplatnění</a:t>
            </a:r>
            <a:endParaRPr lang="cs-CZ" b="1" spc="0" dirty="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3448129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67544" y="692696"/>
            <a:ext cx="8229600" cy="684312"/>
          </a:xfrm>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r>
              <a:rPr lang="cs-CZ" sz="4000" b="1" dirty="0"/>
              <a:t>CITACE: OBRÁZKY, </a:t>
            </a:r>
            <a:r>
              <a:rPr lang="cs-CZ" sz="4000" b="1" dirty="0" smtClean="0"/>
              <a:t>FOTOGRAFIE</a:t>
            </a:r>
            <a:endParaRPr lang="cs-CZ" sz="4000" dirty="0"/>
          </a:p>
        </p:txBody>
      </p:sp>
      <p:sp>
        <p:nvSpPr>
          <p:cNvPr id="4" name="Zástupný symbol pro obsah 3"/>
          <p:cNvSpPr>
            <a:spLocks noGrp="1"/>
          </p:cNvSpPr>
          <p:nvPr>
            <p:ph idx="1"/>
          </p:nvPr>
        </p:nvSpPr>
        <p:spPr>
          <a:xfrm>
            <a:off x="179512" y="1772816"/>
            <a:ext cx="8784976" cy="1728192"/>
          </a:xfrm>
        </p:spPr>
        <p:style>
          <a:lnRef idx="1">
            <a:schemeClr val="accent4"/>
          </a:lnRef>
          <a:fillRef idx="2">
            <a:schemeClr val="accent4"/>
          </a:fillRef>
          <a:effectRef idx="1">
            <a:schemeClr val="accent4"/>
          </a:effectRef>
          <a:fontRef idx="minor">
            <a:schemeClr val="dk1"/>
          </a:fontRef>
        </p:style>
        <p:txBody>
          <a:bodyPr/>
          <a:lstStyle/>
          <a:p>
            <a:pPr marL="0" indent="0">
              <a:buClrTx/>
              <a:buNone/>
            </a:pPr>
            <a:r>
              <a:rPr lang="cs-CZ" sz="2800" dirty="0">
                <a:solidFill>
                  <a:schemeClr val="bg1"/>
                </a:solidFill>
              </a:rPr>
              <a:t>Obrázky a fotografie – </a:t>
            </a:r>
            <a:r>
              <a:rPr lang="cs-CZ" sz="2800">
                <a:solidFill>
                  <a:schemeClr val="bg1"/>
                </a:solidFill>
              </a:rPr>
              <a:t>kliparty </a:t>
            </a:r>
            <a:r>
              <a:rPr lang="cs-CZ" sz="2800" smtClean="0">
                <a:solidFill>
                  <a:schemeClr val="bg1"/>
                </a:solidFill>
              </a:rPr>
              <a:t>office-www.office.com</a:t>
            </a:r>
            <a:endParaRPr lang="cs-CZ" sz="2800" dirty="0">
              <a:solidFill>
                <a:schemeClr val="bg1"/>
              </a:solidFill>
            </a:endParaRPr>
          </a:p>
        </p:txBody>
      </p:sp>
    </p:spTree>
    <p:extLst>
      <p:ext uri="{BB962C8B-B14F-4D97-AF65-F5344CB8AC3E}">
        <p14:creationId xmlns:p14="http://schemas.microsoft.com/office/powerpoint/2010/main" val="247527010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rchol">
  <a:themeElements>
    <a:clrScheme name="Vrchol">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Vrchol">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Vrchol">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526</TotalTime>
  <Words>505</Words>
  <Application>Microsoft Office PowerPoint</Application>
  <PresentationFormat>Předvádění na obrazovce (4:3)</PresentationFormat>
  <Paragraphs>42</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Vrchol</vt:lpstr>
      <vt:lpstr>Prezentace aplikace PowerPoint</vt:lpstr>
      <vt:lpstr>ANOTACE</vt:lpstr>
      <vt:lpstr>Saxofon</vt:lpstr>
      <vt:lpstr>Prezentace aplikace PowerPoint</vt:lpstr>
      <vt:lpstr>Prezentace aplikace PowerPoint</vt:lpstr>
      <vt:lpstr>Prezentace aplikace PowerPoint</vt:lpstr>
      <vt:lpstr>CITACE: OBRÁZKY, FOTOGRAFIE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Viola</dc:title>
  <dc:creator>OKE</dc:creator>
  <cp:lastModifiedBy>H Koláčková</cp:lastModifiedBy>
  <cp:revision>82</cp:revision>
  <dcterms:created xsi:type="dcterms:W3CDTF">2011-09-27T06:27:05Z</dcterms:created>
  <dcterms:modified xsi:type="dcterms:W3CDTF">2013-02-20T11:32:44Z</dcterms:modified>
</cp:coreProperties>
</file>