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5" r:id="rId2"/>
    <p:sldId id="275" r:id="rId3"/>
    <p:sldId id="257" r:id="rId4"/>
    <p:sldId id="258" r:id="rId5"/>
    <p:sldId id="281" r:id="rId6"/>
    <p:sldId id="28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47F2F9B-8D17-4906-B37D-A4B7D2CDA61F}">
          <p14:sldIdLst>
            <p14:sldId id="265"/>
            <p14:sldId id="275"/>
            <p14:sldId id="257"/>
            <p14:sldId id="258"/>
          </p14:sldIdLst>
        </p14:section>
        <p14:section name="Oddíl bez názvu" id="{04C0CBDF-79A6-4F65-AD0E-0346DD5B4B1E}">
          <p14:sldIdLst>
            <p14:sldId id="281"/>
            <p14:sldId id="28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864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23528" y="1124744"/>
            <a:ext cx="8424936" cy="523220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projekt v rámci vzdělávacího programu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VZDĚLÁNÍ PRO KONKURENCESCHOPNOST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ŠABLONA ČÍSLO: III/2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NÁZEV:  INOVACE A ZKVALITNĚNÍ VÝUKY PROSTŘEDNICTVÍM ICT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PŘEDMĚT: Hudební výchova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ROČNÍK: 6. – 9.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TÉMA: Hudební nástroje – foukací harmonika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AUTOR: Dušan Okénka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DATUM VYTVOŘENÍ: 30. 1. 2013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VY_32_INOVACE_26_DO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192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1"/>
                </a:solidFill>
              </a:rPr>
              <a:t>ANOTACE</a:t>
            </a:r>
            <a:endParaRPr lang="cs-CZ" sz="5400" b="1" dirty="0">
              <a:solidFill>
                <a:schemeClr val="bg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172819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ClrTx/>
            </a:pPr>
            <a:r>
              <a:rPr lang="cs-CZ" sz="1800" dirty="0" smtClean="0"/>
              <a:t>PREZENTACE VYTVOŘENA JAKO DOPLNĚNÍ UČIVA OSMÉHO ROČNÍKU HUDEBNÍ NÁSTROJE – </a:t>
            </a:r>
            <a:r>
              <a:rPr lang="cs-CZ" sz="1800" b="1" dirty="0" smtClean="0"/>
              <a:t>FOUKACÍ HARMONIKA</a:t>
            </a:r>
          </a:p>
          <a:p>
            <a:pPr>
              <a:buClrTx/>
            </a:pPr>
            <a:r>
              <a:rPr lang="cs-CZ" sz="1800" dirty="0" smtClean="0"/>
              <a:t>V RÁMCI PREZENTACE MAJÍ ŽÁCI MOŽNOST SEZNÁMIT SE S 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1800" dirty="0" smtClean="0"/>
              <a:t>CHARAKTERISTIKOU TOHOTO NÁSTROJE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1800" dirty="0" smtClean="0"/>
              <a:t>ZVUKEM A BARVOU TÓNU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cs-CZ" sz="1800" dirty="0"/>
          </a:p>
        </p:txBody>
      </p:sp>
      <p:sp>
        <p:nvSpPr>
          <p:cNvPr id="4" name="Zástupný symbol pro obsah 1"/>
          <p:cNvSpPr>
            <a:spLocks noGrp="1"/>
          </p:cNvSpPr>
          <p:nvPr/>
        </p:nvSpPr>
        <p:spPr>
          <a:xfrm>
            <a:off x="457200" y="4293096"/>
            <a:ext cx="8229600" cy="23042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85000"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</a:pPr>
            <a:r>
              <a:rPr lang="cs-CZ" dirty="0"/>
              <a:t>Pilotáž: Prezentace pilotována ve třídách II. stupně, ale je možné ji využít jako doplnění učiva i ve vyšších ročnících I. stupně ZŠ. Základní seznámení s hudebními nástroji je vždy vhodné doplnit ukázkou konkrétního nástroje, ne vždy je to ale možné a k tomuto účelu poslouží právě prezentace. Textové informace je možné zestručnit v návaznosti na věkovou skupinu žáků. Doporučuji doplnit </a:t>
            </a:r>
            <a:r>
              <a:rPr lang="cs-CZ" dirty="0" err="1"/>
              <a:t>audioukázkou</a:t>
            </a:r>
            <a:r>
              <a:rPr lang="cs-CZ" dirty="0"/>
              <a:t>.</a:t>
            </a:r>
          </a:p>
          <a:p>
            <a:pPr marL="0" indent="0">
              <a:buClrTx/>
              <a:buNone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791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55576" y="332656"/>
            <a:ext cx="4176464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5400" b="1" dirty="0" smtClean="0">
                <a:solidFill>
                  <a:schemeClr val="tx1">
                    <a:lumMod val="50000"/>
                  </a:schemeClr>
                </a:solidFill>
              </a:rPr>
              <a:t>Harmonika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" name="Podnadpis 1"/>
          <p:cNvSpPr>
            <a:spLocks noGrp="1"/>
          </p:cNvSpPr>
          <p:nvPr>
            <p:ph idx="1"/>
          </p:nvPr>
        </p:nvSpPr>
        <p:spPr>
          <a:xfrm>
            <a:off x="395536" y="1268760"/>
            <a:ext cx="4752528" cy="547260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13716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</a:t>
            </a:r>
            <a:r>
              <a:rPr lang="cs-CZ" dirty="0" smtClean="0"/>
              <a:t> </a:t>
            </a:r>
            <a:r>
              <a:rPr lang="cs-CZ" dirty="0"/>
              <a:t>je </a:t>
            </a:r>
            <a:r>
              <a:rPr lang="cs-CZ" u="sng" dirty="0"/>
              <a:t>malý ruční hudební nástroj</a:t>
            </a:r>
            <a:r>
              <a:rPr lang="cs-CZ" dirty="0"/>
              <a:t>, na který hudebník </a:t>
            </a:r>
            <a:r>
              <a:rPr lang="cs-CZ" b="1" dirty="0"/>
              <a:t>hraje ústy foukáním </a:t>
            </a:r>
            <a:r>
              <a:rPr lang="cs-CZ" dirty="0"/>
              <a:t>nebo i </a:t>
            </a:r>
            <a:r>
              <a:rPr lang="cs-CZ" b="1" dirty="0"/>
              <a:t>zpětným nasáváním vzduchu</a:t>
            </a:r>
            <a:r>
              <a:rPr lang="cs-CZ" dirty="0"/>
              <a:t>. Hráč na foukací harmoniku obvykle drží nástroj jednou rukou či oběma rukama u úst. Může ji mít připevněnu i na </a:t>
            </a:r>
            <a:r>
              <a:rPr lang="cs-CZ" b="1" dirty="0"/>
              <a:t>speciálním držáku </a:t>
            </a:r>
            <a:r>
              <a:rPr lang="cs-CZ" dirty="0"/>
              <a:t>zavěšeném na krku či na hlavě tak, aby </a:t>
            </a:r>
            <a:r>
              <a:rPr lang="cs-CZ" b="1" dirty="0"/>
              <a:t>měl volné ruce </a:t>
            </a:r>
            <a:r>
              <a:rPr lang="cs-CZ" dirty="0"/>
              <a:t>a mohl hrát rukou na jiný hudební nástroj (obvykle se jedná o hru na kytaru).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70293" y="1613759"/>
            <a:ext cx="3840427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63" y="2996952"/>
            <a:ext cx="4459975" cy="3185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504" y="836712"/>
            <a:ext cx="4392488" cy="496855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Vzduch proudící skrz nástroj pak rozkmitává </a:t>
            </a:r>
            <a:r>
              <a:rPr lang="cs-CZ" b="1" dirty="0"/>
              <a:t>malé plechové jazýčky </a:t>
            </a:r>
            <a:r>
              <a:rPr lang="cs-CZ" dirty="0"/>
              <a:t>(naladěné z výroby na příslušnou výšku tónu) umístěné uvnitř nástroje. Kmitající plechové jazýčky pak </a:t>
            </a:r>
            <a:r>
              <a:rPr lang="cs-CZ" b="1" dirty="0"/>
              <a:t>vydávají onen dosti charakteristický zvuk </a:t>
            </a:r>
            <a:r>
              <a:rPr lang="cs-CZ" dirty="0"/>
              <a:t>tohoto malého hudebního nástroje. </a:t>
            </a:r>
            <a:endParaRPr lang="cs-CZ" dirty="0" smtClean="0"/>
          </a:p>
        </p:txBody>
      </p:sp>
      <p:sp>
        <p:nvSpPr>
          <p:cNvPr id="3" name="Zástupný symbol pro obsah 1"/>
          <p:cNvSpPr txBox="1">
            <a:spLocks/>
          </p:cNvSpPr>
          <p:nvPr/>
        </p:nvSpPr>
        <p:spPr>
          <a:xfrm>
            <a:off x="5178388" y="908720"/>
            <a:ext cx="3454123" cy="151216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cs-CZ" sz="3900" b="1" dirty="0" smtClean="0"/>
              <a:t>Stavba </a:t>
            </a:r>
          </a:p>
          <a:p>
            <a:pPr marL="0" indent="0" algn="ctr">
              <a:buFont typeface="Wingdings 2"/>
              <a:buNone/>
            </a:pPr>
            <a:r>
              <a:rPr lang="cs-CZ" sz="3900" b="1" dirty="0" smtClean="0"/>
              <a:t>nástroje</a:t>
            </a:r>
            <a:endParaRPr lang="cs-CZ" sz="39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64" y="1827742"/>
            <a:ext cx="7344816" cy="4896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395536" y="180905"/>
            <a:ext cx="8383073" cy="3046988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/>
              <a:t>Jeho použití v praxi leží zejména v </a:t>
            </a:r>
            <a:r>
              <a:rPr lang="cs-CZ" sz="2400" b="1" dirty="0"/>
              <a:t>blues a country hudbě</a:t>
            </a:r>
            <a:r>
              <a:rPr lang="cs-CZ" sz="2400" dirty="0"/>
              <a:t>, </a:t>
            </a:r>
            <a:r>
              <a:rPr lang="cs-CZ" sz="2400" b="1" dirty="0"/>
              <a:t>folku a v jazzu</a:t>
            </a:r>
            <a:r>
              <a:rPr lang="cs-CZ" sz="2400" dirty="0"/>
              <a:t>, v menší míře i v pop‑music. </a:t>
            </a:r>
            <a:endParaRPr lang="cs-CZ" sz="2400" dirty="0" smtClean="0"/>
          </a:p>
          <a:p>
            <a:r>
              <a:rPr lang="cs-CZ" sz="2400" dirty="0" smtClean="0"/>
              <a:t>V</a:t>
            </a:r>
            <a:r>
              <a:rPr lang="cs-CZ" sz="2400" dirty="0"/>
              <a:t> prostředí vážné artificiální hudby se prakticky vůbec nepoužívá, jedná se </a:t>
            </a:r>
            <a:r>
              <a:rPr lang="cs-CZ" sz="2400" b="1" dirty="0"/>
              <a:t>o lidový hudební nástroj</a:t>
            </a:r>
            <a:r>
              <a:rPr lang="cs-CZ" sz="2400" dirty="0"/>
              <a:t>. </a:t>
            </a:r>
            <a:endParaRPr lang="cs-CZ" sz="2400" dirty="0" smtClean="0"/>
          </a:p>
          <a:p>
            <a:r>
              <a:rPr lang="cs-CZ" sz="2400" i="1" dirty="0" smtClean="0"/>
              <a:t>Harmoniky dlíme na: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/>
              <a:t>d</a:t>
            </a:r>
            <a:r>
              <a:rPr lang="cs-CZ" sz="2400" b="1" dirty="0" smtClean="0"/>
              <a:t>iatonické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/>
              <a:t>chromatické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/>
              <a:t>akordové.</a:t>
            </a:r>
          </a:p>
        </p:txBody>
      </p:sp>
    </p:spTree>
    <p:extLst>
      <p:ext uri="{BB962C8B-B14F-4D97-AF65-F5344CB8AC3E}">
        <p14:creationId xmlns:p14="http://schemas.microsoft.com/office/powerpoint/2010/main" val="1689928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6843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4000" b="1" dirty="0"/>
              <a:t>CITACE: OBRÁZKY, </a:t>
            </a:r>
            <a:r>
              <a:rPr lang="cs-CZ" sz="4000" b="1" dirty="0" smtClean="0"/>
              <a:t>FOTOGRAFIE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172819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ClrTx/>
              <a:buNone/>
            </a:pPr>
            <a:r>
              <a:rPr lang="cs-CZ" sz="2800" dirty="0">
                <a:solidFill>
                  <a:schemeClr val="bg1"/>
                </a:solidFill>
              </a:rPr>
              <a:t>Obrázky a fotografie – </a:t>
            </a:r>
            <a:r>
              <a:rPr lang="cs-CZ" sz="2800">
                <a:solidFill>
                  <a:schemeClr val="bg1"/>
                </a:solidFill>
              </a:rPr>
              <a:t>kliparty </a:t>
            </a:r>
            <a:r>
              <a:rPr lang="cs-CZ" sz="2800" smtClean="0">
                <a:solidFill>
                  <a:schemeClr val="bg1"/>
                </a:solidFill>
              </a:rPr>
              <a:t>office-www.office.com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27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515</TotalTime>
  <Words>208</Words>
  <Application>Microsoft Office PowerPoint</Application>
  <PresentationFormat>Předvádění na obrazovce (4:3)</PresentationFormat>
  <Paragraphs>39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Vrchol</vt:lpstr>
      <vt:lpstr>Prezentace aplikace PowerPoint</vt:lpstr>
      <vt:lpstr>ANOTACE</vt:lpstr>
      <vt:lpstr>Harmonika</vt:lpstr>
      <vt:lpstr>Prezentace aplikace PowerPoint</vt:lpstr>
      <vt:lpstr>Prezentace aplikace PowerPoint</vt:lpstr>
      <vt:lpstr>CITACE: OBRÁZKY, FOTOGRAFIE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Viola</dc:title>
  <dc:creator>OKE</dc:creator>
  <cp:lastModifiedBy>H Koláčková</cp:lastModifiedBy>
  <cp:revision>83</cp:revision>
  <dcterms:created xsi:type="dcterms:W3CDTF">2011-09-27T06:27:05Z</dcterms:created>
  <dcterms:modified xsi:type="dcterms:W3CDTF">2013-02-20T11:34:22Z</dcterms:modified>
</cp:coreProperties>
</file>