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58" r:id="rId5"/>
    <p:sldId id="280" r:id="rId6"/>
    <p:sldId id="28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58"/>
          </p14:sldIdLst>
        </p14:section>
        <p14:section name="Oddíl bez názvu" id="{04C0CBDF-79A6-4F65-AD0E-0346DD5B4B1E}">
          <p14:sldIdLst>
            <p14:sldId id="280"/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24.9.2013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nástroje - dudy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30. 1. 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VY_32_INOVACE_27_DO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0"/>
            <a:ext cx="4667838" cy="1136517"/>
          </a:xfrm>
          <a:prstGeom prst="rect">
            <a:avLst/>
          </a:prstGeom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363272" cy="208823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70000" lnSpcReduction="20000"/>
          </a:bodyPr>
          <a:lstStyle/>
          <a:p>
            <a:pPr>
              <a:buClrTx/>
            </a:pPr>
            <a:r>
              <a:rPr lang="cs-CZ" dirty="0" smtClean="0"/>
              <a:t>PREZENTACE VYTVOŘENA JAKO DOPLNĚNÍ UČIVA OSMÉHO ROČNÍKU HUDEBNÍ NÁSTROJE – </a:t>
            </a:r>
            <a:r>
              <a:rPr lang="cs-CZ" b="1" dirty="0" smtClean="0"/>
              <a:t>DUDY</a:t>
            </a:r>
          </a:p>
          <a:p>
            <a:pPr>
              <a:buClrTx/>
            </a:pPr>
            <a:r>
              <a:rPr lang="cs-CZ" dirty="0" smtClean="0"/>
              <a:t>V RÁMCI PREZENTACE MAJÍ ŽÁCI MOŽNOST SEZNÁMIT SE S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CHARAKTERISTIKOU TOHOTO NÁSTROJE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ZVUKEM A BARVOU TÓNU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dirty="0" smtClean="0"/>
              <a:t>HISTORIÍ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fontScale="85000"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Základní seznámení s hudebními nástroji je vždy vhodné doplnit ukázkou konkrétního nástroje, ne vždy je to ale možné a k tomuto účelu poslouží právě prezentace. Textové informace je možné zestručnit v návaznosti na věkovou skupinu žáků. Doporučuji doplnit </a:t>
            </a:r>
            <a:r>
              <a:rPr lang="cs-CZ" dirty="0" err="1"/>
              <a:t>audioukázkou</a:t>
            </a:r>
            <a:r>
              <a:rPr lang="cs-CZ" dirty="0"/>
              <a:t>.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534850" y="260648"/>
            <a:ext cx="2880320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5400" b="1" dirty="0" smtClean="0">
                <a:solidFill>
                  <a:schemeClr val="tx1">
                    <a:lumMod val="50000"/>
                  </a:schemeClr>
                </a:solidFill>
              </a:rPr>
              <a:t>DUDY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idx="1"/>
          </p:nvPr>
        </p:nvSpPr>
        <p:spPr>
          <a:xfrm>
            <a:off x="142793" y="94719"/>
            <a:ext cx="4680520" cy="674136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13716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také </a:t>
            </a:r>
            <a:r>
              <a:rPr lang="cs-CZ" i="1" dirty="0">
                <a:solidFill>
                  <a:schemeClr val="bg1"/>
                </a:solidFill>
              </a:rPr>
              <a:t>moldánky</a:t>
            </a:r>
            <a:r>
              <a:rPr lang="cs-CZ" dirty="0">
                <a:solidFill>
                  <a:schemeClr val="bg1"/>
                </a:solidFill>
              </a:rPr>
              <a:t>, na Moravě též </a:t>
            </a:r>
            <a:r>
              <a:rPr lang="cs-CZ" i="1" dirty="0">
                <a:solidFill>
                  <a:schemeClr val="bg1"/>
                </a:solidFill>
              </a:rPr>
              <a:t>gajdy</a:t>
            </a:r>
            <a:r>
              <a:rPr lang="cs-CZ" dirty="0">
                <a:solidFill>
                  <a:schemeClr val="bg1"/>
                </a:solidFill>
              </a:rPr>
              <a:t>, na Chodsku </a:t>
            </a:r>
            <a:r>
              <a:rPr lang="cs-CZ" i="1" dirty="0" smtClean="0">
                <a:solidFill>
                  <a:schemeClr val="bg1"/>
                </a:solidFill>
              </a:rPr>
              <a:t>pukl</a:t>
            </a:r>
            <a:r>
              <a:rPr lang="cs-CZ" dirty="0">
                <a:solidFill>
                  <a:schemeClr val="bg1"/>
                </a:solidFill>
              </a:rPr>
              <a:t>,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jsou prastarý </a:t>
            </a:r>
            <a:r>
              <a:rPr lang="cs-CZ" b="1" dirty="0">
                <a:solidFill>
                  <a:schemeClr val="bg1"/>
                </a:solidFill>
              </a:rPr>
              <a:t>lidový hudební nástroj</a:t>
            </a:r>
            <a:r>
              <a:rPr lang="cs-CZ" dirty="0">
                <a:solidFill>
                  <a:schemeClr val="bg1"/>
                </a:solidFill>
              </a:rPr>
              <a:t>, užívaný v podobě historicky známé už v antickém Řecku. </a:t>
            </a:r>
            <a:endParaRPr lang="cs-CZ" dirty="0" smtClean="0">
              <a:solidFill>
                <a:schemeClr val="bg1"/>
              </a:solidFill>
            </a:endParaRPr>
          </a:p>
          <a:p>
            <a:pPr marL="13716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Původně </a:t>
            </a:r>
            <a:r>
              <a:rPr lang="cs-CZ" dirty="0">
                <a:solidFill>
                  <a:schemeClr val="bg1"/>
                </a:solidFill>
              </a:rPr>
              <a:t>byly jednoduchým dechovým nástrojem, který pravděpodobně vznikl již </a:t>
            </a:r>
            <a:r>
              <a:rPr lang="cs-CZ" b="1" dirty="0">
                <a:solidFill>
                  <a:schemeClr val="bg1"/>
                </a:solidFill>
              </a:rPr>
              <a:t>před 4 000 lety v Egyptě </a:t>
            </a:r>
            <a:r>
              <a:rPr lang="cs-CZ" dirty="0">
                <a:solidFill>
                  <a:schemeClr val="bg1"/>
                </a:solidFill>
              </a:rPr>
              <a:t>a v přední Asii. Odtud se postupně šířily s pastýři, ale především s četnými arabsko-tureckými nájezdy </a:t>
            </a:r>
            <a:r>
              <a:rPr lang="cs-CZ" b="1" dirty="0">
                <a:solidFill>
                  <a:schemeClr val="bg1"/>
                </a:solidFill>
              </a:rPr>
              <a:t>do Evropy</a:t>
            </a:r>
            <a:r>
              <a:rPr lang="cs-CZ" dirty="0">
                <a:solidFill>
                  <a:schemeClr val="bg1"/>
                </a:solidFill>
              </a:rPr>
              <a:t>, kde nacházíme nejvíce jejich forem a druhů - mnoho evropských národů má pro ně nejen vlastní jméno, ale i </a:t>
            </a:r>
            <a:r>
              <a:rPr lang="cs-CZ" b="1" dirty="0">
                <a:solidFill>
                  <a:schemeClr val="bg1"/>
                </a:solidFill>
              </a:rPr>
              <a:t>své vlastní modifikace nástroje.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23313" y="1412776"/>
            <a:ext cx="4303395" cy="4680520"/>
          </a:xfrm>
          <a:prstGeom prst="rect">
            <a:avLst/>
          </a:prstGeom>
          <a:ln>
            <a:noFill/>
          </a:ln>
          <a:effectLst>
            <a:softEdge rad="112500"/>
          </a:effectLst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3428" y="908720"/>
            <a:ext cx="3465226" cy="34030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07504" y="1484784"/>
            <a:ext cx="5976664" cy="511256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je </a:t>
            </a:r>
            <a:r>
              <a:rPr lang="cs-CZ" dirty="0"/>
              <a:t>založena na </a:t>
            </a:r>
            <a:r>
              <a:rPr lang="cs-CZ" b="1" dirty="0"/>
              <a:t>vhánění vzduchu </a:t>
            </a:r>
            <a:r>
              <a:rPr lang="cs-CZ" dirty="0"/>
              <a:t>pomocí </a:t>
            </a:r>
            <a:r>
              <a:rPr lang="cs-CZ" b="1" dirty="0"/>
              <a:t>měchu</a:t>
            </a:r>
            <a:r>
              <a:rPr lang="cs-CZ" dirty="0"/>
              <a:t> umístěného v podpaždí hudebníka přes plátek (plátky) </a:t>
            </a:r>
            <a:r>
              <a:rPr lang="cs-CZ" b="1" dirty="0"/>
              <a:t>do píšťaly s otvory</a:t>
            </a:r>
            <a:r>
              <a:rPr lang="cs-CZ" dirty="0"/>
              <a:t>. Rozechvíváním plátku vzniká zvuk a tón je tvořen </a:t>
            </a:r>
            <a:r>
              <a:rPr lang="cs-CZ" b="1" dirty="0"/>
              <a:t>uzavíráním otvorů píšťaly prsty</a:t>
            </a:r>
            <a:r>
              <a:rPr lang="cs-CZ" dirty="0"/>
              <a:t>, podobně jak je tomu např. u zobcové flétny (tak pracují např. </a:t>
            </a:r>
            <a:r>
              <a:rPr lang="cs-CZ" i="1" dirty="0"/>
              <a:t>dudy české</a:t>
            </a:r>
            <a:r>
              <a:rPr lang="cs-CZ" dirty="0"/>
              <a:t>). </a:t>
            </a:r>
            <a:endParaRPr lang="cs-CZ" dirty="0" smtClean="0"/>
          </a:p>
          <a:p>
            <a:pPr marL="137160" indent="0">
              <a:buNone/>
            </a:pPr>
            <a:r>
              <a:rPr lang="cs-CZ" dirty="0" smtClean="0"/>
              <a:t>Nejčastěji </a:t>
            </a:r>
            <a:r>
              <a:rPr lang="cs-CZ" dirty="0"/>
              <a:t>jsou laděny v tónině </a:t>
            </a:r>
            <a:r>
              <a:rPr lang="cs-CZ" b="1" dirty="0"/>
              <a:t>Es dur</a:t>
            </a:r>
            <a:r>
              <a:rPr lang="cs-CZ" dirty="0"/>
              <a:t>. Na poněkud jiném principu pracují </a:t>
            </a:r>
            <a:r>
              <a:rPr lang="cs-CZ" i="1" dirty="0"/>
              <a:t>dudy skotské</a:t>
            </a:r>
            <a:r>
              <a:rPr lang="cs-CZ" dirty="0"/>
              <a:t>, kde se vzduch do nástroje nevhání měchem, </a:t>
            </a:r>
            <a:r>
              <a:rPr lang="cs-CZ" b="1" dirty="0"/>
              <a:t>ale ústy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3" name="Zástupný symbol pro obsah 1"/>
          <p:cNvSpPr txBox="1">
            <a:spLocks/>
          </p:cNvSpPr>
          <p:nvPr/>
        </p:nvSpPr>
        <p:spPr>
          <a:xfrm>
            <a:off x="971600" y="337766"/>
            <a:ext cx="3960440" cy="78370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Wingdings 2"/>
              <a:buNone/>
            </a:pPr>
            <a:r>
              <a:rPr lang="cs-CZ" sz="3900" b="1" dirty="0" smtClean="0"/>
              <a:t>Funkce nástroje</a:t>
            </a:r>
            <a:endParaRPr lang="cs-CZ" sz="3900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68875" y="332803"/>
            <a:ext cx="4320480" cy="6124754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  </a:t>
            </a:r>
            <a:r>
              <a:rPr lang="cs-CZ" sz="2800" b="1" dirty="0" smtClean="0"/>
              <a:t>je </a:t>
            </a:r>
            <a:r>
              <a:rPr lang="cs-CZ" sz="2800" b="1" dirty="0"/>
              <a:t>mečivý </a:t>
            </a:r>
            <a:r>
              <a:rPr lang="cs-CZ" sz="2800" dirty="0"/>
              <a:t>a hrají pouze na </a:t>
            </a:r>
            <a:r>
              <a:rPr lang="cs-CZ" sz="2800" b="1" dirty="0"/>
              <a:t>osm tónů</a:t>
            </a:r>
            <a:r>
              <a:rPr lang="cs-CZ" sz="2800" dirty="0"/>
              <a:t>, což dodává jejich hře jednotvárnosti. Mají však stále mnoho ctitelů. Nejvíce proslavili dudy </a:t>
            </a:r>
            <a:r>
              <a:rPr lang="cs-CZ" sz="2800" b="1" dirty="0"/>
              <a:t>čeští dudáci ze Strakonicka a Chodska</a:t>
            </a:r>
            <a:r>
              <a:rPr lang="cs-CZ" sz="2800" dirty="0"/>
              <a:t>. V Česku existuje několik kvalitních lidových souborů a ve Strakonicích se pořádá jednou za dva roky významný </a:t>
            </a:r>
            <a:r>
              <a:rPr lang="cs-CZ" sz="2800" b="1" i="1" dirty="0"/>
              <a:t>Mezinárodní dudácký festival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12711" y="1412776"/>
            <a:ext cx="4211960" cy="43316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932040" y="332656"/>
            <a:ext cx="3456384" cy="792088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anchor="b" anchorCtr="0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lang="en-US" sz="4200" b="0" kern="1200" spc="-100" baseline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chemeClr val="dk1"/>
                </a:solidFill>
                <a:effectLst>
                  <a:innerShdw blurRad="50800" dist="25400" dir="13500000">
                    <a:prstClr val="black">
                      <a:alpha val="70000"/>
                    </a:prstClr>
                  </a:inn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effectLst/>
              </a:rPr>
              <a:t>Zvuk dud</a:t>
            </a:r>
            <a:endParaRPr lang="cs-CZ" b="1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48129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 dirty="0">
                <a:solidFill>
                  <a:schemeClr val="bg1"/>
                </a:solidFill>
              </a:rPr>
              <a:t>Obrázky a fotografie – </a:t>
            </a:r>
            <a:r>
              <a:rPr lang="cs-CZ" sz="2800">
                <a:solidFill>
                  <a:schemeClr val="bg1"/>
                </a:solidFill>
              </a:rPr>
              <a:t>kliparty </a:t>
            </a:r>
            <a:r>
              <a:rPr lang="cs-CZ" sz="2800" smtClean="0">
                <a:solidFill>
                  <a:schemeClr val="bg1"/>
                </a:solidFill>
              </a:rPr>
              <a:t>office-www.office.com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552</TotalTime>
  <Words>351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Vrchol</vt:lpstr>
      <vt:lpstr>Prezentace aplikace PowerPoint</vt:lpstr>
      <vt:lpstr>ANOTACE</vt:lpstr>
      <vt:lpstr>DUDY</vt:lpstr>
      <vt:lpstr>Prezentace aplikace PowerPoint</vt:lpstr>
      <vt:lpstr>Prezentace aplikace PowerPoint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Ludmila Moličová</cp:lastModifiedBy>
  <cp:revision>82</cp:revision>
  <dcterms:created xsi:type="dcterms:W3CDTF">2011-09-27T06:27:05Z</dcterms:created>
  <dcterms:modified xsi:type="dcterms:W3CDTF">2013-09-24T18:33:59Z</dcterms:modified>
</cp:coreProperties>
</file>