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65" r:id="rId2"/>
    <p:sldId id="275" r:id="rId3"/>
    <p:sldId id="257" r:id="rId4"/>
    <p:sldId id="258" r:id="rId5"/>
    <p:sldId id="280" r:id="rId6"/>
    <p:sldId id="28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D47F2F9B-8D17-4906-B37D-A4B7D2CDA61F}">
          <p14:sldIdLst>
            <p14:sldId id="265"/>
            <p14:sldId id="275"/>
            <p14:sldId id="257"/>
            <p14:sldId id="258"/>
          </p14:sldIdLst>
        </p14:section>
        <p14:section name="Oddíl bez názvu" id="{04C0CBDF-79A6-4F65-AD0E-0346DD5B4B1E}">
          <p14:sldIdLst>
            <p14:sldId id="280"/>
            <p14:sldId id="282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1" d="100"/>
          <a:sy n="91" d="100"/>
        </p:scale>
        <p:origin x="-133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20.2.2013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20.2.2013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20.2.2013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20.2.2013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20.2.2013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20.2.2013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20.2.2013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E488635A-1D34-4846-AC95-580C28682668}" type="datetimeFigureOut">
              <a:rPr lang="cs-CZ" smtClean="0"/>
              <a:pPr/>
              <a:t>20.2.2013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188640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Obdélník 5"/>
          <p:cNvSpPr/>
          <p:nvPr/>
        </p:nvSpPr>
        <p:spPr>
          <a:xfrm>
            <a:off x="323528" y="1124744"/>
            <a:ext cx="8424936" cy="523220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 smtClean="0">
                <a:solidFill>
                  <a:schemeClr val="bg1"/>
                </a:solidFill>
              </a:rPr>
              <a:t>ZEYEROVA 3354, 767 01 KROMĚŘÍŽ</a:t>
            </a:r>
          </a:p>
          <a:p>
            <a:pPr algn="ctr"/>
            <a:endParaRPr lang="cs-CZ" b="1" dirty="0" smtClean="0">
              <a:solidFill>
                <a:schemeClr val="bg1"/>
              </a:solidFill>
            </a:endParaRPr>
          </a:p>
          <a:p>
            <a:pPr algn="ctr"/>
            <a:r>
              <a:rPr lang="cs-CZ" b="1" dirty="0" smtClean="0">
                <a:solidFill>
                  <a:schemeClr val="bg1"/>
                </a:solidFill>
              </a:rPr>
              <a:t>projekt v rámci vzdělávacího programu</a:t>
            </a:r>
          </a:p>
          <a:p>
            <a:pPr algn="ctr"/>
            <a:r>
              <a:rPr lang="cs-CZ" b="1" dirty="0" smtClean="0">
                <a:solidFill>
                  <a:schemeClr val="bg1"/>
                </a:solidFill>
              </a:rPr>
              <a:t>VZDĚLÁNÍ PRO KONKURENCESCHOPNOST</a:t>
            </a:r>
          </a:p>
          <a:p>
            <a:endParaRPr lang="cs-CZ" b="1" dirty="0" smtClean="0">
              <a:solidFill>
                <a:schemeClr val="bg1"/>
              </a:solidFill>
            </a:endParaRPr>
          </a:p>
          <a:p>
            <a:pPr algn="ctr"/>
            <a:r>
              <a:rPr lang="cs-CZ" b="1" dirty="0" smtClean="0">
                <a:solidFill>
                  <a:schemeClr val="bg1"/>
                </a:solidFill>
              </a:rPr>
              <a:t>ŠABLONA ČÍSLO: III/2</a:t>
            </a:r>
          </a:p>
          <a:p>
            <a:pPr algn="ctr"/>
            <a:r>
              <a:rPr lang="cs-CZ" b="1" dirty="0" smtClean="0">
                <a:solidFill>
                  <a:schemeClr val="bg1"/>
                </a:solidFill>
              </a:rPr>
              <a:t>NÁZEV:  INOVACE A ZKVALITNĚNÍ VÝUKY PROSTŘEDNICTVÍM ICT</a:t>
            </a:r>
          </a:p>
          <a:p>
            <a:endParaRPr lang="cs-CZ" b="1" dirty="0" smtClean="0">
              <a:solidFill>
                <a:schemeClr val="bg1"/>
              </a:solidFill>
            </a:endParaRPr>
          </a:p>
          <a:p>
            <a:endParaRPr lang="cs-CZ" b="1" dirty="0">
              <a:solidFill>
                <a:schemeClr val="bg1"/>
              </a:solidFill>
            </a:endParaRPr>
          </a:p>
          <a:p>
            <a:r>
              <a:rPr lang="cs-CZ" b="1" dirty="0" smtClean="0">
                <a:solidFill>
                  <a:schemeClr val="bg1"/>
                </a:solidFill>
              </a:rPr>
              <a:t>PŘEDMĚT: Hudební výchova</a:t>
            </a:r>
          </a:p>
          <a:p>
            <a:r>
              <a:rPr lang="cs-CZ" b="1" dirty="0" smtClean="0">
                <a:solidFill>
                  <a:schemeClr val="bg1"/>
                </a:solidFill>
              </a:rPr>
              <a:t>ROČNÍK: 6. – 9.</a:t>
            </a:r>
          </a:p>
          <a:p>
            <a:r>
              <a:rPr lang="cs-CZ" b="1" dirty="0" smtClean="0">
                <a:solidFill>
                  <a:schemeClr val="bg1"/>
                </a:solidFill>
              </a:rPr>
              <a:t>TÉMA: Hudební nástroje - loutna</a:t>
            </a:r>
          </a:p>
          <a:p>
            <a:r>
              <a:rPr lang="cs-CZ" b="1" dirty="0" smtClean="0">
                <a:solidFill>
                  <a:schemeClr val="bg1"/>
                </a:solidFill>
              </a:rPr>
              <a:t>AUTOR: Dušan Okénka</a:t>
            </a:r>
          </a:p>
          <a:p>
            <a:r>
              <a:rPr lang="cs-CZ" b="1" dirty="0" smtClean="0">
                <a:solidFill>
                  <a:schemeClr val="bg1"/>
                </a:solidFill>
              </a:rPr>
              <a:t>DATUM VYTVOŘENÍ: 30. 1. 2013</a:t>
            </a:r>
          </a:p>
          <a:p>
            <a:endParaRPr lang="cs-CZ" dirty="0" smtClean="0">
              <a:solidFill>
                <a:schemeClr val="bg1"/>
              </a:solidFill>
            </a:endParaRPr>
          </a:p>
          <a:p>
            <a:endParaRPr lang="cs-CZ" dirty="0" smtClean="0">
              <a:solidFill>
                <a:schemeClr val="bg1"/>
              </a:solidFill>
            </a:endParaRPr>
          </a:p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VY_32_INOVACE_28_DO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29600" cy="1219200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cs-CZ" sz="5400" b="1" dirty="0" smtClean="0">
                <a:solidFill>
                  <a:schemeClr val="bg1"/>
                </a:solidFill>
              </a:rPr>
              <a:t>ANOTACE</a:t>
            </a:r>
            <a:endParaRPr lang="cs-CZ" sz="5400" b="1" dirty="0">
              <a:solidFill>
                <a:schemeClr val="bg1"/>
              </a:solidFill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060848"/>
            <a:ext cx="8229600" cy="1944216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 fontScale="77500" lnSpcReduction="20000"/>
          </a:bodyPr>
          <a:lstStyle/>
          <a:p>
            <a:pPr>
              <a:buClrTx/>
            </a:pPr>
            <a:r>
              <a:rPr lang="cs-CZ" dirty="0" smtClean="0"/>
              <a:t>PREZENTACE VYTVOŘENA JAKO DOPLNĚNÍ UČIVA OSMÉHO ROČNÍKU HUDEBNÍ NÁSTROJE – </a:t>
            </a:r>
            <a:r>
              <a:rPr lang="cs-CZ" b="1" dirty="0" smtClean="0"/>
              <a:t>LOUTNA</a:t>
            </a:r>
          </a:p>
          <a:p>
            <a:pPr>
              <a:buClrTx/>
            </a:pPr>
            <a:r>
              <a:rPr lang="cs-CZ" dirty="0" smtClean="0"/>
              <a:t>V RÁMCI PREZENTACE MAJÍ ŽÁCI MOŽNOST SEZNÁMIT SE S </a:t>
            </a:r>
          </a:p>
          <a:p>
            <a:pPr marL="514350" indent="-514350">
              <a:buClrTx/>
              <a:buFont typeface="+mj-lt"/>
              <a:buAutoNum type="arabicPeriod"/>
            </a:pPr>
            <a:r>
              <a:rPr lang="cs-CZ" dirty="0" smtClean="0"/>
              <a:t>CHARAKTERISTIKOU TOHOTO NÁSTROJE</a:t>
            </a:r>
          </a:p>
          <a:p>
            <a:pPr marL="514350" indent="-514350">
              <a:buClrTx/>
              <a:buFont typeface="+mj-lt"/>
              <a:buAutoNum type="arabicPeriod"/>
            </a:pPr>
            <a:r>
              <a:rPr lang="cs-CZ" dirty="0" smtClean="0"/>
              <a:t>ZVUKEM A BARVOU TÓNU</a:t>
            </a:r>
          </a:p>
          <a:p>
            <a:pPr marL="514350" indent="-514350">
              <a:buClrTx/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ClrTx/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ClrTx/>
              <a:buFont typeface="+mj-lt"/>
              <a:buAutoNum type="arabicPeriod"/>
            </a:pPr>
            <a:endParaRPr lang="cs-CZ" dirty="0"/>
          </a:p>
        </p:txBody>
      </p:sp>
      <p:sp>
        <p:nvSpPr>
          <p:cNvPr id="4" name="Zástupný symbol pro obsah 1"/>
          <p:cNvSpPr>
            <a:spLocks noGrp="1"/>
          </p:cNvSpPr>
          <p:nvPr/>
        </p:nvSpPr>
        <p:spPr>
          <a:xfrm>
            <a:off x="457200" y="4293096"/>
            <a:ext cx="8229600" cy="2304256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vert="horz">
            <a:normAutofit fontScale="85000" lnSpcReduction="10000"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2"/>
              </a:buClr>
              <a:buSzPct val="85000"/>
              <a:buFont typeface="Wingdings 2"/>
              <a:buChar char=""/>
              <a:defRPr kumimoji="0" sz="2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/>
              <a:buChar char=""/>
              <a:defRPr kumimoji="0"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1005840" indent="-228600" algn="l" rtl="0" eaLnBrk="1" latinLnBrk="0" hangingPunct="1">
              <a:spcBef>
                <a:spcPts val="300"/>
              </a:spcBef>
              <a:buClr>
                <a:schemeClr val="accent2">
                  <a:shade val="50000"/>
                </a:schemeClr>
              </a:buClr>
              <a:buSzPct val="85000"/>
              <a:buFont typeface="Wingdings 2"/>
              <a:buChar char=""/>
              <a:defRPr kumimoji="0" sz="21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280160" indent="-22860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9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55448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82880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7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600" kern="1200" baseline="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ClrTx/>
              <a:buNone/>
            </a:pPr>
            <a:r>
              <a:rPr lang="cs-CZ" dirty="0"/>
              <a:t>Pilotáž: Prezentace pilotována ve třídách II. stupně, ale je možné ji využít jako doplnění učiva i ve vyšších ročnících I. stupně ZŠ. Základní seznámení s hudebními nástroji je vždy vhodné doplnit ukázkou konkrétního nástroje, ne vždy je to ale možné a k tomuto účelu poslouží právě prezentace. Textové informace je možné zestručnit v návaznosti na věkovou skupinu žáků. Doporučuji doplnit </a:t>
            </a:r>
            <a:r>
              <a:rPr lang="cs-CZ" dirty="0" err="1"/>
              <a:t>audioukázkou</a:t>
            </a:r>
            <a:r>
              <a:rPr lang="cs-CZ" dirty="0"/>
              <a:t>.</a:t>
            </a:r>
          </a:p>
          <a:p>
            <a:pPr marL="0" indent="0">
              <a:buClrTx/>
              <a:buNone/>
            </a:pPr>
            <a:endParaRPr lang="cs-CZ" dirty="0" smtClean="0"/>
          </a:p>
          <a:p>
            <a:pPr marL="514350" indent="-514350">
              <a:buClrTx/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ClrTx/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ClrTx/>
              <a:buFont typeface="+mj-lt"/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079101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475656" y="180403"/>
            <a:ext cx="2880320" cy="792088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pPr algn="ctr"/>
            <a:r>
              <a:rPr lang="cs-CZ" sz="5400" b="1" dirty="0" smtClean="0">
                <a:solidFill>
                  <a:schemeClr val="tx1">
                    <a:lumMod val="50000"/>
                  </a:schemeClr>
                </a:solidFill>
              </a:rPr>
              <a:t>Loutna</a:t>
            </a:r>
            <a:endParaRPr lang="cs-CZ" sz="5400" b="1" dirty="0">
              <a:solidFill>
                <a:schemeClr val="tx1">
                  <a:lumMod val="50000"/>
                </a:schemeClr>
              </a:solidFill>
            </a:endParaRPr>
          </a:p>
        </p:txBody>
      </p:sp>
      <p:sp>
        <p:nvSpPr>
          <p:cNvPr id="2" name="Podnadpis 1"/>
          <p:cNvSpPr>
            <a:spLocks noGrp="1"/>
          </p:cNvSpPr>
          <p:nvPr>
            <p:ph idx="1"/>
          </p:nvPr>
        </p:nvSpPr>
        <p:spPr>
          <a:xfrm>
            <a:off x="467544" y="1124743"/>
            <a:ext cx="4536504" cy="5472608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 fontScale="92500" lnSpcReduction="20000"/>
          </a:bodyPr>
          <a:lstStyle/>
          <a:p>
            <a:pPr marL="13716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 </a:t>
            </a:r>
            <a:r>
              <a:rPr lang="cs-CZ" dirty="0" smtClean="0"/>
              <a:t>je </a:t>
            </a:r>
            <a:r>
              <a:rPr lang="cs-CZ" b="1" dirty="0"/>
              <a:t>drnkací </a:t>
            </a:r>
            <a:r>
              <a:rPr lang="cs-CZ" b="1" dirty="0" smtClean="0"/>
              <a:t>nástroj</a:t>
            </a:r>
            <a:r>
              <a:rPr lang="cs-CZ" dirty="0" smtClean="0"/>
              <a:t>, </a:t>
            </a:r>
            <a:r>
              <a:rPr lang="cs-CZ" dirty="0"/>
              <a:t>pro který je charakteristický </a:t>
            </a:r>
            <a:r>
              <a:rPr lang="cs-CZ" b="1" dirty="0"/>
              <a:t>vydutý korpus </a:t>
            </a:r>
            <a:r>
              <a:rPr lang="cs-CZ" dirty="0"/>
              <a:t>(mušle) a </a:t>
            </a:r>
            <a:r>
              <a:rPr lang="cs-CZ" b="1" dirty="0"/>
              <a:t>struny zdvojené </a:t>
            </a:r>
            <a:r>
              <a:rPr lang="cs-CZ" dirty="0"/>
              <a:t>v </a:t>
            </a:r>
            <a:r>
              <a:rPr lang="cs-CZ" dirty="0" err="1"/>
              <a:t>unisonu</a:t>
            </a:r>
            <a:r>
              <a:rPr lang="cs-CZ" dirty="0"/>
              <a:t> nebo v oktávě. </a:t>
            </a:r>
            <a:endParaRPr lang="cs-CZ" dirty="0" smtClean="0"/>
          </a:p>
          <a:p>
            <a:pPr marL="137160" indent="0">
              <a:buNone/>
            </a:pPr>
            <a:r>
              <a:rPr lang="cs-CZ" dirty="0" smtClean="0"/>
              <a:t>Samotné </a:t>
            </a:r>
            <a:r>
              <a:rPr lang="cs-CZ" dirty="0"/>
              <a:t>slovo loutna se používá ve spojení </a:t>
            </a:r>
            <a:r>
              <a:rPr lang="cs-CZ" i="1" dirty="0"/>
              <a:t>renesanční loutna, barokní loutna a </a:t>
            </a:r>
            <a:r>
              <a:rPr lang="cs-CZ" i="1" dirty="0" err="1"/>
              <a:t>arciloutna</a:t>
            </a:r>
            <a:r>
              <a:rPr lang="cs-CZ" dirty="0"/>
              <a:t>; rodina loutnových nástrojů ale zahrnuje </a:t>
            </a:r>
            <a:r>
              <a:rPr lang="cs-CZ" b="1" dirty="0"/>
              <a:t>široké spektrum typů</a:t>
            </a:r>
            <a:r>
              <a:rPr lang="cs-CZ" dirty="0"/>
              <a:t>, které se liší svou hudební funkcí, časovým a geografickým zařazením, systémem ladění, ostruněním či velikostí.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292080" y="980728"/>
            <a:ext cx="3584652" cy="5760639"/>
          </a:xfrm>
          <a:prstGeom prst="rect">
            <a:avLst/>
          </a:prstGeom>
          <a:ln>
            <a:noFill/>
          </a:ln>
          <a:effectLst>
            <a:softEdge rad="112500"/>
          </a:effectLst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2787" y="1412776"/>
            <a:ext cx="2959074" cy="4509497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152" y="1124744"/>
            <a:ext cx="5925344" cy="5630128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dirty="0"/>
              <a:t>Loutna patří k </a:t>
            </a:r>
            <a:r>
              <a:rPr lang="cs-CZ" b="1" dirty="0"/>
              <a:t>nejstarším nástrojům lidské historie</a:t>
            </a:r>
            <a:r>
              <a:rPr lang="cs-CZ" dirty="0"/>
              <a:t>; první zmínky o loutnovém nástroji najdeme již v </a:t>
            </a:r>
            <a:r>
              <a:rPr lang="cs-CZ" b="1" dirty="0"/>
              <a:t>Mezopotámii</a:t>
            </a:r>
            <a:r>
              <a:rPr lang="cs-CZ" dirty="0"/>
              <a:t>.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Původně </a:t>
            </a:r>
            <a:r>
              <a:rPr lang="cs-CZ" dirty="0"/>
              <a:t>se zřejmě jednalo o </a:t>
            </a:r>
            <a:r>
              <a:rPr lang="cs-CZ" b="1" dirty="0"/>
              <a:t>vydlabanou dýni </a:t>
            </a:r>
            <a:r>
              <a:rPr lang="cs-CZ" dirty="0"/>
              <a:t>potaženou zvířecí kůží a opatřenou dřevěným krkem se strunami ze zvířecích střev. </a:t>
            </a: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Do </a:t>
            </a:r>
            <a:r>
              <a:rPr lang="cs-CZ" b="1" dirty="0"/>
              <a:t>Evropy </a:t>
            </a:r>
            <a:r>
              <a:rPr lang="cs-CZ" dirty="0"/>
              <a:t>dorazila loutna </a:t>
            </a:r>
            <a:r>
              <a:rPr lang="cs-CZ" b="1" dirty="0"/>
              <a:t>z </a:t>
            </a:r>
            <a:r>
              <a:rPr lang="cs-CZ" b="1" dirty="0" smtClean="0"/>
              <a:t>arabských </a:t>
            </a:r>
            <a:r>
              <a:rPr lang="cs-CZ" b="1" dirty="0"/>
              <a:t>zemí</a:t>
            </a:r>
            <a:r>
              <a:rPr lang="cs-CZ" dirty="0"/>
              <a:t>, nejpravděpodobněji přes Španělsko. Arabská loutna - „</a:t>
            </a:r>
            <a:r>
              <a:rPr lang="cs-CZ" i="1" dirty="0"/>
              <a:t>al </a:t>
            </a:r>
            <a:r>
              <a:rPr lang="cs-CZ" i="1" dirty="0" err="1" smtClean="0"/>
              <a:t>ud</a:t>
            </a:r>
            <a:r>
              <a:rPr lang="cs-CZ" dirty="0" smtClean="0"/>
              <a:t>“ </a:t>
            </a:r>
            <a:r>
              <a:rPr lang="cs-CZ" dirty="0"/>
              <a:t>- měla jednoduché ostrunění, které bylo rozezníváno plektrem (trsátkem) a nepoužívala pražce. </a:t>
            </a:r>
            <a:endParaRPr lang="cs-CZ" dirty="0" smtClean="0"/>
          </a:p>
        </p:txBody>
      </p:sp>
      <p:sp>
        <p:nvSpPr>
          <p:cNvPr id="3" name="Zástupný symbol pro obsah 1"/>
          <p:cNvSpPr txBox="1">
            <a:spLocks/>
          </p:cNvSpPr>
          <p:nvPr/>
        </p:nvSpPr>
        <p:spPr>
          <a:xfrm>
            <a:off x="2987824" y="188640"/>
            <a:ext cx="2736304" cy="783704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vert="horz">
            <a:norm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2"/>
              </a:buClr>
              <a:buSzPct val="85000"/>
              <a:buFont typeface="Wingdings 2"/>
              <a:buChar char=""/>
              <a:defRPr kumimoji="0" sz="2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/>
              <a:buChar char=""/>
              <a:defRPr kumimoji="0"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1005840" indent="-228600" algn="l" rtl="0" eaLnBrk="1" latinLnBrk="0" hangingPunct="1">
              <a:spcBef>
                <a:spcPts val="300"/>
              </a:spcBef>
              <a:buClr>
                <a:schemeClr val="accent2">
                  <a:shade val="50000"/>
                </a:schemeClr>
              </a:buClr>
              <a:buSzPct val="85000"/>
              <a:buFont typeface="Wingdings 2"/>
              <a:buChar char=""/>
              <a:defRPr kumimoji="0" sz="21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280160" indent="-22860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9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55448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82880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7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600" kern="1200" baseline="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Wingdings 2"/>
              <a:buNone/>
            </a:pPr>
            <a:r>
              <a:rPr lang="cs-CZ" sz="3900" b="1" dirty="0" smtClean="0"/>
              <a:t>Historie</a:t>
            </a:r>
            <a:endParaRPr lang="cs-CZ" sz="3900" dirty="0" smtClean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98240" y="1176512"/>
            <a:ext cx="4949824" cy="5632311"/>
          </a:xfrm>
          <a:prstGeom prst="rect">
            <a:avLst/>
          </a:prstGeo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/>
              <a:t>Na loutnu se hraje z not nebo z typické </a:t>
            </a:r>
            <a:r>
              <a:rPr lang="cs-CZ" sz="2400" b="1" dirty="0"/>
              <a:t>loutnové tabulatury</a:t>
            </a:r>
            <a:r>
              <a:rPr lang="cs-CZ" sz="2400" dirty="0"/>
              <a:t>, která se vyvíjela podle regionů, nejstarší </a:t>
            </a:r>
            <a:r>
              <a:rPr lang="cs-CZ" sz="2400" dirty="0" smtClean="0"/>
              <a:t>je </a:t>
            </a:r>
            <a:r>
              <a:rPr lang="cs-CZ" sz="2400" dirty="0"/>
              <a:t>německá, dále rozlišujeme italskou, španělskou a </a:t>
            </a:r>
            <a:r>
              <a:rPr lang="cs-CZ" sz="2400" u="sng" dirty="0"/>
              <a:t>francouzskou loutnovou tabulaturu</a:t>
            </a:r>
            <a:r>
              <a:rPr lang="cs-CZ" sz="2400" dirty="0"/>
              <a:t>, která </a:t>
            </a:r>
            <a:r>
              <a:rPr lang="cs-CZ" sz="2400" dirty="0" smtClean="0"/>
              <a:t>posléze ovládla </a:t>
            </a:r>
            <a:r>
              <a:rPr lang="cs-CZ" sz="2400" dirty="0"/>
              <a:t>celý kontinent. </a:t>
            </a:r>
            <a:endParaRPr lang="cs-CZ" sz="2400" dirty="0" smtClean="0"/>
          </a:p>
          <a:p>
            <a:r>
              <a:rPr lang="cs-CZ" sz="2400" b="1" dirty="0" smtClean="0"/>
              <a:t>Tabulatura</a:t>
            </a:r>
            <a:r>
              <a:rPr lang="cs-CZ" sz="2400" dirty="0" smtClean="0"/>
              <a:t> </a:t>
            </a:r>
            <a:r>
              <a:rPr lang="cs-CZ" sz="2400" dirty="0"/>
              <a:t>je číselný nebo písmenný zápis hmatů na krku </a:t>
            </a:r>
            <a:r>
              <a:rPr lang="cs-CZ" sz="2400" dirty="0" smtClean="0"/>
              <a:t>nástroje</a:t>
            </a:r>
            <a:r>
              <a:rPr lang="cs-CZ" sz="2400" b="1" dirty="0" smtClean="0"/>
              <a:t>. Výhoda </a:t>
            </a:r>
            <a:r>
              <a:rPr lang="cs-CZ" sz="2400" b="1" dirty="0"/>
              <a:t>tabulatury </a:t>
            </a:r>
            <a:r>
              <a:rPr lang="cs-CZ" sz="2400" dirty="0"/>
              <a:t>oproti notovému zápisu je ta, že hráč může </a:t>
            </a:r>
            <a:r>
              <a:rPr lang="cs-CZ" sz="2400" u="sng" dirty="0"/>
              <a:t>snadno přeladit nástroj </a:t>
            </a:r>
            <a:r>
              <a:rPr lang="cs-CZ" sz="2400" dirty="0"/>
              <a:t>do jiné tóniny anebo </a:t>
            </a:r>
            <a:r>
              <a:rPr lang="cs-CZ" sz="2400" u="sng" dirty="0"/>
              <a:t>hrát na různé drnkací </a:t>
            </a:r>
            <a:r>
              <a:rPr lang="cs-CZ" sz="2400" u="sng" dirty="0" smtClean="0"/>
              <a:t>nástroje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 rot="3615901">
            <a:off x="4045729" y="2527367"/>
            <a:ext cx="5571505" cy="2685188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Nadpis 1"/>
          <p:cNvSpPr txBox="1">
            <a:spLocks/>
          </p:cNvSpPr>
          <p:nvPr/>
        </p:nvSpPr>
        <p:spPr>
          <a:xfrm>
            <a:off x="2771800" y="188640"/>
            <a:ext cx="3456384" cy="792088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vert="horz" anchor="b" anchorCtr="0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lang="en-US" sz="4200" b="0" kern="1200" spc="-100" baseline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chemeClr val="dk1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b="1" dirty="0" smtClean="0">
                <a:effectLst/>
              </a:rPr>
              <a:t>Hra na loutnu</a:t>
            </a:r>
            <a:endParaRPr lang="cs-CZ" b="1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1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4481295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692696"/>
            <a:ext cx="8229600" cy="684312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pPr algn="ctr"/>
            <a:r>
              <a:rPr lang="cs-CZ" sz="4000" b="1" dirty="0"/>
              <a:t>CITACE: OBRÁZKY, </a:t>
            </a:r>
            <a:r>
              <a:rPr lang="cs-CZ" sz="4000" b="1" dirty="0" smtClean="0"/>
              <a:t>FOTOGRAFIE</a:t>
            </a:r>
            <a:endParaRPr lang="cs-CZ" sz="40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179512" y="1772816"/>
            <a:ext cx="8784976" cy="1728192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pPr marL="0" indent="0">
              <a:buClrTx/>
              <a:buNone/>
            </a:pPr>
            <a:r>
              <a:rPr lang="cs-CZ" sz="2800" dirty="0">
                <a:solidFill>
                  <a:schemeClr val="bg1"/>
                </a:solidFill>
              </a:rPr>
              <a:t>Obrázky a fotografie – </a:t>
            </a:r>
            <a:r>
              <a:rPr lang="cs-CZ" sz="2800">
                <a:solidFill>
                  <a:schemeClr val="bg1"/>
                </a:solidFill>
              </a:rPr>
              <a:t>kliparty </a:t>
            </a:r>
            <a:r>
              <a:rPr lang="cs-CZ" sz="2800" smtClean="0">
                <a:solidFill>
                  <a:schemeClr val="bg1"/>
                </a:solidFill>
              </a:rPr>
              <a:t>office-www.office.com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752701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520</TotalTime>
  <Words>390</Words>
  <Application>Microsoft Office PowerPoint</Application>
  <PresentationFormat>Předvádění na obrazovce (4:3)</PresentationFormat>
  <Paragraphs>39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Vrchol</vt:lpstr>
      <vt:lpstr>Prezentace aplikace PowerPoint</vt:lpstr>
      <vt:lpstr>ANOTACE</vt:lpstr>
      <vt:lpstr>Loutna</vt:lpstr>
      <vt:lpstr>Prezentace aplikace PowerPoint</vt:lpstr>
      <vt:lpstr>Prezentace aplikace PowerPoint</vt:lpstr>
      <vt:lpstr>CITACE: OBRÁZKY, FOTOGRAFIE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Viola</dc:title>
  <dc:creator>OKE</dc:creator>
  <cp:lastModifiedBy>H Koláčková</cp:lastModifiedBy>
  <cp:revision>78</cp:revision>
  <dcterms:created xsi:type="dcterms:W3CDTF">2011-09-27T06:27:05Z</dcterms:created>
  <dcterms:modified xsi:type="dcterms:W3CDTF">2013-02-20T11:38:28Z</dcterms:modified>
</cp:coreProperties>
</file>