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58" r:id="rId5"/>
    <p:sldId id="280" r:id="rId6"/>
    <p:sldId id="282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5C3230-DEE9-48E8-B3CF-9030B32EF983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984268-7DEE-4A80-8C1B-8205297454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BBB2DB-1EBE-4B4E-821F-E9139498C53E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B0F84A-9FAC-48ED-8B3C-6B0CB1CDC5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80A87C-79FF-4F9F-9993-AF6D1ADB833A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648CF1-07EA-46E0-971E-68DE733894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1A732E-EE87-4613-AD58-E65F058CD4E4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75D58-C69C-4800-83BB-54157C7456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FC4995-95A1-461D-8854-2AA9F5AD53FA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897F01-D0B1-4772-9CCF-076AC75CCB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FE5075-9FD5-41E5-A613-47E83C24BF49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A6F0CF-8BDE-44FA-AA59-7594D155BE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1FB4AA-D536-49F9-9D66-DBF9354532ED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61A1B1-B544-461E-BB2E-73D6FCBE68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91383A-B6BD-4EFA-8399-61E345838E7D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DDF655-B072-4EE7-BD27-83AF8EA14E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5F8852-A0EA-4603-A851-C9A65B674D73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591EA-959E-4C3B-9A27-995D650529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E037C0-B7F7-45F1-81CC-09996A0B6EAD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A4E072-1679-407E-8C28-CE69965CBF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165ECD-8F7A-42E3-AE7C-380ADF69525C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83315B-CE5B-4793-ABEA-F3F78061B0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4CB54D-F2D7-4F82-8D4E-2C4816C1F512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09DAC21-A4FB-473E-8162-BE9B643FF9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3" r:id="rId1"/>
    <p:sldLayoutId id="2147483742" r:id="rId2"/>
    <p:sldLayoutId id="2147483744" r:id="rId3"/>
    <p:sldLayoutId id="2147483741" r:id="rId4"/>
    <p:sldLayoutId id="2147483740" r:id="rId5"/>
    <p:sldLayoutId id="2147483739" r:id="rId6"/>
    <p:sldLayoutId id="2147483738" r:id="rId7"/>
    <p:sldLayoutId id="2147483737" r:id="rId8"/>
    <p:sldLayoutId id="2147483736" r:id="rId9"/>
    <p:sldLayoutId id="2147483735" r:id="rId10"/>
    <p:sldLayoutId id="214748373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fontAlgn="base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ZEYEROVA 3354, 767 01 KROMĚŘÍŽ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VZDĚLÁNÍ PRO KONKURENCESCHOPNOST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ŠABLONA ČÍSLO: III/2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chemeClr val="bg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chemeClr val="bg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PŘEDMĚT: Hudební výchova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ROČNÍK: 6. – 9.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TÉMA: Hudební nástroje - citera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AUTOR: Dušan Okénka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DATUM VYTVOŘENÍ: 30. 1. 2013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bg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FF0000"/>
                </a:solidFill>
              </a:rPr>
              <a:t>VY_32_INOVACE_30_DO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bg1"/>
                </a:solidFill>
              </a:rPr>
              <a:t>ANOTACE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548640" indent="-411480" fontAlgn="auto">
              <a:spcAft>
                <a:spcPts val="0"/>
              </a:spcAft>
              <a:buClrTx/>
              <a:buFont typeface="Wingdings 2"/>
              <a:buChar char=""/>
              <a:defRPr/>
            </a:pPr>
            <a:r>
              <a:rPr lang="cs-CZ" dirty="0" smtClean="0"/>
              <a:t>PREZENTACE VYTVOŘENA JAKO DOPLNĚNÍ UČIVA OSMÉHO ROČNÍKU HUDEBNÍ NÁSTROJE – </a:t>
            </a:r>
            <a:r>
              <a:rPr lang="cs-CZ" b="1" dirty="0" smtClean="0"/>
              <a:t>CITERA</a:t>
            </a:r>
          </a:p>
          <a:p>
            <a:pPr marL="548640" indent="-411480" fontAlgn="auto">
              <a:spcAft>
                <a:spcPts val="0"/>
              </a:spcAft>
              <a:buClrTx/>
              <a:buFont typeface="Wingdings 2"/>
              <a:buChar char=""/>
              <a:defRPr/>
            </a:pPr>
            <a:r>
              <a:rPr lang="cs-CZ" dirty="0" smtClean="0"/>
              <a:t>V RÁMCI PREZENTACE MAJÍ ŽÁCI MOŽNOST SEZNÁMIT SE S </a:t>
            </a:r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r>
              <a:rPr lang="cs-CZ" dirty="0" smtClean="0"/>
              <a:t>CHARAKTERISTIKOU TOHOTO NÁSTROJE</a:t>
            </a:r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r>
              <a:rPr lang="cs-CZ" dirty="0" smtClean="0"/>
              <a:t>ZVUKEM A BARVOU TÓNU</a:t>
            </a:r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ClrTx/>
              <a:buFont typeface="Wingdings 2"/>
              <a:buNone/>
              <a:defRPr/>
            </a:pPr>
            <a:r>
              <a:rPr lang="cs-CZ" dirty="0"/>
              <a:t>Pilotáž: Prezentace pilotována ve třídách II. stupně, ale je možné ji využít jako doplnění učiva i ve vyšších ročnících I. stupně ZŠ. Základní seznámení s hudebními nástroji je vždy vhodné doplnit ukázkou konkrétního nástroje, ne vždy je to ale možné a k tomuto účelu poslouží právě prezentace. Textové informace je možné zestručnit v návaznosti na věkovou skupinu žáků. Doporučuji doplnit </a:t>
            </a:r>
            <a:r>
              <a:rPr lang="cs-CZ" dirty="0" err="1"/>
              <a:t>audioukázkou</a:t>
            </a:r>
            <a:r>
              <a:rPr lang="cs-CZ" dirty="0"/>
              <a:t>.</a:t>
            </a:r>
          </a:p>
          <a:p>
            <a:pPr marL="0" indent="0" fontAlgn="auto">
              <a:spcAft>
                <a:spcPts val="0"/>
              </a:spcAft>
              <a:buClrTx/>
              <a:buFont typeface="Wingdings 2"/>
              <a:buNone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220072" y="908720"/>
            <a:ext cx="2880320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Citera</a:t>
            </a:r>
            <a:endParaRPr lang="cs-CZ" sz="5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idx="1"/>
          </p:nvPr>
        </p:nvSpPr>
        <p:spPr>
          <a:xfrm>
            <a:off x="179512" y="2780928"/>
            <a:ext cx="8712968" cy="3960440"/>
          </a:xfr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2400" b="1" smtClean="0">
                <a:solidFill>
                  <a:srgbClr val="000000"/>
                </a:solidFill>
                <a:cs typeface="Arial" charset="0"/>
              </a:rPr>
              <a:t>Citera</a:t>
            </a:r>
            <a:r>
              <a:rPr lang="cs-CZ" sz="2400" smtClean="0">
                <a:solidFill>
                  <a:srgbClr val="000000"/>
                </a:solidFill>
                <a:cs typeface="Arial" charset="0"/>
              </a:rPr>
              <a:t> je strunný drnkací hudební nástroj s plochým trupem. Hraje se na ni </a:t>
            </a:r>
            <a:r>
              <a:rPr lang="cs-CZ" sz="2400" b="1" smtClean="0">
                <a:solidFill>
                  <a:srgbClr val="000000"/>
                </a:solidFill>
                <a:cs typeface="Arial" charset="0"/>
              </a:rPr>
              <a:t>vsedě u stolu, na němž spočívá</a:t>
            </a:r>
            <a:r>
              <a:rPr lang="cs-CZ" sz="2400" smtClean="0">
                <a:solidFill>
                  <a:srgbClr val="000000"/>
                </a:solidFill>
                <a:cs typeface="Arial" charset="0"/>
              </a:rPr>
              <a:t>.</a:t>
            </a:r>
          </a:p>
          <a:p>
            <a:r>
              <a:rPr lang="cs-CZ" sz="2400" smtClean="0">
                <a:solidFill>
                  <a:srgbClr val="000000"/>
                </a:solidFill>
                <a:cs typeface="Arial" charset="0"/>
              </a:rPr>
              <a:t>Dnešní drnkací koncertní citera vznikla z lidového trsacího nástroje v 1. polovině 19. století na území tehdejší rakouské monarchie a Bavorska. </a:t>
            </a:r>
            <a:r>
              <a:rPr lang="cs-CZ" sz="2400" b="1" smtClean="0">
                <a:solidFill>
                  <a:srgbClr val="000000"/>
                </a:solidFill>
                <a:cs typeface="Arial" charset="0"/>
              </a:rPr>
              <a:t>Lidový trsací nástroj </a:t>
            </a:r>
            <a:r>
              <a:rPr lang="cs-CZ" sz="2400" smtClean="0">
                <a:solidFill>
                  <a:srgbClr val="000000"/>
                </a:solidFill>
                <a:cs typeface="Arial" charset="0"/>
              </a:rPr>
              <a:t>je rozšířen po celém světě a v </a:t>
            </a:r>
            <a:r>
              <a:rPr lang="cs-CZ" sz="2400" b="1" smtClean="0">
                <a:solidFill>
                  <a:srgbClr val="000000"/>
                </a:solidFill>
                <a:cs typeface="Arial" charset="0"/>
              </a:rPr>
              <a:t>každé zemi má svůj originální název a tvar</a:t>
            </a:r>
            <a:r>
              <a:rPr lang="cs-CZ" sz="2400" smtClean="0">
                <a:solidFill>
                  <a:srgbClr val="000000"/>
                </a:solidFill>
                <a:cs typeface="Arial" charset="0"/>
              </a:rPr>
              <a:t>. Na Valašsku se tomuto nástroji říkalo </a:t>
            </a:r>
            <a:r>
              <a:rPr lang="cs-CZ" sz="2400" i="1" smtClean="0">
                <a:solidFill>
                  <a:srgbClr val="000000"/>
                </a:solidFill>
                <a:cs typeface="Arial" charset="0"/>
              </a:rPr>
              <a:t>kobza</a:t>
            </a:r>
            <a:r>
              <a:rPr lang="cs-CZ" sz="2400" smtClean="0">
                <a:solidFill>
                  <a:srgbClr val="000000"/>
                </a:solidFill>
                <a:cs typeface="Arial" charset="0"/>
              </a:rPr>
              <a:t>,</a:t>
            </a:r>
            <a:r>
              <a:rPr lang="cs-CZ" sz="2400" smtClean="0">
                <a:solidFill>
                  <a:srgbClr val="000000"/>
                </a:solidFill>
                <a:latin typeface="Arial" charset="0"/>
                <a:cs typeface="Arial" charset="0"/>
              </a:rPr>
              <a:t>              </a:t>
            </a:r>
            <a:r>
              <a:rPr lang="cs-CZ" sz="2400" smtClean="0">
                <a:solidFill>
                  <a:srgbClr val="000000"/>
                </a:solidFill>
                <a:cs typeface="Arial" charset="0"/>
              </a:rPr>
              <a:t>v Německu </a:t>
            </a:r>
            <a:r>
              <a:rPr lang="cs-CZ" sz="2400" i="1" smtClean="0">
                <a:solidFill>
                  <a:srgbClr val="000000"/>
                </a:solidFill>
                <a:cs typeface="Arial" charset="0"/>
              </a:rPr>
              <a:t>šajholt</a:t>
            </a:r>
            <a:r>
              <a:rPr lang="cs-CZ" sz="2400" smtClean="0">
                <a:solidFill>
                  <a:srgbClr val="000000"/>
                </a:solidFill>
                <a:cs typeface="Arial" charset="0"/>
              </a:rPr>
              <a:t> a v dalších zemích Evropy</a:t>
            </a:r>
            <a:r>
              <a:rPr lang="cs-CZ" sz="2400" i="1" smtClean="0">
                <a:solidFill>
                  <a:srgbClr val="000000"/>
                </a:solidFill>
                <a:cs typeface="Arial" charset="0"/>
              </a:rPr>
              <a:t> hummel, langspil, kantele, langleik, fidla.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tretch>
            <a:fillRect/>
          </a:stretch>
        </p:blipFill>
        <p:spPr bwMode="auto">
          <a:xfrm>
            <a:off x="600646" y="188640"/>
            <a:ext cx="3840427" cy="2468491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4211960" y="215647"/>
            <a:ext cx="4580885" cy="329365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3140968"/>
            <a:ext cx="8685341" cy="3384376"/>
          </a:xfr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/>
              <a:t>Období kolem roku 1850 můžeme považovat za počátek vzniku drnkací koncertní citery tak, jak ji známe do dnešních dnů.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b="1" dirty="0"/>
              <a:t>Koncertní citera </a:t>
            </a:r>
            <a:r>
              <a:rPr lang="cs-CZ" sz="2400" dirty="0"/>
              <a:t>je na rozdíl od pradávné lidové trsací citery nástroj dosti mladý a v hudebním světě si rychle </a:t>
            </a:r>
            <a:r>
              <a:rPr lang="cs-CZ" sz="2400" b="1" dirty="0"/>
              <a:t>získala</a:t>
            </a:r>
            <a:r>
              <a:rPr lang="cs-CZ" sz="2400" dirty="0"/>
              <a:t> </a:t>
            </a:r>
            <a:r>
              <a:rPr lang="cs-CZ" sz="2400" b="1" dirty="0"/>
              <a:t>takovou popularitu</a:t>
            </a:r>
            <a:r>
              <a:rPr lang="cs-CZ" sz="2400" dirty="0"/>
              <a:t>, že v roce 1900 stála na svém vrcholu. </a:t>
            </a:r>
            <a:r>
              <a:rPr lang="cs-CZ" sz="2400" dirty="0" smtClean="0"/>
              <a:t>Na </a:t>
            </a:r>
            <a:r>
              <a:rPr lang="cs-CZ" sz="2400" dirty="0"/>
              <a:t>citeru se hrálo na </a:t>
            </a:r>
            <a:r>
              <a:rPr lang="cs-CZ" sz="2400" i="1" dirty="0"/>
              <a:t>císařském dvoře, hráli na ni měšťané, řemeslníci a sedláci</a:t>
            </a:r>
            <a:r>
              <a:rPr lang="cs-CZ" sz="2400" i="1" dirty="0" smtClean="0"/>
              <a:t>.</a:t>
            </a:r>
            <a:endParaRPr lang="cs-CZ" sz="2400" i="1" dirty="0"/>
          </a:p>
        </p:txBody>
      </p:sp>
      <p:sp>
        <p:nvSpPr>
          <p:cNvPr id="3" name="Zástupný symbol pro obsah 1"/>
          <p:cNvSpPr txBox="1">
            <a:spLocks/>
          </p:cNvSpPr>
          <p:nvPr/>
        </p:nvSpPr>
        <p:spPr>
          <a:xfrm>
            <a:off x="827584" y="548680"/>
            <a:ext cx="2736304" cy="78370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900" b="1" dirty="0" smtClean="0"/>
              <a:t>Historie</a:t>
            </a:r>
            <a:endParaRPr lang="cs-CZ" sz="3900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1500" y="1196752"/>
            <a:ext cx="4644516" cy="5632311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cs-CZ" sz="2400" b="1">
                <a:solidFill>
                  <a:srgbClr val="000000"/>
                </a:solidFill>
                <a:cs typeface="Arial" charset="0"/>
              </a:rPr>
              <a:t>stálá expozice </a:t>
            </a:r>
            <a:r>
              <a:rPr lang="cs-CZ" sz="2400" i="1">
                <a:solidFill>
                  <a:srgbClr val="000000"/>
                </a:solidFill>
                <a:cs typeface="Arial" charset="0"/>
              </a:rPr>
              <a:t>„Citery</a:t>
            </a:r>
            <a:r>
              <a:rPr lang="cs-CZ" sz="2400" i="1">
                <a:solidFill>
                  <a:srgbClr val="000000"/>
                </a:solidFill>
                <a:latin typeface="Arial" charset="0"/>
                <a:cs typeface="Arial" charset="0"/>
              </a:rPr>
              <a:t>                       </a:t>
            </a:r>
            <a:r>
              <a:rPr lang="cs-CZ" sz="2400" i="1">
                <a:solidFill>
                  <a:srgbClr val="000000"/>
                </a:solidFill>
                <a:cs typeface="Arial" charset="0"/>
              </a:rPr>
              <a:t> v Čechách, na Moravě a ve Slezsku“ </a:t>
            </a:r>
            <a:r>
              <a:rPr lang="cs-CZ" sz="2400">
                <a:solidFill>
                  <a:srgbClr val="000000"/>
                </a:solidFill>
                <a:cs typeface="Arial" charset="0"/>
              </a:rPr>
              <a:t>v hudebním muzeu Citerarium na Masarykově náměstí v </a:t>
            </a:r>
            <a:r>
              <a:rPr lang="cs-CZ" sz="2400" b="1">
                <a:solidFill>
                  <a:srgbClr val="000000"/>
                </a:solidFill>
                <a:cs typeface="Arial" charset="0"/>
              </a:rPr>
              <a:t>Ostravě</a:t>
            </a:r>
            <a:r>
              <a:rPr lang="cs-CZ" sz="2400">
                <a:solidFill>
                  <a:srgbClr val="000000"/>
                </a:solidFill>
                <a:cs typeface="Arial" charset="0"/>
              </a:rPr>
              <a:t>,</a:t>
            </a:r>
          </a:p>
          <a:p>
            <a:pPr marL="342900" indent="-342900">
              <a:buFont typeface="Arial" charset="0"/>
              <a:buChar char="•"/>
            </a:pPr>
            <a:r>
              <a:rPr lang="cs-CZ" sz="2400">
                <a:solidFill>
                  <a:srgbClr val="000000"/>
                </a:solidFill>
                <a:cs typeface="Arial" charset="0"/>
              </a:rPr>
              <a:t>vedení </a:t>
            </a:r>
            <a:r>
              <a:rPr lang="cs-CZ" sz="2400" b="1">
                <a:solidFill>
                  <a:srgbClr val="000000"/>
                </a:solidFill>
                <a:cs typeface="Arial" charset="0"/>
              </a:rPr>
              <a:t>notového archívu </a:t>
            </a:r>
            <a:r>
              <a:rPr lang="cs-CZ" sz="2400">
                <a:solidFill>
                  <a:srgbClr val="000000"/>
                </a:solidFill>
                <a:cs typeface="Arial" charset="0"/>
              </a:rPr>
              <a:t>(cca 6500 citerových partů),</a:t>
            </a:r>
          </a:p>
          <a:p>
            <a:pPr marL="342900" indent="-342900">
              <a:buFont typeface="Arial" charset="0"/>
              <a:buChar char="•"/>
            </a:pPr>
            <a:r>
              <a:rPr lang="cs-CZ" sz="2400">
                <a:solidFill>
                  <a:srgbClr val="000000"/>
                </a:solidFill>
                <a:cs typeface="Arial" charset="0"/>
              </a:rPr>
              <a:t>klubová činnost: </a:t>
            </a:r>
            <a:r>
              <a:rPr lang="cs-CZ" sz="2400" b="1">
                <a:solidFill>
                  <a:srgbClr val="000000"/>
                </a:solidFill>
                <a:cs typeface="Arial" charset="0"/>
              </a:rPr>
              <a:t>pravidelné schůzky</a:t>
            </a:r>
            <a:r>
              <a:rPr lang="cs-CZ" sz="2400">
                <a:solidFill>
                  <a:srgbClr val="000000"/>
                </a:solidFill>
                <a:cs typeface="Arial" charset="0"/>
              </a:rPr>
              <a:t> s hrou na citeru, výuka hry na citeru, poradenství,</a:t>
            </a:r>
          </a:p>
          <a:p>
            <a:pPr marL="342900" indent="-342900">
              <a:buFont typeface="Arial" charset="0"/>
              <a:buChar char="•"/>
            </a:pPr>
            <a:r>
              <a:rPr lang="cs-CZ" sz="2400">
                <a:solidFill>
                  <a:srgbClr val="000000"/>
                </a:solidFill>
                <a:cs typeface="Arial" charset="0"/>
              </a:rPr>
              <a:t>vydání </a:t>
            </a:r>
            <a:r>
              <a:rPr lang="cs-CZ" sz="2400" b="1">
                <a:solidFill>
                  <a:srgbClr val="000000"/>
                </a:solidFill>
                <a:cs typeface="Arial" charset="0"/>
              </a:rPr>
              <a:t>monografie</a:t>
            </a:r>
            <a:r>
              <a:rPr lang="cs-CZ" sz="2400">
                <a:solidFill>
                  <a:srgbClr val="000000"/>
                </a:solidFill>
                <a:cs typeface="Arial" charset="0"/>
              </a:rPr>
              <a:t> o české citeře </a:t>
            </a:r>
            <a:r>
              <a:rPr lang="cs-CZ" sz="2400" i="1">
                <a:solidFill>
                  <a:srgbClr val="000000"/>
                </a:solidFill>
                <a:cs typeface="Arial" charset="0"/>
              </a:rPr>
              <a:t>Citery v Čechách, na Moravě a ve Slezsku</a:t>
            </a:r>
            <a:r>
              <a:rPr lang="cs-CZ" sz="2400">
                <a:solidFill>
                  <a:srgbClr val="000000"/>
                </a:solidFill>
                <a:cs typeface="Arial" charset="0"/>
              </a:rPr>
              <a:t> Janem Folprechtem v létě 2006.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tretch>
            <a:fillRect/>
          </a:stretch>
        </p:blipFill>
        <p:spPr bwMode="auto">
          <a:xfrm>
            <a:off x="4788024" y="1370740"/>
            <a:ext cx="4211960" cy="42417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665566" y="188640"/>
            <a:ext cx="3456384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lang="en-US" sz="4200" b="0" kern="1200" spc="-100" baseline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dk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b="1" smtClean="0">
                <a:effectLst/>
              </a:rPr>
              <a:t>Současnost</a:t>
            </a:r>
            <a:endParaRPr lang="cs-CZ" b="1" spc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/>
              <a:t>CITACE: OBRÁZKY, </a:t>
            </a:r>
            <a:r>
              <a:rPr lang="cs-CZ" sz="4000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ClrTx/>
              <a:buFont typeface="Wingdings 2"/>
              <a:buNone/>
              <a:defRPr/>
            </a:pPr>
            <a:r>
              <a:rPr lang="cs-CZ" dirty="0">
                <a:solidFill>
                  <a:schemeClr val="bg1"/>
                </a:solidFill>
              </a:rPr>
              <a:t>Obrázky a fotografie – </a:t>
            </a:r>
            <a:r>
              <a:rPr lang="cs-CZ">
                <a:solidFill>
                  <a:schemeClr val="bg1"/>
                </a:solidFill>
              </a:rPr>
              <a:t>kliparty </a:t>
            </a:r>
            <a:r>
              <a:rPr lang="cs-CZ" smtClean="0">
                <a:solidFill>
                  <a:schemeClr val="bg1"/>
                </a:solidFill>
              </a:rPr>
              <a:t>office-www.office.com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528</TotalTime>
  <Words>339</Words>
  <Application>Microsoft Office PowerPoint</Application>
  <PresentationFormat>On-screen Show (4:3)</PresentationFormat>
  <Paragraphs>36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15" baseType="lpstr">
      <vt:lpstr>Book Antiqua</vt:lpstr>
      <vt:lpstr>Arial</vt:lpstr>
      <vt:lpstr>Lucida Sans</vt:lpstr>
      <vt:lpstr>Wingdings 2</vt:lpstr>
      <vt:lpstr>Wingdings</vt:lpstr>
      <vt:lpstr>Wingdings 3</vt:lpstr>
      <vt:lpstr>Calibri</vt:lpstr>
      <vt:lpstr>Vrchol</vt:lpstr>
      <vt:lpstr>Vrchol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DUM</cp:lastModifiedBy>
  <cp:revision>85</cp:revision>
  <dcterms:created xsi:type="dcterms:W3CDTF">2011-09-27T06:27:05Z</dcterms:created>
  <dcterms:modified xsi:type="dcterms:W3CDTF">2013-09-24T18:40:56Z</dcterms:modified>
</cp:coreProperties>
</file>