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65" r:id="rId2"/>
    <p:sldId id="275" r:id="rId3"/>
    <p:sldId id="257" r:id="rId4"/>
    <p:sldId id="283" r:id="rId5"/>
    <p:sldId id="282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D47F2F9B-8D17-4906-B37D-A4B7D2CDA61F}">
          <p14:sldIdLst>
            <p14:sldId id="265"/>
            <p14:sldId id="275"/>
            <p14:sldId id="257"/>
            <p14:sldId id="283"/>
          </p14:sldIdLst>
        </p14:section>
        <p14:section name="Oddíl bez názvu" id="{04C0CBDF-79A6-4F65-AD0E-0346DD5B4B1E}">
          <p14:sldIdLst>
            <p14:sldId id="282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13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323528" y="1124744"/>
            <a:ext cx="8424936" cy="523220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chemeClr val="bg1"/>
              </a:solidFill>
            </a:endParaRP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projekt v rámci vzdělávacího programu</a:t>
            </a: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VZDĚLÁNÍ PRO KONKURENCESCHOPNOST</a:t>
            </a:r>
          </a:p>
          <a:p>
            <a:endParaRPr lang="cs-CZ" b="1" dirty="0" smtClean="0">
              <a:solidFill>
                <a:schemeClr val="bg1"/>
              </a:solidFill>
            </a:endParaRP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ŠABLONA ČÍSLO: III/2</a:t>
            </a: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NÁZEV:  INOVACE A ZKVALITNĚNÍ VÝUKY PROSTŘEDNICTVÍM ICT</a:t>
            </a:r>
          </a:p>
          <a:p>
            <a:endParaRPr lang="cs-CZ" b="1" dirty="0" smtClean="0">
              <a:solidFill>
                <a:schemeClr val="bg1"/>
              </a:solidFill>
            </a:endParaRPr>
          </a:p>
          <a:p>
            <a:endParaRPr lang="cs-CZ" b="1" dirty="0">
              <a:solidFill>
                <a:schemeClr val="bg1"/>
              </a:solidFill>
            </a:endParaRPr>
          </a:p>
          <a:p>
            <a:r>
              <a:rPr lang="cs-CZ" b="1" dirty="0" smtClean="0">
                <a:solidFill>
                  <a:schemeClr val="bg1"/>
                </a:solidFill>
              </a:rPr>
              <a:t>PŘEDMĚT: Hudební výchova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ROČNÍK: 6. – 9.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TÉMA: Hudební teorie – mollová stupnice harmonická - stavba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AUTOR: Dušan Okénka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DATUM VYTVOŘENÍ: 30. 1. 2013</a:t>
            </a: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VY_32_INOVACE_36_DO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5824" y="100988"/>
            <a:ext cx="4460344" cy="1085997"/>
          </a:xfrm>
          <a:prstGeom prst="rect">
            <a:avLst/>
          </a:prstGeom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2192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sz="5400" b="1" dirty="0" smtClean="0">
                <a:solidFill>
                  <a:schemeClr val="bg1"/>
                </a:solidFill>
              </a:rPr>
              <a:t>ANOTACE</a:t>
            </a:r>
            <a:endParaRPr lang="cs-CZ" sz="5400" b="1" dirty="0">
              <a:solidFill>
                <a:schemeClr val="bg1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194421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>
              <a:buClrTx/>
            </a:pPr>
            <a:r>
              <a:rPr lang="cs-CZ" dirty="0" smtClean="0"/>
              <a:t>PREZENTACE VYTVOŘENA JAKO DOPLNĚNÍ UČIVA 6. – 9. ROČNÍKU HUDEBNÍ TEORIE         – </a:t>
            </a:r>
            <a:r>
              <a:rPr lang="cs-CZ" b="1" dirty="0" smtClean="0"/>
              <a:t>STUPNICE</a:t>
            </a:r>
            <a:r>
              <a:rPr lang="cs-CZ" dirty="0" smtClean="0"/>
              <a:t> </a:t>
            </a:r>
            <a:r>
              <a:rPr lang="cs-CZ" b="1" dirty="0" smtClean="0"/>
              <a:t>MOLL HARMONICKÁ - STAVBA</a:t>
            </a:r>
          </a:p>
          <a:p>
            <a:pPr>
              <a:buClrTx/>
            </a:pPr>
            <a:r>
              <a:rPr lang="cs-CZ" dirty="0" smtClean="0"/>
              <a:t>V RÁMCI PREZENTACE MAJÍ ŽÁCI MOŽNOST OPAKOVAT SI INTERVALY</a:t>
            </a:r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/>
          </a:p>
        </p:txBody>
      </p:sp>
      <p:sp>
        <p:nvSpPr>
          <p:cNvPr id="4" name="Zástupný symbol pro obsah 1"/>
          <p:cNvSpPr>
            <a:spLocks noGrp="1"/>
          </p:cNvSpPr>
          <p:nvPr/>
        </p:nvSpPr>
        <p:spPr>
          <a:xfrm>
            <a:off x="457200" y="4293096"/>
            <a:ext cx="8229600" cy="230425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Tx/>
              <a:buNone/>
            </a:pPr>
            <a:r>
              <a:rPr lang="cs-CZ" dirty="0"/>
              <a:t>Pilotáž: Prezentace pilotována ve třídách II. stupně, ale je možné ji využít jako doplnění učiva i ve vyšších ročnících I. stupně ZŠ</a:t>
            </a:r>
            <a:r>
              <a:rPr lang="cs-CZ"/>
              <a:t>. </a:t>
            </a:r>
            <a:r>
              <a:rPr lang="cs-CZ" smtClean="0"/>
              <a:t>Textové </a:t>
            </a:r>
            <a:r>
              <a:rPr lang="cs-CZ" dirty="0"/>
              <a:t>informace je možné zestručnit v návaznosti na věkovou skupinu žáků</a:t>
            </a:r>
            <a:r>
              <a:rPr lang="cs-CZ" dirty="0" smtClean="0"/>
              <a:t>. Doporučuji doplnit </a:t>
            </a:r>
            <a:r>
              <a:rPr lang="cs-CZ" dirty="0" err="1" smtClean="0"/>
              <a:t>audioukázkou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ClrTx/>
              <a:buNone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7910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63688" y="260648"/>
            <a:ext cx="4680520" cy="150762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cs-CZ" sz="5400" dirty="0" smtClean="0">
                <a:solidFill>
                  <a:schemeClr val="tx1">
                    <a:lumMod val="50000"/>
                  </a:schemeClr>
                </a:solidFill>
              </a:rPr>
              <a:t>Stupnice moll harmonická</a:t>
            </a:r>
            <a:endParaRPr lang="cs-CZ" sz="5400" b="1" dirty="0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3321" y="5661248"/>
            <a:ext cx="8199985" cy="8245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pic>
        <p:nvPicPr>
          <p:cNvPr id="1026" name="Picture 2" descr="C:\Users\EU12\AppData\Local\Microsoft\Windows\Temporary Internet Files\Content.IE5\M1TMZU76\MC90035184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-12576"/>
            <a:ext cx="1785042" cy="1635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Zástupný symbol pro obsah 1"/>
          <p:cNvSpPr>
            <a:spLocks noGrp="1"/>
          </p:cNvSpPr>
          <p:nvPr/>
        </p:nvSpPr>
        <p:spPr>
          <a:xfrm>
            <a:off x="238180" y="2128983"/>
            <a:ext cx="8462575" cy="338437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Tx/>
              <a:buNone/>
            </a:pPr>
            <a:r>
              <a:rPr lang="cs-CZ" sz="2800" b="1" dirty="0"/>
              <a:t>Je odvozena </a:t>
            </a:r>
            <a:r>
              <a:rPr lang="cs-CZ" sz="2800" dirty="0"/>
              <a:t>od základní (aiolské) mollové stupnice </a:t>
            </a:r>
            <a:r>
              <a:rPr lang="cs-CZ" sz="2800" u="sng" dirty="0"/>
              <a:t>zvýšením 7. (předposledního) tónu</a:t>
            </a:r>
            <a:r>
              <a:rPr lang="cs-CZ" sz="2800" dirty="0"/>
              <a:t>. </a:t>
            </a:r>
            <a:r>
              <a:rPr lang="cs-CZ" sz="2800" b="1" dirty="0"/>
              <a:t>Intervaly mezi sousedními tóny </a:t>
            </a:r>
            <a:r>
              <a:rPr lang="cs-CZ" sz="2800" dirty="0"/>
              <a:t>jsou </a:t>
            </a:r>
            <a:r>
              <a:rPr lang="cs-CZ" sz="2800" b="1" dirty="0"/>
              <a:t>2, 1, 2, 2, 1, </a:t>
            </a:r>
            <a:r>
              <a:rPr lang="cs-CZ" sz="2800" b="1" dirty="0">
                <a:solidFill>
                  <a:srgbClr val="FF0000"/>
                </a:solidFill>
              </a:rPr>
              <a:t>3</a:t>
            </a:r>
            <a:r>
              <a:rPr lang="cs-CZ" sz="2800" b="1" dirty="0"/>
              <a:t>, 1</a:t>
            </a:r>
            <a:r>
              <a:rPr lang="cs-CZ" sz="2800" dirty="0"/>
              <a:t> půltónů. Zůstávají půltóny mezi 2. a 3., mezi 5. a 6. stupněm, mezi 6. a 7. stupněm je interval </a:t>
            </a:r>
            <a:r>
              <a:rPr lang="cs-CZ" sz="2800" b="1" dirty="0"/>
              <a:t>zvětšená sekunda </a:t>
            </a:r>
            <a:r>
              <a:rPr lang="cs-CZ" sz="2800" u="sng" dirty="0"/>
              <a:t>(tři půltóny) </a:t>
            </a:r>
            <a:r>
              <a:rPr lang="cs-CZ" sz="2800" dirty="0"/>
              <a:t>, a mezi 7. a 8. stupněm je proto jen půltón.</a:t>
            </a:r>
            <a:endParaRPr lang="cs-CZ" sz="2800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259632" y="620688"/>
            <a:ext cx="6264696" cy="79208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cs-CZ" sz="5400" dirty="0" smtClean="0">
                <a:solidFill>
                  <a:schemeClr val="tx1">
                    <a:lumMod val="50000"/>
                  </a:schemeClr>
                </a:solidFill>
              </a:rPr>
              <a:t>Označ půltóny</a:t>
            </a:r>
            <a:endParaRPr lang="cs-CZ" sz="5400" b="1" dirty="0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6497" y="2925063"/>
            <a:ext cx="8345774" cy="8389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sp>
        <p:nvSpPr>
          <p:cNvPr id="5" name="Podnadpis 1"/>
          <p:cNvSpPr txBox="1">
            <a:spLocks/>
          </p:cNvSpPr>
          <p:nvPr/>
        </p:nvSpPr>
        <p:spPr>
          <a:xfrm>
            <a:off x="2111516" y="4607607"/>
            <a:ext cx="756084" cy="51195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 fontScale="92500"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" indent="0" algn="ctr">
              <a:buFont typeface="Wingdings 2"/>
              <a:buNone/>
            </a:pPr>
            <a:r>
              <a:rPr lang="cs-CZ" b="1" dirty="0" smtClean="0"/>
              <a:t>1/2</a:t>
            </a:r>
            <a:endParaRPr lang="cs-CZ" dirty="0"/>
          </a:p>
        </p:txBody>
      </p:sp>
      <p:sp>
        <p:nvSpPr>
          <p:cNvPr id="10" name="Pravá složená závorka 9"/>
          <p:cNvSpPr/>
          <p:nvPr/>
        </p:nvSpPr>
        <p:spPr>
          <a:xfrm rot="5400000">
            <a:off x="5055536" y="3752791"/>
            <a:ext cx="660178" cy="907171"/>
          </a:xfrm>
          <a:prstGeom prst="rightBrace">
            <a:avLst>
              <a:gd name="adj1" fmla="val 8333"/>
              <a:gd name="adj2" fmla="val 51505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11" name="Podnadpis 1"/>
          <p:cNvSpPr txBox="1">
            <a:spLocks/>
          </p:cNvSpPr>
          <p:nvPr/>
        </p:nvSpPr>
        <p:spPr>
          <a:xfrm>
            <a:off x="5007583" y="4592268"/>
            <a:ext cx="756084" cy="52729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 fontScale="92500"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" indent="0" algn="ctr">
              <a:buFont typeface="Wingdings 2"/>
              <a:buNone/>
            </a:pPr>
            <a:r>
              <a:rPr lang="cs-CZ" b="1" dirty="0" smtClean="0"/>
              <a:t>1/2</a:t>
            </a:r>
            <a:endParaRPr lang="cs-CZ" dirty="0"/>
          </a:p>
        </p:txBody>
      </p:sp>
      <p:sp>
        <p:nvSpPr>
          <p:cNvPr id="14" name="Pravá složená závorka 13"/>
          <p:cNvSpPr/>
          <p:nvPr/>
        </p:nvSpPr>
        <p:spPr>
          <a:xfrm rot="5400000">
            <a:off x="6855736" y="3752792"/>
            <a:ext cx="660178" cy="907171"/>
          </a:xfrm>
          <a:prstGeom prst="rightBrace">
            <a:avLst>
              <a:gd name="adj1" fmla="val 8333"/>
              <a:gd name="adj2" fmla="val 51505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15" name="Podnadpis 1"/>
          <p:cNvSpPr txBox="1">
            <a:spLocks/>
          </p:cNvSpPr>
          <p:nvPr/>
        </p:nvSpPr>
        <p:spPr>
          <a:xfrm>
            <a:off x="6807783" y="4592268"/>
            <a:ext cx="756084" cy="52729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 fontScale="92500"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" indent="0" algn="ctr">
              <a:buFont typeface="Wingdings 2"/>
              <a:buNone/>
            </a:pPr>
            <a:r>
              <a:rPr lang="cs-CZ" b="1" dirty="0" smtClean="0"/>
              <a:t>1/2</a:t>
            </a:r>
            <a:endParaRPr lang="cs-CZ" dirty="0"/>
          </a:p>
        </p:txBody>
      </p:sp>
      <p:sp>
        <p:nvSpPr>
          <p:cNvPr id="16" name="Pravá složená závorka 15"/>
          <p:cNvSpPr/>
          <p:nvPr/>
        </p:nvSpPr>
        <p:spPr>
          <a:xfrm rot="5400000">
            <a:off x="2159468" y="3752793"/>
            <a:ext cx="660178" cy="907171"/>
          </a:xfrm>
          <a:prstGeom prst="rightBrace">
            <a:avLst>
              <a:gd name="adj1" fmla="val 8333"/>
              <a:gd name="adj2" fmla="val 51505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12" name="Pravá složená závorka 11"/>
          <p:cNvSpPr/>
          <p:nvPr/>
        </p:nvSpPr>
        <p:spPr>
          <a:xfrm rot="16200000">
            <a:off x="6007963" y="2141388"/>
            <a:ext cx="660178" cy="907171"/>
          </a:xfrm>
          <a:prstGeom prst="rightBrace">
            <a:avLst>
              <a:gd name="adj1" fmla="val 8333"/>
              <a:gd name="adj2" fmla="val 51505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13" name="Podnadpis 1"/>
          <p:cNvSpPr txBox="1">
            <a:spLocks/>
          </p:cNvSpPr>
          <p:nvPr/>
        </p:nvSpPr>
        <p:spPr>
          <a:xfrm>
            <a:off x="5806153" y="1737593"/>
            <a:ext cx="1063798" cy="52729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 fontScale="85000" lnSpcReduction="10000"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" indent="0" algn="ctr">
              <a:buFont typeface="Wingdings 2"/>
              <a:buNone/>
            </a:pPr>
            <a:r>
              <a:rPr lang="cs-CZ" sz="3600" b="1" dirty="0" smtClean="0"/>
              <a:t>1 </a:t>
            </a:r>
            <a:r>
              <a:rPr lang="cs-CZ" b="1" dirty="0" smtClean="0"/>
              <a:t>1/2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076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1" grpId="0" animBg="1"/>
      <p:bldP spid="14" grpId="0" animBg="1"/>
      <p:bldP spid="15" grpId="0" animBg="1"/>
      <p:bldP spid="16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68431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sz="4000" b="1" dirty="0"/>
              <a:t>CITACE: OBRÁZKY, </a:t>
            </a:r>
            <a:r>
              <a:rPr lang="cs-CZ" sz="4000" b="1" dirty="0" smtClean="0"/>
              <a:t>FOTOGRAFIE</a:t>
            </a:r>
            <a:endParaRPr lang="cs-CZ" sz="4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79512" y="1772816"/>
            <a:ext cx="8784976" cy="172819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ClrTx/>
              <a:buNone/>
            </a:pPr>
            <a:r>
              <a:rPr lang="cs-CZ" sz="2800">
                <a:solidFill>
                  <a:schemeClr val="bg1"/>
                </a:solidFill>
              </a:rPr>
              <a:t>Obrázky </a:t>
            </a:r>
            <a:r>
              <a:rPr lang="cs-CZ" sz="2800" smtClean="0">
                <a:solidFill>
                  <a:schemeClr val="bg1"/>
                </a:solidFill>
              </a:rPr>
              <a:t> – vlastní </a:t>
            </a:r>
            <a:endParaRPr lang="cs-CZ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270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573</TotalTime>
  <Words>240</Words>
  <Application>Microsoft Office PowerPoint</Application>
  <PresentationFormat>Předvádění na obrazovce (4:3)</PresentationFormat>
  <Paragraphs>35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Vrchol</vt:lpstr>
      <vt:lpstr>Prezentace aplikace PowerPoint</vt:lpstr>
      <vt:lpstr>ANOTACE</vt:lpstr>
      <vt:lpstr>Stupnice moll harmonická</vt:lpstr>
      <vt:lpstr>Označ půltóny</vt:lpstr>
      <vt:lpstr>CITACE: OBRÁZKY, FOTOGRAFIE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Viola</dc:title>
  <dc:creator>OKE</dc:creator>
  <cp:lastModifiedBy>Ludmila Moličová</cp:lastModifiedBy>
  <cp:revision>91</cp:revision>
  <dcterms:created xsi:type="dcterms:W3CDTF">2011-09-27T06:27:05Z</dcterms:created>
  <dcterms:modified xsi:type="dcterms:W3CDTF">2013-09-24T18:54:20Z</dcterms:modified>
</cp:coreProperties>
</file>