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3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mollová stupnice melodická  - stavba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30. 1.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VY_32_INOVACE_37_DO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        – </a:t>
            </a:r>
            <a:r>
              <a:rPr lang="cs-CZ" b="1" dirty="0" smtClean="0"/>
              <a:t>STUPNICE</a:t>
            </a:r>
            <a:r>
              <a:rPr lang="cs-CZ" dirty="0" smtClean="0"/>
              <a:t> </a:t>
            </a:r>
            <a:r>
              <a:rPr lang="cs-CZ" b="1" dirty="0" smtClean="0"/>
              <a:t>MOLL MELODICKÁ - STAVBA</a:t>
            </a:r>
          </a:p>
          <a:p>
            <a:pPr>
              <a:buClrTx/>
            </a:pPr>
            <a:r>
              <a:rPr lang="cs-CZ" dirty="0" smtClean="0"/>
              <a:t>V RÁMCI PREZENTACE MAJÍ ŽÁCI MOŽNOST OPAKOVAT SI INTERVALY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</a:t>
            </a:r>
            <a:r>
              <a:rPr lang="cs-CZ"/>
              <a:t>. </a:t>
            </a:r>
            <a:r>
              <a:rPr lang="cs-CZ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409209"/>
            <a:ext cx="4680520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Stupnice moll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4713" y="4581128"/>
            <a:ext cx="8199985" cy="8245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-12576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15098" y="1623082"/>
            <a:ext cx="8229600" cy="28140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b="1" dirty="0"/>
              <a:t>Je odvozena </a:t>
            </a:r>
            <a:r>
              <a:rPr lang="cs-CZ" dirty="0"/>
              <a:t>od základní (aiolské) mollové stupnice </a:t>
            </a:r>
            <a:r>
              <a:rPr lang="cs-CZ" b="1" u="sng" dirty="0"/>
              <a:t>zvýšením 6. a 7. tónu</a:t>
            </a:r>
            <a:r>
              <a:rPr lang="cs-CZ" dirty="0"/>
              <a:t>. Intervaly mezi sousedními tóny jsou </a:t>
            </a:r>
            <a:r>
              <a:rPr lang="cs-CZ" b="1" dirty="0"/>
              <a:t>2, 1, 2, 2, 2, 2, 1 </a:t>
            </a:r>
            <a:r>
              <a:rPr lang="cs-CZ" dirty="0"/>
              <a:t>půltónů. Půltóny jsou mezi 2. a 3. a mezi 7. a 8. stupněm. </a:t>
            </a:r>
            <a:endParaRPr lang="cs-CZ" dirty="0" smtClean="0"/>
          </a:p>
          <a:p>
            <a:pPr marL="0" indent="0">
              <a:buClrTx/>
              <a:buNone/>
            </a:pPr>
            <a:r>
              <a:rPr lang="cs-CZ" b="1" dirty="0" smtClean="0"/>
              <a:t>Zvýšení </a:t>
            </a:r>
            <a:r>
              <a:rPr lang="cs-CZ" b="1" dirty="0"/>
              <a:t>6. a 7. tónu </a:t>
            </a:r>
            <a:r>
              <a:rPr lang="cs-CZ" dirty="0"/>
              <a:t>je </a:t>
            </a:r>
            <a:r>
              <a:rPr lang="cs-CZ" u="sng" dirty="0"/>
              <a:t>prováděno jen ve směru vzestupném</a:t>
            </a:r>
            <a:r>
              <a:rPr lang="cs-CZ" dirty="0"/>
              <a:t>, ve směru sestupném je melodická stupnice shodná se základní aiolskou.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4593" y="5589240"/>
            <a:ext cx="8199975" cy="8245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10369" y="260648"/>
            <a:ext cx="6264696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Označ půltóny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6497" y="1556792"/>
            <a:ext cx="8345774" cy="8391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5" name="Podnadpis 1"/>
          <p:cNvSpPr txBox="1">
            <a:spLocks/>
          </p:cNvSpPr>
          <p:nvPr/>
        </p:nvSpPr>
        <p:spPr>
          <a:xfrm>
            <a:off x="2187059" y="3212976"/>
            <a:ext cx="756084" cy="51195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925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Font typeface="Wingdings 2"/>
              <a:buNone/>
            </a:pPr>
            <a:r>
              <a:rPr lang="cs-CZ" b="1" dirty="0" smtClean="0"/>
              <a:t>1/2</a:t>
            </a:r>
            <a:endParaRPr lang="cs-CZ" dirty="0"/>
          </a:p>
        </p:txBody>
      </p:sp>
      <p:sp>
        <p:nvSpPr>
          <p:cNvPr id="14" name="Pravá složená závorka 13"/>
          <p:cNvSpPr/>
          <p:nvPr/>
        </p:nvSpPr>
        <p:spPr>
          <a:xfrm rot="5400000">
            <a:off x="6866934" y="2308456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5" name="Podnadpis 1"/>
          <p:cNvSpPr txBox="1">
            <a:spLocks/>
          </p:cNvSpPr>
          <p:nvPr/>
        </p:nvSpPr>
        <p:spPr>
          <a:xfrm>
            <a:off x="6818981" y="3212976"/>
            <a:ext cx="756084" cy="52729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925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Font typeface="Wingdings 2"/>
              <a:buNone/>
            </a:pPr>
            <a:r>
              <a:rPr lang="cs-CZ" b="1" dirty="0" smtClean="0"/>
              <a:t>1/2</a:t>
            </a:r>
            <a:endParaRPr lang="cs-CZ" dirty="0"/>
          </a:p>
        </p:txBody>
      </p:sp>
      <p:sp>
        <p:nvSpPr>
          <p:cNvPr id="16" name="Pravá složená závorka 15"/>
          <p:cNvSpPr/>
          <p:nvPr/>
        </p:nvSpPr>
        <p:spPr>
          <a:xfrm rot="5400000">
            <a:off x="2235011" y="2308457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6502" y="3933056"/>
            <a:ext cx="8345764" cy="8391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13" name="Pravá složená závorka 12"/>
          <p:cNvSpPr/>
          <p:nvPr/>
        </p:nvSpPr>
        <p:spPr>
          <a:xfrm rot="5400000">
            <a:off x="3066639" y="4771898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7" name="Pravá složená závorka 16"/>
          <p:cNvSpPr/>
          <p:nvPr/>
        </p:nvSpPr>
        <p:spPr>
          <a:xfrm rot="5400000">
            <a:off x="5995806" y="4766932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8" name="Podnadpis 1"/>
          <p:cNvSpPr txBox="1">
            <a:spLocks/>
          </p:cNvSpPr>
          <p:nvPr/>
        </p:nvSpPr>
        <p:spPr>
          <a:xfrm>
            <a:off x="3013940" y="5661248"/>
            <a:ext cx="756084" cy="51195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925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Font typeface="Wingdings 2"/>
              <a:buNone/>
            </a:pPr>
            <a:r>
              <a:rPr lang="cs-CZ" b="1" dirty="0" smtClean="0"/>
              <a:t>1/2</a:t>
            </a:r>
            <a:endParaRPr lang="cs-CZ" dirty="0"/>
          </a:p>
        </p:txBody>
      </p:sp>
      <p:sp>
        <p:nvSpPr>
          <p:cNvPr id="19" name="Podnadpis 1"/>
          <p:cNvSpPr txBox="1">
            <a:spLocks/>
          </p:cNvSpPr>
          <p:nvPr/>
        </p:nvSpPr>
        <p:spPr>
          <a:xfrm>
            <a:off x="5947853" y="5661248"/>
            <a:ext cx="756084" cy="51195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925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Font typeface="Wingdings 2"/>
              <a:buNone/>
            </a:pPr>
            <a:r>
              <a:rPr lang="cs-CZ" b="1" dirty="0" smtClean="0"/>
              <a:t>1/2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4" grpId="0" animBg="1"/>
      <p:bldP spid="15" grpId="0" animBg="1"/>
      <p:bldP spid="16" grpId="0" animBg="1"/>
      <p:bldP spid="13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574</TotalTime>
  <Words>235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Vrchol</vt:lpstr>
      <vt:lpstr>Prezentace aplikace PowerPoint</vt:lpstr>
      <vt:lpstr>ANOTACE</vt:lpstr>
      <vt:lpstr>Stupnice moll</vt:lpstr>
      <vt:lpstr>Označ půltóny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H Koláčková</cp:lastModifiedBy>
  <cp:revision>91</cp:revision>
  <dcterms:created xsi:type="dcterms:W3CDTF">2011-09-27T06:27:05Z</dcterms:created>
  <dcterms:modified xsi:type="dcterms:W3CDTF">2013-02-20T12:03:09Z</dcterms:modified>
</cp:coreProperties>
</file>