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5" r:id="rId2"/>
    <p:sldId id="275" r:id="rId3"/>
    <p:sldId id="257" r:id="rId4"/>
    <p:sldId id="283" r:id="rId5"/>
    <p:sldId id="284" r:id="rId6"/>
    <p:sldId id="285" r:id="rId7"/>
    <p:sldId id="286" r:id="rId8"/>
    <p:sldId id="287" r:id="rId9"/>
    <p:sldId id="28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47F2F9B-8D17-4906-B37D-A4B7D2CDA61F}">
          <p14:sldIdLst>
            <p14:sldId id="265"/>
            <p14:sldId id="275"/>
            <p14:sldId id="257"/>
            <p14:sldId id="283"/>
            <p14:sldId id="284"/>
            <p14:sldId id="285"/>
            <p14:sldId id="286"/>
            <p14:sldId id="287"/>
          </p14:sldIdLst>
        </p14:section>
        <p14:section name="Oddíl bez názvu" id="{04C0CBDF-79A6-4F65-AD0E-0346DD5B4B1E}">
          <p14:sldIdLst>
            <p14:sldId id="28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88635A-1D34-4846-AC95-580C28682668}" type="datetimeFigureOut">
              <a:rPr lang="cs-CZ" smtClean="0"/>
              <a:pPr/>
              <a:t>24.9.2013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822083-301A-4EAB-BEB6-5E64160D79C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1124744"/>
            <a:ext cx="8424936" cy="52322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projekt v rámci vzdělávacího programu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VZDĚLÁNÍ PRO KONKURENCESCHOPNOST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ŠABLONA ČÍSLO: III/2</a:t>
            </a:r>
          </a:p>
          <a:p>
            <a:pPr algn="ctr"/>
            <a:r>
              <a:rPr lang="cs-CZ" b="1" dirty="0" smtClean="0">
                <a:solidFill>
                  <a:schemeClr val="bg1"/>
                </a:solidFill>
              </a:rPr>
              <a:t>NÁZEV:  INOVACE A ZKVALITNĚNÍ VÝUKY PROSTŘEDNICTVÍM ICT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PŘEDMĚT: Hudební výchova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ROČNÍK: 6. – 9.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TÉMA: Hudební teorie – církevní stupnice 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AUTOR: Dušan Okénka</a:t>
            </a:r>
          </a:p>
          <a:p>
            <a:r>
              <a:rPr lang="cs-CZ" b="1" dirty="0" smtClean="0">
                <a:solidFill>
                  <a:schemeClr val="bg1"/>
                </a:solidFill>
              </a:rPr>
              <a:t>DATUM VYTVOŘENÍ: 30. 1. 2013</a:t>
            </a:r>
          </a:p>
          <a:p>
            <a:endParaRPr lang="cs-CZ" dirty="0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VY_32_INOVACE_38_DO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1490"/>
            <a:ext cx="4248472" cy="1034411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192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cs-CZ" sz="5400" b="1" dirty="0" smtClean="0">
                <a:solidFill>
                  <a:schemeClr val="bg1"/>
                </a:solidFill>
              </a:rPr>
              <a:t>ANOTACE</a:t>
            </a:r>
            <a:endParaRPr lang="cs-CZ" sz="5400" b="1" dirty="0">
              <a:solidFill>
                <a:schemeClr val="bg1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194421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ClrTx/>
            </a:pPr>
            <a:r>
              <a:rPr lang="cs-CZ" dirty="0" smtClean="0"/>
              <a:t>PREZENTACE VYTVOŘENA JAKO DOPLNĚNÍ UČIVA 6. – 9. ROČNÍKU HUDEBNÍ TEORIE         – </a:t>
            </a:r>
            <a:r>
              <a:rPr lang="cs-CZ" b="1" dirty="0" smtClean="0"/>
              <a:t>CÍRKEVNÍ</a:t>
            </a:r>
            <a:r>
              <a:rPr lang="cs-CZ" dirty="0" smtClean="0"/>
              <a:t> </a:t>
            </a:r>
            <a:r>
              <a:rPr lang="cs-CZ" b="1" dirty="0" smtClean="0"/>
              <a:t>STUPNICE</a:t>
            </a:r>
          </a:p>
          <a:p>
            <a:pPr>
              <a:buClrTx/>
            </a:pPr>
            <a:r>
              <a:rPr lang="cs-CZ" dirty="0" smtClean="0"/>
              <a:t>V RÁMCI PREZENTACE MAJÍ ŽÁCI MOŽNOST OPAKOVAT SI INTERVALY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  <p:sp>
        <p:nvSpPr>
          <p:cNvPr id="4" name="Zástupný symbol pro obsah 1"/>
          <p:cNvSpPr>
            <a:spLocks noGrp="1"/>
          </p:cNvSpPr>
          <p:nvPr/>
        </p:nvSpPr>
        <p:spPr>
          <a:xfrm>
            <a:off x="457200" y="4293096"/>
            <a:ext cx="8229600" cy="230425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ClrTx/>
              <a:buNone/>
            </a:pPr>
            <a:r>
              <a:rPr lang="cs-CZ" dirty="0"/>
              <a:t>Pilotáž: Prezentace pilotována ve třídách II. stupně, ale je možné ji využít jako doplnění učiva i ve vyšších ročnících I. stupně ZŠ</a:t>
            </a:r>
            <a:r>
              <a:rPr lang="cs-CZ"/>
              <a:t>. </a:t>
            </a:r>
            <a:r>
              <a:rPr lang="cs-CZ" smtClean="0"/>
              <a:t>Textové </a:t>
            </a:r>
            <a:r>
              <a:rPr lang="cs-CZ" dirty="0"/>
              <a:t>informace je možné zestručnit v návaznosti na věkovou skupinu žáků</a:t>
            </a:r>
            <a:r>
              <a:rPr lang="cs-CZ" dirty="0" smtClean="0"/>
              <a:t>. Doporučuji doplnit </a:t>
            </a:r>
            <a:r>
              <a:rPr lang="cs-CZ" dirty="0" err="1" smtClean="0"/>
              <a:t>audioukázkou</a:t>
            </a:r>
            <a:r>
              <a:rPr lang="cs-CZ" dirty="0" smtClean="0"/>
              <a:t>.</a:t>
            </a:r>
            <a:endParaRPr lang="cs-CZ" dirty="0"/>
          </a:p>
          <a:p>
            <a:pPr marL="0" indent="0">
              <a:buClrTx/>
              <a:buNone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ClrTx/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791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827584" y="409209"/>
            <a:ext cx="5904656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cs-CZ" sz="5400" dirty="0" smtClean="0">
                <a:solidFill>
                  <a:schemeClr val="tx1">
                    <a:lumMod val="50000"/>
                  </a:schemeClr>
                </a:solidFill>
              </a:rPr>
              <a:t>Církevní stupnice</a:t>
            </a:r>
            <a:endParaRPr lang="cs-CZ" sz="5400" b="1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EU12\AppData\Local\Microsoft\Windows\Temporary Internet Files\Content.IE5\M1TMZU76\MC900351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-12576"/>
            <a:ext cx="1785042" cy="1635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Zástupný symbol pro obsah 1"/>
          <p:cNvSpPr>
            <a:spLocks noGrp="1"/>
          </p:cNvSpPr>
          <p:nvPr/>
        </p:nvSpPr>
        <p:spPr>
          <a:xfrm>
            <a:off x="415098" y="1623083"/>
            <a:ext cx="8229600" cy="158989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/>
              <a:t>Staré stupnice </a:t>
            </a:r>
            <a:r>
              <a:rPr lang="cs-CZ" dirty="0"/>
              <a:t>– mody, používané v evropské </a:t>
            </a:r>
            <a:r>
              <a:rPr lang="cs-CZ" b="1" dirty="0"/>
              <a:t>středověké hudbě</a:t>
            </a:r>
            <a:r>
              <a:rPr lang="cs-CZ" dirty="0"/>
              <a:t>, např. v gregoriánském chorálu se </a:t>
            </a:r>
            <a:r>
              <a:rPr lang="cs-CZ" b="1" u="sng" dirty="0"/>
              <a:t>nazývají církevní</a:t>
            </a:r>
            <a:r>
              <a:rPr lang="cs-CZ" dirty="0"/>
              <a:t>, neboť v té době sloužila středověká hudba převážně církevním účelům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7" name="Zástupný symbol pro obsah 1"/>
          <p:cNvSpPr>
            <a:spLocks noGrp="1"/>
          </p:cNvSpPr>
          <p:nvPr/>
        </p:nvSpPr>
        <p:spPr>
          <a:xfrm>
            <a:off x="426406" y="3356992"/>
            <a:ext cx="8229600" cy="201622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/>
              <a:t>dórský modus </a:t>
            </a:r>
            <a:r>
              <a:rPr lang="cs-CZ" dirty="0"/>
              <a:t>– </a:t>
            </a:r>
            <a:r>
              <a:rPr lang="cs-CZ" i="1" dirty="0"/>
              <a:t>d e f g a h c d</a:t>
            </a:r>
            <a:endParaRPr lang="cs-CZ" dirty="0"/>
          </a:p>
          <a:p>
            <a:r>
              <a:rPr lang="cs-CZ" b="1" dirty="0"/>
              <a:t>frygický modus </a:t>
            </a:r>
            <a:r>
              <a:rPr lang="cs-CZ" dirty="0"/>
              <a:t>– </a:t>
            </a:r>
            <a:r>
              <a:rPr lang="cs-CZ" i="1" dirty="0"/>
              <a:t>e f g a h c d e</a:t>
            </a:r>
            <a:endParaRPr lang="cs-CZ" dirty="0"/>
          </a:p>
          <a:p>
            <a:r>
              <a:rPr lang="cs-CZ" b="1" dirty="0"/>
              <a:t>lydický modus </a:t>
            </a:r>
            <a:r>
              <a:rPr lang="cs-CZ" dirty="0"/>
              <a:t>– </a:t>
            </a:r>
            <a:r>
              <a:rPr lang="cs-CZ" i="1" dirty="0"/>
              <a:t>f g a h c d e f</a:t>
            </a:r>
            <a:endParaRPr lang="cs-CZ" dirty="0"/>
          </a:p>
          <a:p>
            <a:r>
              <a:rPr lang="cs-CZ" b="1" dirty="0" err="1"/>
              <a:t>mixolydický</a:t>
            </a:r>
            <a:r>
              <a:rPr lang="cs-CZ" b="1" dirty="0"/>
              <a:t> modus </a:t>
            </a:r>
            <a:r>
              <a:rPr lang="cs-CZ" dirty="0"/>
              <a:t>– </a:t>
            </a:r>
            <a:r>
              <a:rPr lang="cs-CZ" i="1" dirty="0"/>
              <a:t>g a h c d e f g</a:t>
            </a:r>
            <a:endParaRPr lang="cs-CZ" dirty="0"/>
          </a:p>
        </p:txBody>
      </p:sp>
      <p:sp>
        <p:nvSpPr>
          <p:cNvPr id="9" name="Zástupný symbol pro obsah 1"/>
          <p:cNvSpPr>
            <a:spLocks noGrp="1"/>
          </p:cNvSpPr>
          <p:nvPr/>
        </p:nvSpPr>
        <p:spPr>
          <a:xfrm>
            <a:off x="415098" y="5589240"/>
            <a:ext cx="8229600" cy="114946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err="1"/>
              <a:t>lokrický</a:t>
            </a:r>
            <a:r>
              <a:rPr lang="cs-CZ" b="1" dirty="0"/>
              <a:t> modus </a:t>
            </a:r>
            <a:r>
              <a:rPr lang="cs-CZ" dirty="0"/>
              <a:t>– </a:t>
            </a:r>
            <a:r>
              <a:rPr lang="cs-CZ" i="1" dirty="0"/>
              <a:t>h c d e f g a h</a:t>
            </a:r>
            <a:r>
              <a:rPr lang="cs-CZ" dirty="0"/>
              <a:t>, charakteristický především alterovanou (zmenšenou) kvintou.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800" dirty="0"/>
              <a:t>dórský modus – </a:t>
            </a:r>
            <a:r>
              <a:rPr lang="cs-CZ" sz="4800" i="1" dirty="0"/>
              <a:t>d e f g a h c d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492896"/>
            <a:ext cx="8928992" cy="839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1970481" y="4225536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6089347" y="3218157"/>
            <a:ext cx="660178" cy="1057654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6041394" y="4225536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Font typeface="Wingdings 2"/>
              <a:buNone/>
            </a:pPr>
            <a:r>
              <a:rPr lang="cs-CZ" b="1" dirty="0" smtClean="0"/>
              <a:t>1/2</a:t>
            </a:r>
            <a:endParaRPr lang="cs-CZ" dirty="0"/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2018434" y="3293398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762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800" dirty="0"/>
              <a:t>frygický modus – </a:t>
            </a:r>
            <a:r>
              <a:rPr lang="cs-CZ" sz="4800" i="1" dirty="0"/>
              <a:t>e f g a h c d e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502078"/>
            <a:ext cx="8928992" cy="821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1058075" y="4206618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5104201" y="3293399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5056248" y="4191279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1106028" y="3293398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4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800" dirty="0"/>
              <a:t>lydický modus – </a:t>
            </a:r>
            <a:r>
              <a:rPr lang="cs-CZ" sz="4800" i="1" dirty="0"/>
              <a:t>f g a h c d e f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502078"/>
            <a:ext cx="8928992" cy="821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3927463" y="4225536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7025230" y="3213790"/>
            <a:ext cx="660178" cy="1058096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6977277" y="4210197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3975416" y="3293399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84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000" dirty="0" err="1"/>
              <a:t>mixolydický</a:t>
            </a:r>
            <a:r>
              <a:rPr lang="cs-CZ" sz="4000" dirty="0"/>
              <a:t> modus – </a:t>
            </a:r>
            <a:r>
              <a:rPr lang="cs-CZ" sz="4000" i="1" dirty="0"/>
              <a:t>g a h c d e f g</a:t>
            </a:r>
            <a:endParaRPr lang="cs-CZ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2502078"/>
            <a:ext cx="8928992" cy="8212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2877652" y="4206618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6053343" y="3254161"/>
            <a:ext cx="660178" cy="985646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5966154" y="4225536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2925605" y="3293399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48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764704"/>
            <a:ext cx="8856984" cy="7920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4800" dirty="0" err="1"/>
              <a:t>lokrický</a:t>
            </a:r>
            <a:r>
              <a:rPr lang="cs-CZ" sz="4800" dirty="0"/>
              <a:t> modus – </a:t>
            </a:r>
            <a:r>
              <a:rPr lang="cs-CZ" sz="4800" i="1" dirty="0"/>
              <a:t>h c d e f g a h</a:t>
            </a:r>
            <a:endParaRPr lang="cs-CZ" sz="4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7862" y="3140968"/>
            <a:ext cx="8748276" cy="8396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</p:pic>
      <p:sp>
        <p:nvSpPr>
          <p:cNvPr id="5" name="Podnadpis 1"/>
          <p:cNvSpPr txBox="1">
            <a:spLocks/>
          </p:cNvSpPr>
          <p:nvPr/>
        </p:nvSpPr>
        <p:spPr>
          <a:xfrm>
            <a:off x="1090480" y="4768166"/>
            <a:ext cx="756084" cy="5119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4" name="Pravá složená závorka 13"/>
          <p:cNvSpPr/>
          <p:nvPr/>
        </p:nvSpPr>
        <p:spPr>
          <a:xfrm rot="5400000">
            <a:off x="4113999" y="3821258"/>
            <a:ext cx="660178" cy="1119919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5" name="Podnadpis 1"/>
          <p:cNvSpPr txBox="1">
            <a:spLocks/>
          </p:cNvSpPr>
          <p:nvPr/>
        </p:nvSpPr>
        <p:spPr>
          <a:xfrm>
            <a:off x="4066046" y="4752827"/>
            <a:ext cx="756084" cy="52729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925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smtClean="0">
                <a:solidFill>
                  <a:prstClr val="black"/>
                </a:solidFill>
              </a:rPr>
              <a:t>1/2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6" name="Pravá složená závorka 15"/>
          <p:cNvSpPr/>
          <p:nvPr/>
        </p:nvSpPr>
        <p:spPr>
          <a:xfrm rot="5400000">
            <a:off x="1138433" y="3933781"/>
            <a:ext cx="660178" cy="907171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Zástupný symbol pro obsah 1"/>
          <p:cNvSpPr>
            <a:spLocks noGrp="1"/>
          </p:cNvSpPr>
          <p:nvPr/>
        </p:nvSpPr>
        <p:spPr>
          <a:xfrm>
            <a:off x="440715" y="5733256"/>
            <a:ext cx="8262570" cy="5747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/>
              <a:buChar char="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005840" indent="-228600" algn="l" rtl="0" eaLnBrk="1" latinLnBrk="0" hangingPunct="1">
              <a:spcBef>
                <a:spcPts val="300"/>
              </a:spcBef>
              <a:buClr>
                <a:schemeClr val="accent2">
                  <a:shade val="50000"/>
                </a:schemeClr>
              </a:buClr>
              <a:buSzPct val="85000"/>
              <a:buFont typeface="Wingdings 2"/>
              <a:buChar char=""/>
              <a:defRPr kumimoji="0" sz="21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280160" indent="-228600" algn="l" rtl="0" eaLnBrk="1" latinLnBrk="0" hangingPunct="1">
              <a:spcBef>
                <a:spcPts val="30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9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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828800" indent="-22860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7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6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ts val="340"/>
              </a:spcBef>
              <a:buClr>
                <a:schemeClr val="accent2">
                  <a:shade val="75000"/>
                </a:schemeClr>
              </a:buClr>
              <a:buSzPct val="85000"/>
              <a:buFont typeface="Wingdings 2" pitchFamily="18" charset="2"/>
              <a:buChar char="?"/>
              <a:defRPr kumimoji="0" sz="15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dirty="0" smtClean="0"/>
              <a:t>charakteristický především zmenšenou </a:t>
            </a:r>
            <a:r>
              <a:rPr lang="cs-CZ" dirty="0"/>
              <a:t>kvintou.</a:t>
            </a:r>
          </a:p>
        </p:txBody>
      </p:sp>
      <p:sp>
        <p:nvSpPr>
          <p:cNvPr id="9" name="Pravá složená závorka 8"/>
          <p:cNvSpPr/>
          <p:nvPr/>
        </p:nvSpPr>
        <p:spPr>
          <a:xfrm rot="16200000">
            <a:off x="2679404" y="701754"/>
            <a:ext cx="660178" cy="3989110"/>
          </a:xfrm>
          <a:prstGeom prst="rightBrace">
            <a:avLst>
              <a:gd name="adj1" fmla="val 8333"/>
              <a:gd name="adj2" fmla="val 51505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black"/>
              </a:solidFill>
            </a:endParaRPr>
          </a:p>
        </p:txBody>
      </p:sp>
      <p:sp>
        <p:nvSpPr>
          <p:cNvPr id="10" name="Podnadpis 1"/>
          <p:cNvSpPr txBox="1">
            <a:spLocks/>
          </p:cNvSpPr>
          <p:nvPr/>
        </p:nvSpPr>
        <p:spPr>
          <a:xfrm>
            <a:off x="2555776" y="1866363"/>
            <a:ext cx="953200" cy="4076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>
            <a:normAutofit fontScale="70000" lnSpcReduction="20000"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37160" indent="0" algn="ctr">
              <a:buClr>
                <a:prstClr val="white">
                  <a:shade val="95000"/>
                </a:prstClr>
              </a:buClr>
              <a:buFont typeface="Wingdings 2"/>
              <a:buNone/>
            </a:pPr>
            <a:r>
              <a:rPr lang="cs-CZ" b="1" dirty="0" err="1">
                <a:solidFill>
                  <a:prstClr val="black"/>
                </a:solidFill>
              </a:rPr>
              <a:t>z</a:t>
            </a:r>
            <a:r>
              <a:rPr lang="cs-CZ" b="1" dirty="0" err="1" smtClean="0">
                <a:solidFill>
                  <a:prstClr val="black"/>
                </a:solidFill>
              </a:rPr>
              <a:t>m</a:t>
            </a:r>
            <a:r>
              <a:rPr lang="cs-CZ" b="1" dirty="0" smtClean="0">
                <a:solidFill>
                  <a:prstClr val="black"/>
                </a:solidFill>
              </a:rPr>
              <a:t>. 5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482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4" grpId="0" animBg="1"/>
      <p:bldP spid="15" grpId="0" animBg="1"/>
      <p:bldP spid="16" grpId="0" animBg="1"/>
      <p:bldP spid="8" grpId="0" animBg="1"/>
      <p:bldP spid="9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843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sz="4000" b="1" dirty="0"/>
              <a:t>CITACE: OBRÁZKY, </a:t>
            </a:r>
            <a:r>
              <a:rPr lang="cs-CZ" sz="4000" b="1" dirty="0" smtClean="0"/>
              <a:t>FOTOGRAFIE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772816"/>
            <a:ext cx="8784976" cy="172819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ClrTx/>
              <a:buNone/>
            </a:pPr>
            <a:r>
              <a:rPr lang="cs-CZ" sz="2800">
                <a:solidFill>
                  <a:schemeClr val="bg1"/>
                </a:solidFill>
              </a:rPr>
              <a:t>Obrázky </a:t>
            </a:r>
            <a:r>
              <a:rPr lang="cs-CZ" sz="2800" smtClean="0">
                <a:solidFill>
                  <a:schemeClr val="bg1"/>
                </a:solidFill>
              </a:rPr>
              <a:t> – vlastní 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27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598</TotalTime>
  <Words>312</Words>
  <Application>Microsoft Office PowerPoint</Application>
  <PresentationFormat>Předvádění na obrazovce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Vrchol</vt:lpstr>
      <vt:lpstr>Prezentace aplikace PowerPoint</vt:lpstr>
      <vt:lpstr>ANOTACE</vt:lpstr>
      <vt:lpstr>Církevní stupnice</vt:lpstr>
      <vt:lpstr>dórský modus – d e f g a h c d</vt:lpstr>
      <vt:lpstr>frygický modus – e f g a h c d e</vt:lpstr>
      <vt:lpstr>lydický modus – f g a h c d e f</vt:lpstr>
      <vt:lpstr>mixolydický modus – g a h c d e f g</vt:lpstr>
      <vt:lpstr>lokrický modus – h c d e f g a h</vt:lpstr>
      <vt:lpstr>CITACE: OBRÁZKY, FOTOGRAFIE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Viola</dc:title>
  <dc:creator>OKE</dc:creator>
  <cp:lastModifiedBy>Ludmila Moličová</cp:lastModifiedBy>
  <cp:revision>96</cp:revision>
  <dcterms:created xsi:type="dcterms:W3CDTF">2011-09-27T06:27:05Z</dcterms:created>
  <dcterms:modified xsi:type="dcterms:W3CDTF">2013-09-24T18:58:29Z</dcterms:modified>
</cp:coreProperties>
</file>