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83" r:id="rId5"/>
    <p:sldId id="284" r:id="rId6"/>
    <p:sldId id="285" r:id="rId7"/>
    <p:sldId id="28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83"/>
            <p14:sldId id="284"/>
            <p14:sldId id="285"/>
          </p14:sldIdLst>
        </p14:section>
        <p14:section name="Oddíl bez názvu" id="{04C0CBDF-79A6-4F65-AD0E-0346DD5B4B1E}">
          <p14:sldIdLst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teorie – pentatonická stupnice - stavba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30. 1. 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VY_32_INOVACE_39_DO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6. – 9. ROČNÍKU HUDEBNÍ TEORIE – </a:t>
            </a:r>
            <a:r>
              <a:rPr lang="cs-CZ" b="1" dirty="0" smtClean="0"/>
              <a:t>PENTATONICKÁ STUPNICE - STAVBA</a:t>
            </a:r>
          </a:p>
          <a:p>
            <a:pPr>
              <a:buClrTx/>
            </a:pPr>
            <a:r>
              <a:rPr lang="cs-CZ" dirty="0" smtClean="0"/>
              <a:t>V RÁMCI PREZENTACE MAJÍ ŽÁCI MOŽNOST OPAKOVAT SI INTERVALY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</a:t>
            </a:r>
            <a:r>
              <a:rPr lang="cs-CZ"/>
              <a:t>. </a:t>
            </a:r>
            <a:r>
              <a:rPr lang="cs-CZ" smtClean="0"/>
              <a:t>Textové </a:t>
            </a:r>
            <a:r>
              <a:rPr lang="cs-CZ" dirty="0"/>
              <a:t>informace je možné zestručnit v návaznosti na věkovou skupinu žáků</a:t>
            </a:r>
            <a:r>
              <a:rPr lang="cs-CZ" dirty="0" smtClean="0"/>
              <a:t>. Doporučuji doplnit </a:t>
            </a:r>
            <a:r>
              <a:rPr lang="cs-CZ" dirty="0" err="1" smtClean="0"/>
              <a:t>audioukázkou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331640" y="116632"/>
            <a:ext cx="6120680" cy="165618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Pentatonická stupnice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5420349"/>
            <a:ext cx="8853525" cy="8143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4023" y="188638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179512" y="1916832"/>
            <a:ext cx="8712968" cy="331236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fontScale="92500"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b="1" dirty="0"/>
              <a:t>Stupnice má pět stupňů </a:t>
            </a:r>
            <a:r>
              <a:rPr lang="cs-CZ" dirty="0"/>
              <a:t>a nemá půltónové vzdálenosti mezi stupni. Někdy se proto nazývá </a:t>
            </a:r>
            <a:r>
              <a:rPr lang="cs-CZ" dirty="0" err="1"/>
              <a:t>anhemitonická</a:t>
            </a:r>
            <a:r>
              <a:rPr lang="cs-CZ" dirty="0"/>
              <a:t> </a:t>
            </a:r>
            <a:r>
              <a:rPr lang="cs-CZ" dirty="0" smtClean="0"/>
              <a:t>(</a:t>
            </a:r>
            <a:r>
              <a:rPr lang="cs-CZ" b="1" dirty="0" err="1" smtClean="0"/>
              <a:t>bezpůltónová</a:t>
            </a:r>
            <a:r>
              <a:rPr lang="cs-CZ" b="1" dirty="0" smtClean="0"/>
              <a:t>) </a:t>
            </a:r>
            <a:r>
              <a:rPr lang="cs-CZ" dirty="0"/>
              <a:t>pentatonika. </a:t>
            </a:r>
            <a:endParaRPr lang="cs-CZ" dirty="0" smtClean="0"/>
          </a:p>
          <a:p>
            <a:pPr marL="0" indent="0">
              <a:buClrTx/>
              <a:buNone/>
            </a:pPr>
            <a:r>
              <a:rPr lang="cs-CZ" b="1" dirty="0" smtClean="0"/>
              <a:t>Intervaly</a:t>
            </a:r>
            <a:r>
              <a:rPr lang="cs-CZ" dirty="0" smtClean="0"/>
              <a:t> </a:t>
            </a:r>
            <a:r>
              <a:rPr lang="cs-CZ" dirty="0"/>
              <a:t>mezi sousedními tóny jsou </a:t>
            </a:r>
            <a:r>
              <a:rPr lang="cs-CZ" b="1" dirty="0"/>
              <a:t>2, 2, 3, 2, 3</a:t>
            </a:r>
            <a:r>
              <a:rPr lang="cs-CZ" dirty="0"/>
              <a:t>. Na klavíru ji dávají např. </a:t>
            </a:r>
            <a:r>
              <a:rPr lang="cs-CZ" b="1" u="sng" dirty="0"/>
              <a:t>černé klávesy </a:t>
            </a:r>
            <a:r>
              <a:rPr lang="cs-CZ" dirty="0"/>
              <a:t>(f♯, g♯, a♯, c♯, d♯). Pentatonická stupnice bývá považována za </a:t>
            </a:r>
            <a:r>
              <a:rPr lang="cs-CZ" b="1" dirty="0"/>
              <a:t>nejstarší stupnici vůbec</a:t>
            </a:r>
            <a:r>
              <a:rPr lang="cs-CZ" dirty="0"/>
              <a:t>. Objevuje se v </a:t>
            </a:r>
            <a:r>
              <a:rPr lang="cs-CZ" b="1" dirty="0"/>
              <a:t>lidové hudbě </a:t>
            </a:r>
            <a:r>
              <a:rPr lang="cs-CZ" dirty="0"/>
              <a:t>mnoha národů na mnoha místech světa. Z této stupnice vychází dosud mnohá </a:t>
            </a:r>
            <a:r>
              <a:rPr lang="cs-CZ" b="1" dirty="0"/>
              <a:t>čínská nebo japonská hudba</a:t>
            </a:r>
            <a:r>
              <a:rPr lang="cs-CZ" dirty="0"/>
              <a:t>. Lze ji najít i v evropských lidových </a:t>
            </a:r>
            <a:r>
              <a:rPr lang="cs-CZ" dirty="0" smtClean="0"/>
              <a:t>písních</a:t>
            </a:r>
            <a:r>
              <a:rPr lang="cs-CZ" dirty="0" smtClean="0"/>
              <a:t>.</a:t>
            </a: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331640" y="188640"/>
            <a:ext cx="6264696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Pentatonika od c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177148"/>
            <a:ext cx="9120349" cy="8388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5" name="Podnadpis 1"/>
          <p:cNvSpPr txBox="1">
            <a:spLocks/>
          </p:cNvSpPr>
          <p:nvPr/>
        </p:nvSpPr>
        <p:spPr>
          <a:xfrm>
            <a:off x="2919351" y="2801539"/>
            <a:ext cx="975644" cy="52729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algn="ctr">
              <a:buFont typeface="Wingdings 2"/>
              <a:buNone/>
            </a:pPr>
            <a:r>
              <a:rPr lang="cs-CZ" b="1" dirty="0" smtClean="0"/>
              <a:t>1 </a:t>
            </a:r>
            <a:r>
              <a:rPr lang="cs-CZ" sz="1800" b="1" dirty="0" smtClean="0"/>
              <a:t>1/2</a:t>
            </a:r>
            <a:endParaRPr lang="cs-CZ" sz="1800" dirty="0"/>
          </a:p>
        </p:txBody>
      </p:sp>
      <p:sp>
        <p:nvSpPr>
          <p:cNvPr id="10" name="Pravá složená závorka 9"/>
          <p:cNvSpPr/>
          <p:nvPr/>
        </p:nvSpPr>
        <p:spPr>
          <a:xfrm rot="5400000">
            <a:off x="5251488" y="1956367"/>
            <a:ext cx="660178" cy="907171"/>
          </a:xfrm>
          <a:prstGeom prst="rightBrace">
            <a:avLst>
              <a:gd name="adj1" fmla="val 8333"/>
              <a:gd name="adj2" fmla="val 51505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8" name="Pravá složená závorka 7"/>
          <p:cNvSpPr/>
          <p:nvPr/>
        </p:nvSpPr>
        <p:spPr>
          <a:xfrm rot="5400000">
            <a:off x="4133898" y="5368531"/>
            <a:ext cx="660178" cy="907171"/>
          </a:xfrm>
          <a:prstGeom prst="rightBrace">
            <a:avLst>
              <a:gd name="adj1" fmla="val 8333"/>
              <a:gd name="adj2" fmla="val 51505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9" name="Podnadpis 1"/>
          <p:cNvSpPr txBox="1">
            <a:spLocks/>
          </p:cNvSpPr>
          <p:nvPr/>
        </p:nvSpPr>
        <p:spPr>
          <a:xfrm>
            <a:off x="5093755" y="2815186"/>
            <a:ext cx="975644" cy="52729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algn="ctr">
              <a:buFont typeface="Wingdings 2"/>
              <a:buNone/>
            </a:pPr>
            <a:r>
              <a:rPr lang="cs-CZ" b="1" dirty="0" smtClean="0"/>
              <a:t>1 </a:t>
            </a:r>
            <a:r>
              <a:rPr lang="cs-CZ" sz="1800" b="1" dirty="0" smtClean="0"/>
              <a:t>1/2</a:t>
            </a:r>
            <a:endParaRPr lang="cs-CZ" sz="1800" dirty="0"/>
          </a:p>
        </p:txBody>
      </p:sp>
      <p:sp>
        <p:nvSpPr>
          <p:cNvPr id="12" name="Nadpis 2"/>
          <p:cNvSpPr txBox="1">
            <a:spLocks/>
          </p:cNvSpPr>
          <p:nvPr/>
        </p:nvSpPr>
        <p:spPr>
          <a:xfrm>
            <a:off x="1331640" y="3645024"/>
            <a:ext cx="6264696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Pentatonika od d</a:t>
            </a:r>
            <a:endParaRPr lang="cs-CZ" sz="54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" y="4653137"/>
            <a:ext cx="9120348" cy="8388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14" name="Pravá složená závorka 13"/>
          <p:cNvSpPr/>
          <p:nvPr/>
        </p:nvSpPr>
        <p:spPr>
          <a:xfrm rot="5400000">
            <a:off x="2031200" y="5382723"/>
            <a:ext cx="660178" cy="907171"/>
          </a:xfrm>
          <a:prstGeom prst="rightBrace">
            <a:avLst>
              <a:gd name="adj1" fmla="val 8333"/>
              <a:gd name="adj2" fmla="val 51505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5" name="Pravá složená závorka 14"/>
          <p:cNvSpPr/>
          <p:nvPr/>
        </p:nvSpPr>
        <p:spPr>
          <a:xfrm rot="5400000">
            <a:off x="3077083" y="1952939"/>
            <a:ext cx="660178" cy="907171"/>
          </a:xfrm>
          <a:prstGeom prst="rightBrace">
            <a:avLst>
              <a:gd name="adj1" fmla="val 8333"/>
              <a:gd name="adj2" fmla="val 51505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6" name="Podnadpis 1"/>
          <p:cNvSpPr txBox="1">
            <a:spLocks/>
          </p:cNvSpPr>
          <p:nvPr/>
        </p:nvSpPr>
        <p:spPr>
          <a:xfrm>
            <a:off x="1839231" y="6152205"/>
            <a:ext cx="975644" cy="52729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algn="ctr">
              <a:buFont typeface="Wingdings 2"/>
              <a:buNone/>
            </a:pPr>
            <a:r>
              <a:rPr lang="cs-CZ" b="1" dirty="0" smtClean="0"/>
              <a:t>1 </a:t>
            </a:r>
            <a:r>
              <a:rPr lang="cs-CZ" sz="1800" b="1" dirty="0" smtClean="0"/>
              <a:t>1/2</a:t>
            </a:r>
            <a:endParaRPr lang="cs-CZ" sz="1800" dirty="0"/>
          </a:p>
        </p:txBody>
      </p:sp>
      <p:sp>
        <p:nvSpPr>
          <p:cNvPr id="17" name="Podnadpis 1"/>
          <p:cNvSpPr txBox="1">
            <a:spLocks/>
          </p:cNvSpPr>
          <p:nvPr/>
        </p:nvSpPr>
        <p:spPr>
          <a:xfrm>
            <a:off x="3941929" y="6166397"/>
            <a:ext cx="975644" cy="52729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algn="ctr">
              <a:buFont typeface="Wingdings 2"/>
              <a:buNone/>
            </a:pPr>
            <a:r>
              <a:rPr lang="cs-CZ" b="1" dirty="0" smtClean="0"/>
              <a:t>1 </a:t>
            </a:r>
            <a:r>
              <a:rPr lang="cs-CZ" sz="1800" b="1" dirty="0" smtClean="0"/>
              <a:t>1/2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180762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8" grpId="0" animBg="1"/>
      <p:bldP spid="9" grpId="0" animBg="1"/>
      <p:bldP spid="12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331640" y="188640"/>
            <a:ext cx="6264696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Pentatonika od e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177148"/>
            <a:ext cx="9120348" cy="8388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5" name="Podnadpis 1"/>
          <p:cNvSpPr txBox="1">
            <a:spLocks/>
          </p:cNvSpPr>
          <p:nvPr/>
        </p:nvSpPr>
        <p:spPr>
          <a:xfrm>
            <a:off x="863587" y="2740042"/>
            <a:ext cx="975644" cy="52729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algn="ctr">
              <a:buClr>
                <a:prstClr val="white">
                  <a:shade val="95000"/>
                </a:prstClr>
              </a:buClr>
              <a:buFont typeface="Wingdings 2"/>
              <a:buNone/>
            </a:pPr>
            <a:r>
              <a:rPr lang="cs-CZ" b="1" dirty="0" smtClean="0">
                <a:solidFill>
                  <a:prstClr val="black"/>
                </a:solidFill>
              </a:rPr>
              <a:t>1 </a:t>
            </a:r>
            <a:r>
              <a:rPr lang="cs-CZ" sz="1800" b="1" dirty="0" smtClean="0">
                <a:solidFill>
                  <a:prstClr val="black"/>
                </a:solidFill>
              </a:rPr>
              <a:t>1/2</a:t>
            </a:r>
            <a:endParaRPr lang="cs-CZ" sz="1800" dirty="0">
              <a:solidFill>
                <a:prstClr val="black"/>
              </a:solidFill>
            </a:endParaRPr>
          </a:p>
        </p:txBody>
      </p:sp>
      <p:sp>
        <p:nvSpPr>
          <p:cNvPr id="10" name="Pravá složená závorka 9"/>
          <p:cNvSpPr/>
          <p:nvPr/>
        </p:nvSpPr>
        <p:spPr>
          <a:xfrm rot="5400000">
            <a:off x="3158254" y="1909724"/>
            <a:ext cx="660178" cy="907171"/>
          </a:xfrm>
          <a:prstGeom prst="rightBrace">
            <a:avLst>
              <a:gd name="adj1" fmla="val 8333"/>
              <a:gd name="adj2" fmla="val 51505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Pravá složená závorka 7"/>
          <p:cNvSpPr/>
          <p:nvPr/>
        </p:nvSpPr>
        <p:spPr>
          <a:xfrm rot="5400000">
            <a:off x="5271560" y="5382724"/>
            <a:ext cx="660178" cy="907171"/>
          </a:xfrm>
          <a:prstGeom prst="rightBrace">
            <a:avLst>
              <a:gd name="adj1" fmla="val 8333"/>
              <a:gd name="adj2" fmla="val 51505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Podnadpis 1"/>
          <p:cNvSpPr txBox="1">
            <a:spLocks/>
          </p:cNvSpPr>
          <p:nvPr/>
        </p:nvSpPr>
        <p:spPr>
          <a:xfrm>
            <a:off x="3034757" y="2740042"/>
            <a:ext cx="975644" cy="52729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algn="ctr">
              <a:buClr>
                <a:prstClr val="white">
                  <a:shade val="95000"/>
                </a:prstClr>
              </a:buClr>
              <a:buFont typeface="Wingdings 2"/>
              <a:buNone/>
            </a:pPr>
            <a:r>
              <a:rPr lang="cs-CZ" b="1" dirty="0" smtClean="0">
                <a:solidFill>
                  <a:prstClr val="black"/>
                </a:solidFill>
              </a:rPr>
              <a:t>1 </a:t>
            </a:r>
            <a:r>
              <a:rPr lang="cs-CZ" sz="1800" b="1" dirty="0" smtClean="0">
                <a:solidFill>
                  <a:prstClr val="black"/>
                </a:solidFill>
              </a:rPr>
              <a:t>1/2</a:t>
            </a:r>
            <a:endParaRPr lang="cs-CZ" sz="1800" dirty="0">
              <a:solidFill>
                <a:prstClr val="black"/>
              </a:solidFill>
            </a:endParaRPr>
          </a:p>
        </p:txBody>
      </p:sp>
      <p:sp>
        <p:nvSpPr>
          <p:cNvPr id="12" name="Nadpis 2"/>
          <p:cNvSpPr txBox="1">
            <a:spLocks/>
          </p:cNvSpPr>
          <p:nvPr/>
        </p:nvSpPr>
        <p:spPr>
          <a:xfrm>
            <a:off x="1331640" y="3645024"/>
            <a:ext cx="6264696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dirty="0" smtClean="0">
                <a:solidFill>
                  <a:prstClr val="white">
                    <a:lumMod val="50000"/>
                  </a:prstClr>
                </a:solidFill>
              </a:rPr>
              <a:t>Pentatonika od g</a:t>
            </a:r>
            <a:endParaRPr lang="cs-CZ" sz="5400" dirty="0">
              <a:solidFill>
                <a:prstClr val="white">
                  <a:lumMod val="50000"/>
                </a:prstClr>
              </a:solidFill>
            </a:endParaRP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" y="4653137"/>
            <a:ext cx="9120348" cy="8388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14" name="Pravá složená závorka 13"/>
          <p:cNvSpPr/>
          <p:nvPr/>
        </p:nvSpPr>
        <p:spPr>
          <a:xfrm rot="5400000">
            <a:off x="2031200" y="5382723"/>
            <a:ext cx="660178" cy="907171"/>
          </a:xfrm>
          <a:prstGeom prst="rightBrace">
            <a:avLst>
              <a:gd name="adj1" fmla="val 8333"/>
              <a:gd name="adj2" fmla="val 51505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5" name="Pravá složená závorka 14"/>
          <p:cNvSpPr/>
          <p:nvPr/>
        </p:nvSpPr>
        <p:spPr>
          <a:xfrm rot="5400000">
            <a:off x="1001550" y="1909723"/>
            <a:ext cx="660178" cy="907171"/>
          </a:xfrm>
          <a:prstGeom prst="rightBrace">
            <a:avLst>
              <a:gd name="adj1" fmla="val 8333"/>
              <a:gd name="adj2" fmla="val 51505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6" name="Podnadpis 1"/>
          <p:cNvSpPr txBox="1">
            <a:spLocks/>
          </p:cNvSpPr>
          <p:nvPr/>
        </p:nvSpPr>
        <p:spPr>
          <a:xfrm>
            <a:off x="1839231" y="6152205"/>
            <a:ext cx="975644" cy="52729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algn="ctr">
              <a:buClr>
                <a:prstClr val="white">
                  <a:shade val="95000"/>
                </a:prstClr>
              </a:buClr>
              <a:buFont typeface="Wingdings 2"/>
              <a:buNone/>
            </a:pPr>
            <a:r>
              <a:rPr lang="cs-CZ" b="1" dirty="0" smtClean="0">
                <a:solidFill>
                  <a:prstClr val="black"/>
                </a:solidFill>
              </a:rPr>
              <a:t>1 </a:t>
            </a:r>
            <a:r>
              <a:rPr lang="cs-CZ" sz="1800" b="1" dirty="0" smtClean="0">
                <a:solidFill>
                  <a:prstClr val="black"/>
                </a:solidFill>
              </a:rPr>
              <a:t>1/2</a:t>
            </a:r>
            <a:endParaRPr lang="cs-CZ" sz="1800" dirty="0">
              <a:solidFill>
                <a:prstClr val="black"/>
              </a:solidFill>
            </a:endParaRPr>
          </a:p>
        </p:txBody>
      </p:sp>
      <p:sp>
        <p:nvSpPr>
          <p:cNvPr id="17" name="Podnadpis 1"/>
          <p:cNvSpPr txBox="1">
            <a:spLocks/>
          </p:cNvSpPr>
          <p:nvPr/>
        </p:nvSpPr>
        <p:spPr>
          <a:xfrm>
            <a:off x="5113827" y="6166399"/>
            <a:ext cx="975644" cy="52729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algn="ctr">
              <a:buClr>
                <a:prstClr val="white">
                  <a:shade val="95000"/>
                </a:prstClr>
              </a:buClr>
              <a:buFont typeface="Wingdings 2"/>
              <a:buNone/>
            </a:pPr>
            <a:r>
              <a:rPr lang="cs-CZ" b="1" dirty="0" smtClean="0">
                <a:solidFill>
                  <a:prstClr val="black"/>
                </a:solidFill>
              </a:rPr>
              <a:t>1 </a:t>
            </a:r>
            <a:r>
              <a:rPr lang="cs-CZ" sz="1800" b="1" dirty="0" smtClean="0">
                <a:solidFill>
                  <a:prstClr val="black"/>
                </a:solidFill>
              </a:rPr>
              <a:t>1/2</a:t>
            </a:r>
            <a:endParaRPr lang="cs-CZ" sz="1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3001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8" grpId="0" animBg="1"/>
      <p:bldP spid="9" grpId="0" animBg="1"/>
      <p:bldP spid="12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306994" y="908720"/>
            <a:ext cx="6264696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Pentatonika od a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30224" y="3068960"/>
            <a:ext cx="9120348" cy="8388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5" name="Podnadpis 1"/>
          <p:cNvSpPr txBox="1">
            <a:spLocks/>
          </p:cNvSpPr>
          <p:nvPr/>
        </p:nvSpPr>
        <p:spPr>
          <a:xfrm>
            <a:off x="763106" y="4729823"/>
            <a:ext cx="975644" cy="52729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algn="ctr">
              <a:buClr>
                <a:prstClr val="white">
                  <a:shade val="95000"/>
                </a:prstClr>
              </a:buClr>
              <a:buFont typeface="Wingdings 2"/>
              <a:buNone/>
            </a:pPr>
            <a:r>
              <a:rPr lang="cs-CZ" b="1" dirty="0" smtClean="0">
                <a:solidFill>
                  <a:prstClr val="black"/>
                </a:solidFill>
              </a:rPr>
              <a:t>1 </a:t>
            </a:r>
            <a:r>
              <a:rPr lang="cs-CZ" sz="1800" b="1" dirty="0" smtClean="0">
                <a:solidFill>
                  <a:prstClr val="black"/>
                </a:solidFill>
              </a:rPr>
              <a:t>1/2</a:t>
            </a:r>
            <a:endParaRPr lang="cs-CZ" sz="1800" dirty="0">
              <a:solidFill>
                <a:prstClr val="black"/>
              </a:solidFill>
            </a:endParaRPr>
          </a:p>
        </p:txBody>
      </p:sp>
      <p:sp>
        <p:nvSpPr>
          <p:cNvPr id="10" name="Pravá složená závorka 9"/>
          <p:cNvSpPr/>
          <p:nvPr/>
        </p:nvSpPr>
        <p:spPr>
          <a:xfrm rot="5400000">
            <a:off x="4157879" y="3686481"/>
            <a:ext cx="660178" cy="1128081"/>
          </a:xfrm>
          <a:prstGeom prst="rightBrace">
            <a:avLst>
              <a:gd name="adj1" fmla="val 8333"/>
              <a:gd name="adj2" fmla="val 51505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Podnadpis 1"/>
          <p:cNvSpPr txBox="1">
            <a:spLocks/>
          </p:cNvSpPr>
          <p:nvPr/>
        </p:nvSpPr>
        <p:spPr>
          <a:xfrm>
            <a:off x="4000146" y="4729823"/>
            <a:ext cx="975644" cy="52729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algn="ctr">
              <a:buClr>
                <a:prstClr val="white">
                  <a:shade val="95000"/>
                </a:prstClr>
              </a:buClr>
              <a:buFont typeface="Wingdings 2"/>
              <a:buNone/>
            </a:pPr>
            <a:r>
              <a:rPr lang="cs-CZ" b="1" dirty="0" smtClean="0">
                <a:solidFill>
                  <a:prstClr val="black"/>
                </a:solidFill>
              </a:rPr>
              <a:t>1 </a:t>
            </a:r>
            <a:r>
              <a:rPr lang="cs-CZ" sz="1800" b="1" dirty="0" smtClean="0">
                <a:solidFill>
                  <a:prstClr val="black"/>
                </a:solidFill>
              </a:rPr>
              <a:t>1/2</a:t>
            </a:r>
            <a:endParaRPr lang="cs-CZ" sz="1800" dirty="0">
              <a:solidFill>
                <a:prstClr val="black"/>
              </a:solidFill>
            </a:endParaRPr>
          </a:p>
        </p:txBody>
      </p:sp>
      <p:sp>
        <p:nvSpPr>
          <p:cNvPr id="15" name="Pravá složená závorka 14"/>
          <p:cNvSpPr/>
          <p:nvPr/>
        </p:nvSpPr>
        <p:spPr>
          <a:xfrm rot="5400000">
            <a:off x="976904" y="3796935"/>
            <a:ext cx="660178" cy="907171"/>
          </a:xfrm>
          <a:prstGeom prst="rightBrace">
            <a:avLst>
              <a:gd name="adj1" fmla="val 8333"/>
              <a:gd name="adj2" fmla="val 51505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0447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9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>
                <a:solidFill>
                  <a:schemeClr val="bg1"/>
                </a:solidFill>
              </a:rPr>
              <a:t>Obrázky </a:t>
            </a:r>
            <a:r>
              <a:rPr lang="cs-CZ" sz="2800" smtClean="0">
                <a:solidFill>
                  <a:schemeClr val="bg1"/>
                </a:solidFill>
              </a:rPr>
              <a:t> – vlastní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585</TotalTime>
  <Words>284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Prezentace aplikace PowerPoint</vt:lpstr>
      <vt:lpstr>ANOTACE</vt:lpstr>
      <vt:lpstr>Pentatonická stupnice</vt:lpstr>
      <vt:lpstr>Pentatonika od c</vt:lpstr>
      <vt:lpstr>Pentatonika od e</vt:lpstr>
      <vt:lpstr>Pentatonika od a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H Koláčková</cp:lastModifiedBy>
  <cp:revision>89</cp:revision>
  <dcterms:created xsi:type="dcterms:W3CDTF">2011-09-27T06:27:05Z</dcterms:created>
  <dcterms:modified xsi:type="dcterms:W3CDTF">2013-02-20T12:08:30Z</dcterms:modified>
</cp:coreProperties>
</file>