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3" r:id="rId5"/>
    <p:sldId id="28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83"/>
          </p14:sldIdLst>
        </p14:section>
        <p14:section name="Oddíl bez názvu" id="{04C0CBDF-79A6-4F65-AD0E-0346DD5B4B1E}">
          <p14:sldIdLst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celotónová stupnice - stavba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30. 1. 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VY_32_INOVACE_40_DO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6254" y="0"/>
            <a:ext cx="4619484" cy="1124744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6. – 9. ROČNÍKU HUDEBNÍ TEORIE – </a:t>
            </a:r>
            <a:r>
              <a:rPr lang="cs-CZ" b="1" dirty="0" smtClean="0"/>
              <a:t>CELOTÓNOVÁ STUPNICE - STAVBA</a:t>
            </a:r>
          </a:p>
          <a:p>
            <a:pPr>
              <a:buClrTx/>
            </a:pPr>
            <a:r>
              <a:rPr lang="cs-CZ" dirty="0" smtClean="0"/>
              <a:t>V RÁMCI PREZENTACE MAJÍ ŽÁCI MOŽNOST OPAKOVAT SI INTERVALY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</a:t>
            </a:r>
            <a:r>
              <a:rPr lang="cs-CZ"/>
              <a:t>. </a:t>
            </a:r>
            <a:r>
              <a:rPr lang="cs-CZ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19465" y="1240902"/>
            <a:ext cx="6998021" cy="136815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Celotónová stupnice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04646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28432" y="3068960"/>
            <a:ext cx="8040967" cy="324036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sz="2800" dirty="0" smtClean="0"/>
              <a:t>Tato stupnice se v evropské hudbě vyskytuje </a:t>
            </a:r>
            <a:r>
              <a:rPr lang="cs-CZ" sz="2800" b="1" dirty="0" smtClean="0"/>
              <a:t>až od konce 19. stol</a:t>
            </a:r>
            <a:r>
              <a:rPr lang="cs-CZ" sz="2800" dirty="0" smtClean="0"/>
              <a:t>. </a:t>
            </a:r>
          </a:p>
          <a:p>
            <a:pPr marL="0" indent="0">
              <a:buClrTx/>
              <a:buNone/>
            </a:pPr>
            <a:r>
              <a:rPr lang="cs-CZ" sz="2800" dirty="0" smtClean="0"/>
              <a:t>Sestává z </a:t>
            </a:r>
            <a:r>
              <a:rPr lang="cs-CZ" sz="2800" b="1" dirty="0" smtClean="0"/>
              <a:t>šesti celotónových kroků</a:t>
            </a:r>
            <a:r>
              <a:rPr lang="cs-CZ" sz="2800" dirty="0" smtClean="0"/>
              <a:t>, má tedy o jeden tón méně než sedmistupňové stupnice diatonické. </a:t>
            </a:r>
          </a:p>
          <a:p>
            <a:pPr marL="0" indent="0">
              <a:buClrTx/>
              <a:buNone/>
            </a:pPr>
            <a:r>
              <a:rPr lang="cs-CZ" sz="2800" dirty="0" smtClean="0"/>
              <a:t>Chceme-li </a:t>
            </a:r>
            <a:r>
              <a:rPr lang="cs-CZ" sz="2800" dirty="0"/>
              <a:t>s</a:t>
            </a:r>
            <a:r>
              <a:rPr lang="cs-CZ" sz="2800" dirty="0" smtClean="0"/>
              <a:t>tále zachovat interval velké sekundy provedeme </a:t>
            </a:r>
            <a:r>
              <a:rPr lang="cs-CZ" sz="2800" b="1" dirty="0" smtClean="0"/>
              <a:t>enharmonickou záměnu</a:t>
            </a:r>
            <a:r>
              <a:rPr lang="cs-CZ" sz="2800" dirty="0" smtClean="0"/>
              <a:t>. 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05773" y="332656"/>
            <a:ext cx="6264696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Celotónová od c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63" y="1726015"/>
            <a:ext cx="9120349" cy="8388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2" name="Popisek se šipkou dolů 1"/>
          <p:cNvSpPr/>
          <p:nvPr/>
        </p:nvSpPr>
        <p:spPr>
          <a:xfrm>
            <a:off x="5724128" y="1844824"/>
            <a:ext cx="1621728" cy="1800200"/>
          </a:xfrm>
          <a:prstGeom prst="downArrowCallout">
            <a:avLst/>
          </a:prstGeom>
          <a:solidFill>
            <a:schemeClr val="accent3">
              <a:lumMod val="40000"/>
              <a:lumOff val="60000"/>
              <a:alpha val="4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ástupný symbol pro obsah 1"/>
          <p:cNvSpPr>
            <a:spLocks noGrp="1"/>
          </p:cNvSpPr>
          <p:nvPr/>
        </p:nvSpPr>
        <p:spPr>
          <a:xfrm>
            <a:off x="547353" y="3933056"/>
            <a:ext cx="8040967" cy="151216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sz="2800" b="1" dirty="0" smtClean="0"/>
              <a:t>Enharmonická záměna </a:t>
            </a:r>
            <a:r>
              <a:rPr lang="cs-CZ" sz="2800" dirty="0" smtClean="0"/>
              <a:t>– tóny mají stejnou výšku, ale různá jména (ais – hes, cis – des, fis – ges, eis – f, ces - h).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8076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>
                <a:solidFill>
                  <a:schemeClr val="bg1"/>
                </a:solidFill>
              </a:rPr>
              <a:t>Obrázky </a:t>
            </a:r>
            <a:r>
              <a:rPr lang="cs-CZ" sz="2800" smtClean="0">
                <a:solidFill>
                  <a:schemeClr val="bg1"/>
                </a:solidFill>
              </a:rPr>
              <a:t> – vlastní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686</TotalTime>
  <Words>224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Vrchol</vt:lpstr>
      <vt:lpstr>Prezentace aplikace PowerPoint</vt:lpstr>
      <vt:lpstr>ANOTACE</vt:lpstr>
      <vt:lpstr>Celotónová stupnice</vt:lpstr>
      <vt:lpstr>Celotónová od c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Ludmila Moličová</cp:lastModifiedBy>
  <cp:revision>98</cp:revision>
  <dcterms:created xsi:type="dcterms:W3CDTF">2011-09-27T06:27:05Z</dcterms:created>
  <dcterms:modified xsi:type="dcterms:W3CDTF">2013-09-24T19:02:19Z</dcterms:modified>
</cp:coreProperties>
</file>