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5" r:id="rId2"/>
    <p:sldId id="275" r:id="rId3"/>
    <p:sldId id="257" r:id="rId4"/>
    <p:sldId id="283" r:id="rId5"/>
    <p:sldId id="286" r:id="rId6"/>
    <p:sldId id="285" r:id="rId7"/>
    <p:sldId id="28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47F2F9B-8D17-4906-B37D-A4B7D2CDA61F}">
          <p14:sldIdLst>
            <p14:sldId id="265"/>
            <p14:sldId id="275"/>
            <p14:sldId id="257"/>
            <p14:sldId id="283"/>
            <p14:sldId id="286"/>
            <p14:sldId id="285"/>
          </p14:sldIdLst>
        </p14:section>
        <p14:section name="Oddíl bez názvu" id="{04C0CBDF-79A6-4F65-AD0E-0346DD5B4B1E}">
          <p14:sldIdLst>
            <p14:sldId id="28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23528" y="1124744"/>
            <a:ext cx="8424936" cy="523220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chemeClr val="bg1"/>
              </a:solidFill>
            </a:endParaRP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projekt v rámci vzdělávacího programu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VZDĚLÁNÍ PRO KONKURENCESCHOPNOST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ŠABLONA ČÍSLO: III/2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NÁZEV:  INOVACE A ZKVALITNĚNÍ VÝUKY PROSTŘEDNICTVÍM ICT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PŘEDMĚT: Hudební výchova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ROČNÍK: 6. – 9.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TÉMA: Hudební teorie – dělení oktáv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AUTOR: Dušan Okénka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DATUM VYTVOŘENÍ: 1. </a:t>
            </a:r>
            <a:r>
              <a:rPr lang="cs-CZ" b="1" dirty="0">
                <a:solidFill>
                  <a:schemeClr val="bg1"/>
                </a:solidFill>
              </a:rPr>
              <a:t>3</a:t>
            </a:r>
            <a:r>
              <a:rPr lang="cs-CZ" b="1" dirty="0" smtClean="0">
                <a:solidFill>
                  <a:schemeClr val="bg1"/>
                </a:solidFill>
              </a:rPr>
              <a:t>. 2013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VY_32_INOVACE_47_DO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230592"/>
            <a:ext cx="3672408" cy="894152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192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1"/>
                </a:solidFill>
              </a:rPr>
              <a:t>ANOTACE</a:t>
            </a:r>
            <a:endParaRPr lang="cs-CZ" sz="5400" b="1" dirty="0">
              <a:solidFill>
                <a:schemeClr val="bg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194421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ClrTx/>
            </a:pPr>
            <a:r>
              <a:rPr lang="cs-CZ" dirty="0" smtClean="0"/>
              <a:t>PREZENTACE VYTVOŘENA JAKO DOPLNĚNÍ UČIVA 6. – 9. ROČNÍKU HUDEBNÍ TEORIE – </a:t>
            </a:r>
            <a:r>
              <a:rPr lang="cs-CZ" b="1" dirty="0" smtClean="0"/>
              <a:t>DĚLENÍ OKTÁV</a:t>
            </a:r>
          </a:p>
          <a:p>
            <a:pPr>
              <a:buClrTx/>
            </a:pPr>
            <a:r>
              <a:rPr lang="cs-CZ" dirty="0" smtClean="0"/>
              <a:t>V RÁMCI PREZENTACE MAJÍ ŽÁCI MOŽNOST OPAKOVAT SI NOTY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Zástupný symbol pro obsah 1"/>
          <p:cNvSpPr>
            <a:spLocks noGrp="1"/>
          </p:cNvSpPr>
          <p:nvPr/>
        </p:nvSpPr>
        <p:spPr>
          <a:xfrm>
            <a:off x="457200" y="4293096"/>
            <a:ext cx="8229600" cy="23042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None/>
            </a:pPr>
            <a:r>
              <a:rPr lang="cs-CZ" dirty="0"/>
              <a:t>Pilotáž: Prezentace pilotována ve třídách II. stupně, ale je možné ji využít jako doplnění učiva i ve vyšších ročnících I. stupně ZŠ. </a:t>
            </a:r>
            <a:r>
              <a:rPr lang="cs-CZ" dirty="0" smtClean="0"/>
              <a:t>Textové </a:t>
            </a:r>
            <a:r>
              <a:rPr lang="cs-CZ" dirty="0"/>
              <a:t>informace je možné zestručnit v návaznosti na věkovou skupinu žáků</a:t>
            </a:r>
            <a:r>
              <a:rPr lang="cs-CZ" dirty="0" smtClean="0"/>
              <a:t>. Doporučuji doplnit </a:t>
            </a:r>
            <a:r>
              <a:rPr lang="cs-CZ" dirty="0" err="1" smtClean="0"/>
              <a:t>audioukázkou</a:t>
            </a:r>
            <a:r>
              <a:rPr lang="cs-CZ" dirty="0" smtClean="0"/>
              <a:t>.</a:t>
            </a:r>
          </a:p>
          <a:p>
            <a:pPr marL="0" indent="0">
              <a:buClrTx/>
              <a:buNone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791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569289"/>
            <a:ext cx="6408712" cy="101837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5400" dirty="0" smtClean="0">
                <a:solidFill>
                  <a:schemeClr val="tx1">
                    <a:lumMod val="50000"/>
                  </a:schemeClr>
                </a:solidFill>
              </a:rPr>
              <a:t>Výška tónu</a:t>
            </a:r>
            <a:endParaRPr lang="cs-CZ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EU12\AppData\Local\Microsoft\Windows\Temporary Internet Files\Content.IE5\M1TMZU76\MC900351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60648"/>
            <a:ext cx="1785042" cy="1635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ástupný symbol pro obsah 1"/>
          <p:cNvSpPr>
            <a:spLocks noGrp="1"/>
          </p:cNvSpPr>
          <p:nvPr/>
        </p:nvSpPr>
        <p:spPr>
          <a:xfrm>
            <a:off x="323528" y="2060848"/>
            <a:ext cx="8229600" cy="367240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None/>
            </a:pPr>
            <a:r>
              <a:rPr lang="cs-CZ" b="1" dirty="0"/>
              <a:t>Výška tónu</a:t>
            </a:r>
            <a:r>
              <a:rPr lang="cs-CZ" dirty="0"/>
              <a:t> je dána frekvencí, kterou fyzikálně můžeme zadávat v Hz nebo kHz. Je nepřímá úměra mezi vlnovou délkou zvuku a frekvencí.(Čím kratší vlnová délka=čím kratší nástroj, tím vyšší tón=vyšší frekvence v Hz.) Základním rozdělením výšek tónů v notaci je rozdělení do </a:t>
            </a:r>
            <a:r>
              <a:rPr lang="cs-CZ" b="1" dirty="0"/>
              <a:t>oktáv</a:t>
            </a:r>
            <a:r>
              <a:rPr lang="cs-CZ" dirty="0"/>
              <a:t>. Oktáva je vzdálenost mezi 2 tóny, když hlubší tón má poloviční frekvenci než ten horní. Např. a</a:t>
            </a:r>
            <a:r>
              <a:rPr lang="cs-CZ" baseline="30000" dirty="0"/>
              <a:t>1</a:t>
            </a:r>
            <a:r>
              <a:rPr lang="cs-CZ" dirty="0"/>
              <a:t> - 440Hz. a</a:t>
            </a:r>
            <a:r>
              <a:rPr lang="cs-CZ" baseline="30000" dirty="0"/>
              <a:t>2</a:t>
            </a:r>
            <a:r>
              <a:rPr lang="cs-CZ" dirty="0"/>
              <a:t> - 880Hz. a - 220Hz, A - 110Hz. </a:t>
            </a:r>
            <a:endParaRPr lang="cs-CZ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2"/>
          <p:cNvSpPr>
            <a:spLocks noGrp="1"/>
          </p:cNvSpPr>
          <p:nvPr>
            <p:ph type="title"/>
          </p:nvPr>
        </p:nvSpPr>
        <p:spPr>
          <a:xfrm>
            <a:off x="2411760" y="116632"/>
            <a:ext cx="4680520" cy="78754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5400" dirty="0" smtClean="0">
                <a:solidFill>
                  <a:schemeClr val="tx1">
                    <a:lumMod val="50000"/>
                  </a:schemeClr>
                </a:solidFill>
              </a:rPr>
              <a:t>Dělení oktáv</a:t>
            </a:r>
            <a:endParaRPr lang="cs-CZ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6" name="Nadpis 2"/>
          <p:cNvSpPr txBox="1">
            <a:spLocks/>
          </p:cNvSpPr>
          <p:nvPr/>
        </p:nvSpPr>
        <p:spPr>
          <a:xfrm>
            <a:off x="220734" y="1532457"/>
            <a:ext cx="3073788" cy="6526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dk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err="1" smtClean="0">
                <a:solidFill>
                  <a:schemeClr val="bg1"/>
                </a:solidFill>
                <a:effectLst/>
              </a:rPr>
              <a:t>subkontra</a:t>
            </a:r>
            <a:endParaRPr lang="cs-CZ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52120" y="1523084"/>
            <a:ext cx="16770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C</a:t>
            </a:r>
            <a:r>
              <a:rPr lang="cs-CZ" sz="2400" b="1" dirty="0" smtClean="0">
                <a:solidFill>
                  <a:schemeClr val="bg1"/>
                </a:solidFill>
              </a:rPr>
              <a:t>2</a:t>
            </a:r>
            <a:r>
              <a:rPr lang="cs-CZ" sz="3200" b="1" dirty="0" smtClean="0">
                <a:solidFill>
                  <a:schemeClr val="bg1"/>
                </a:solidFill>
              </a:rPr>
              <a:t>  -  H</a:t>
            </a:r>
            <a:r>
              <a:rPr lang="cs-CZ" sz="2400" b="1" dirty="0" smtClean="0">
                <a:solidFill>
                  <a:schemeClr val="bg1"/>
                </a:solidFill>
              </a:rPr>
              <a:t>2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Nadpis 2"/>
          <p:cNvSpPr txBox="1">
            <a:spLocks/>
          </p:cNvSpPr>
          <p:nvPr/>
        </p:nvSpPr>
        <p:spPr>
          <a:xfrm>
            <a:off x="251156" y="2675195"/>
            <a:ext cx="3043366" cy="6526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dk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solidFill>
                  <a:schemeClr val="bg1"/>
                </a:solidFill>
                <a:effectLst/>
              </a:rPr>
              <a:t>kontra</a:t>
            </a:r>
            <a:endParaRPr lang="cs-CZ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Nadpis 2"/>
          <p:cNvSpPr txBox="1">
            <a:spLocks/>
          </p:cNvSpPr>
          <p:nvPr/>
        </p:nvSpPr>
        <p:spPr>
          <a:xfrm>
            <a:off x="251155" y="3756707"/>
            <a:ext cx="3043367" cy="6526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dk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solidFill>
                  <a:schemeClr val="bg1"/>
                </a:solidFill>
                <a:effectLst/>
              </a:rPr>
              <a:t>velká</a:t>
            </a:r>
            <a:endParaRPr lang="cs-CZ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10" name="Nadpis 2"/>
          <p:cNvSpPr txBox="1">
            <a:spLocks/>
          </p:cNvSpPr>
          <p:nvPr/>
        </p:nvSpPr>
        <p:spPr>
          <a:xfrm>
            <a:off x="220733" y="4901477"/>
            <a:ext cx="3073789" cy="6526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dk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solidFill>
                  <a:schemeClr val="bg1"/>
                </a:solidFill>
                <a:effectLst/>
              </a:rPr>
              <a:t>malá</a:t>
            </a:r>
            <a:endParaRPr lang="cs-CZ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11" name="Nadpis 2"/>
          <p:cNvSpPr txBox="1">
            <a:spLocks/>
          </p:cNvSpPr>
          <p:nvPr/>
        </p:nvSpPr>
        <p:spPr>
          <a:xfrm>
            <a:off x="220732" y="5949280"/>
            <a:ext cx="3073791" cy="6526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dk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solidFill>
                  <a:schemeClr val="bg1"/>
                </a:solidFill>
                <a:effectLst/>
              </a:rPr>
              <a:t>jednočárkovaná</a:t>
            </a:r>
            <a:endParaRPr lang="cs-CZ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652120" y="2675195"/>
            <a:ext cx="17716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C</a:t>
            </a:r>
            <a:r>
              <a:rPr lang="cs-CZ" sz="2400" b="1" dirty="0" smtClean="0">
                <a:solidFill>
                  <a:schemeClr val="bg1"/>
                </a:solidFill>
              </a:rPr>
              <a:t>1</a:t>
            </a:r>
            <a:r>
              <a:rPr lang="cs-CZ" sz="3200" b="1" dirty="0" smtClean="0">
                <a:solidFill>
                  <a:schemeClr val="bg1"/>
                </a:solidFill>
              </a:rPr>
              <a:t>  –  H</a:t>
            </a:r>
            <a:r>
              <a:rPr lang="cs-CZ" sz="2400" b="1" dirty="0" smtClean="0">
                <a:solidFill>
                  <a:schemeClr val="bg1"/>
                </a:solidFill>
              </a:rPr>
              <a:t>1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633399" y="3790352"/>
            <a:ext cx="16770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C    -   H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802000" y="4901476"/>
            <a:ext cx="1471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c    -   h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772648" y="5949280"/>
            <a:ext cx="15536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c</a:t>
            </a:r>
            <a:r>
              <a:rPr lang="cs-CZ" b="1" dirty="0" smtClean="0">
                <a:solidFill>
                  <a:schemeClr val="bg1"/>
                </a:solidFill>
              </a:rPr>
              <a:t>1</a:t>
            </a:r>
            <a:r>
              <a:rPr lang="cs-CZ" sz="3200" b="1" dirty="0" smtClean="0">
                <a:solidFill>
                  <a:schemeClr val="bg1"/>
                </a:solidFill>
              </a:rPr>
              <a:t>   –  h</a:t>
            </a:r>
            <a:r>
              <a:rPr lang="cs-CZ" b="1" dirty="0" smtClean="0">
                <a:solidFill>
                  <a:schemeClr val="bg1"/>
                </a:solidFill>
              </a:rPr>
              <a:t>1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76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 animBg="1"/>
      <p:bldP spid="10" grpId="0" animBg="1"/>
      <p:bldP spid="11" grpId="0" animBg="1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2"/>
          <p:cNvSpPr>
            <a:spLocks noGrp="1"/>
          </p:cNvSpPr>
          <p:nvPr>
            <p:ph type="title"/>
          </p:nvPr>
        </p:nvSpPr>
        <p:spPr>
          <a:xfrm>
            <a:off x="2411760" y="116632"/>
            <a:ext cx="4680520" cy="78754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5400" dirty="0" smtClean="0">
                <a:solidFill>
                  <a:schemeClr val="tx1">
                    <a:lumMod val="50000"/>
                  </a:schemeClr>
                </a:solidFill>
              </a:rPr>
              <a:t>Dělení oktáv</a:t>
            </a:r>
            <a:endParaRPr lang="cs-CZ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6" name="Nadpis 2"/>
          <p:cNvSpPr txBox="1">
            <a:spLocks/>
          </p:cNvSpPr>
          <p:nvPr/>
        </p:nvSpPr>
        <p:spPr>
          <a:xfrm>
            <a:off x="220734" y="1532457"/>
            <a:ext cx="3073788" cy="6526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dk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solidFill>
                  <a:schemeClr val="bg1"/>
                </a:solidFill>
                <a:effectLst/>
              </a:rPr>
              <a:t>dvoučárkovaná</a:t>
            </a:r>
            <a:endParaRPr lang="cs-CZ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40152" y="1532457"/>
            <a:ext cx="15921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c</a:t>
            </a:r>
            <a:r>
              <a:rPr lang="cs-CZ" sz="2400" b="1" dirty="0" smtClean="0">
                <a:solidFill>
                  <a:schemeClr val="bg1"/>
                </a:solidFill>
              </a:rPr>
              <a:t>2</a:t>
            </a:r>
            <a:r>
              <a:rPr lang="cs-CZ" sz="3200" b="1" dirty="0" smtClean="0">
                <a:solidFill>
                  <a:schemeClr val="bg1"/>
                </a:solidFill>
              </a:rPr>
              <a:t>  –  h</a:t>
            </a:r>
            <a:r>
              <a:rPr lang="cs-CZ" sz="2400" b="1" dirty="0" smtClean="0">
                <a:solidFill>
                  <a:schemeClr val="bg1"/>
                </a:solidFill>
              </a:rPr>
              <a:t>2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Nadpis 2"/>
          <p:cNvSpPr txBox="1">
            <a:spLocks/>
          </p:cNvSpPr>
          <p:nvPr/>
        </p:nvSpPr>
        <p:spPr>
          <a:xfrm>
            <a:off x="251156" y="2675195"/>
            <a:ext cx="3043366" cy="6526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dk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solidFill>
                  <a:schemeClr val="bg1"/>
                </a:solidFill>
                <a:effectLst/>
              </a:rPr>
              <a:t>tříčárkovaná</a:t>
            </a:r>
            <a:endParaRPr lang="cs-CZ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Nadpis 2"/>
          <p:cNvSpPr txBox="1">
            <a:spLocks/>
          </p:cNvSpPr>
          <p:nvPr/>
        </p:nvSpPr>
        <p:spPr>
          <a:xfrm>
            <a:off x="251155" y="3756707"/>
            <a:ext cx="3043367" cy="6526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dk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solidFill>
                  <a:schemeClr val="bg1"/>
                </a:solidFill>
                <a:effectLst/>
              </a:rPr>
              <a:t>čtyřčárkovaná</a:t>
            </a:r>
            <a:endParaRPr lang="cs-CZ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10" name="Nadpis 2"/>
          <p:cNvSpPr txBox="1">
            <a:spLocks/>
          </p:cNvSpPr>
          <p:nvPr/>
        </p:nvSpPr>
        <p:spPr>
          <a:xfrm>
            <a:off x="220733" y="4901477"/>
            <a:ext cx="3073789" cy="6526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dk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solidFill>
                  <a:schemeClr val="bg1"/>
                </a:solidFill>
                <a:effectLst/>
              </a:rPr>
              <a:t>pětičárkovaná</a:t>
            </a:r>
            <a:endParaRPr lang="cs-CZ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11" name="Nadpis 2"/>
          <p:cNvSpPr txBox="1">
            <a:spLocks/>
          </p:cNvSpPr>
          <p:nvPr/>
        </p:nvSpPr>
        <p:spPr>
          <a:xfrm>
            <a:off x="220732" y="5949280"/>
            <a:ext cx="3073791" cy="6526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dk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solidFill>
                  <a:schemeClr val="bg1"/>
                </a:solidFill>
                <a:effectLst/>
              </a:rPr>
              <a:t>šestičárkovaná</a:t>
            </a:r>
            <a:endParaRPr lang="cs-CZ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940152" y="2698583"/>
            <a:ext cx="15408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c</a:t>
            </a:r>
            <a:r>
              <a:rPr lang="cs-CZ" sz="2400" b="1" dirty="0" smtClean="0">
                <a:solidFill>
                  <a:schemeClr val="bg1"/>
                </a:solidFill>
              </a:rPr>
              <a:t>3</a:t>
            </a:r>
            <a:r>
              <a:rPr lang="cs-CZ" sz="3200" b="1" dirty="0" smtClean="0">
                <a:solidFill>
                  <a:schemeClr val="bg1"/>
                </a:solidFill>
              </a:rPr>
              <a:t>  –  h</a:t>
            </a:r>
            <a:r>
              <a:rPr lang="cs-CZ" sz="2400" b="1" dirty="0" smtClean="0">
                <a:solidFill>
                  <a:schemeClr val="bg1"/>
                </a:solidFill>
              </a:rPr>
              <a:t>3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940152" y="3790627"/>
            <a:ext cx="15408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c</a:t>
            </a:r>
            <a:r>
              <a:rPr lang="cs-CZ" sz="2400" b="1" dirty="0" smtClean="0">
                <a:solidFill>
                  <a:schemeClr val="bg1"/>
                </a:solidFill>
              </a:rPr>
              <a:t>4</a:t>
            </a:r>
            <a:r>
              <a:rPr lang="cs-CZ" sz="3200" b="1" dirty="0" smtClean="0">
                <a:solidFill>
                  <a:schemeClr val="bg1"/>
                </a:solidFill>
              </a:rPr>
              <a:t>  –  h</a:t>
            </a:r>
            <a:r>
              <a:rPr lang="cs-CZ" sz="2400" b="1" dirty="0" smtClean="0">
                <a:solidFill>
                  <a:schemeClr val="bg1"/>
                </a:solidFill>
              </a:rPr>
              <a:t>4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940152" y="4901477"/>
            <a:ext cx="15408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c</a:t>
            </a:r>
            <a:r>
              <a:rPr lang="cs-CZ" sz="2400" b="1" dirty="0" smtClean="0">
                <a:solidFill>
                  <a:schemeClr val="bg1"/>
                </a:solidFill>
              </a:rPr>
              <a:t>5</a:t>
            </a:r>
            <a:r>
              <a:rPr lang="cs-CZ" sz="3200" b="1" dirty="0" smtClean="0">
                <a:solidFill>
                  <a:schemeClr val="bg1"/>
                </a:solidFill>
              </a:rPr>
              <a:t>  –  h</a:t>
            </a:r>
            <a:r>
              <a:rPr lang="cs-CZ" sz="2400" b="1" dirty="0" smtClean="0">
                <a:solidFill>
                  <a:schemeClr val="bg1"/>
                </a:solidFill>
              </a:rPr>
              <a:t>5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940152" y="5972668"/>
            <a:ext cx="5212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c</a:t>
            </a:r>
            <a:r>
              <a:rPr lang="cs-CZ" sz="2400" b="1" dirty="0" smtClean="0">
                <a:solidFill>
                  <a:schemeClr val="bg1"/>
                </a:solidFill>
              </a:rPr>
              <a:t>6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46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 animBg="1"/>
      <p:bldP spid="10" grpId="0" animBg="1"/>
      <p:bldP spid="11" grpId="0" animBg="1"/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Nadpis 2"/>
          <p:cNvSpPr>
            <a:spLocks noGrp="1"/>
          </p:cNvSpPr>
          <p:nvPr>
            <p:ph type="title"/>
          </p:nvPr>
        </p:nvSpPr>
        <p:spPr>
          <a:xfrm>
            <a:off x="755576" y="548680"/>
            <a:ext cx="7308304" cy="78754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5400" dirty="0" smtClean="0">
                <a:solidFill>
                  <a:schemeClr val="tx1">
                    <a:lumMod val="50000"/>
                  </a:schemeClr>
                </a:solidFill>
              </a:rPr>
              <a:t>Musíš znát</a:t>
            </a:r>
            <a:endParaRPr lang="cs-CZ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59" y="2852936"/>
            <a:ext cx="9144000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00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6843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4000" b="1" dirty="0"/>
              <a:t>CITACE: OBRÁZKY, </a:t>
            </a:r>
            <a:r>
              <a:rPr lang="cs-CZ" sz="4000" b="1" dirty="0" smtClean="0"/>
              <a:t>FOTOGRAFIE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1772816"/>
            <a:ext cx="8784976" cy="172819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ClrTx/>
              <a:buNone/>
            </a:pPr>
            <a:r>
              <a:rPr lang="cs-CZ" sz="2800">
                <a:solidFill>
                  <a:schemeClr val="bg1"/>
                </a:solidFill>
              </a:rPr>
              <a:t>Obrázky </a:t>
            </a:r>
            <a:r>
              <a:rPr lang="cs-CZ" sz="2800" smtClean="0">
                <a:solidFill>
                  <a:schemeClr val="bg1"/>
                </a:solidFill>
              </a:rPr>
              <a:t> – vlastní 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27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830</TotalTime>
  <Words>273</Words>
  <Application>Microsoft Office PowerPoint</Application>
  <PresentationFormat>Předvádění na obrazovce (4:3)</PresentationFormat>
  <Paragraphs>53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Vrchol</vt:lpstr>
      <vt:lpstr>Prezentace aplikace PowerPoint</vt:lpstr>
      <vt:lpstr>ANOTACE</vt:lpstr>
      <vt:lpstr>Výška tónu</vt:lpstr>
      <vt:lpstr>Dělení oktáv</vt:lpstr>
      <vt:lpstr>Dělení oktáv</vt:lpstr>
      <vt:lpstr>Musíš znát</vt:lpstr>
      <vt:lpstr>CITACE: OBRÁZKY, FOTOGRAFIE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Viola</dc:title>
  <dc:creator>OKE</dc:creator>
  <cp:lastModifiedBy>Ludmila Moličová</cp:lastModifiedBy>
  <cp:revision>127</cp:revision>
  <dcterms:created xsi:type="dcterms:W3CDTF">2011-09-27T06:27:05Z</dcterms:created>
  <dcterms:modified xsi:type="dcterms:W3CDTF">2013-09-24T19:09:00Z</dcterms:modified>
</cp:coreProperties>
</file>