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5" r:id="rId5"/>
    <p:sldId id="286" r:id="rId6"/>
    <p:sldId id="284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5"/>
            <p14:sldId id="286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dynamická znaménka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1. </a:t>
            </a:r>
            <a:r>
              <a:rPr lang="cs-CZ" b="1" dirty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VY_32_INOVACE_48_DO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DYNAMICKÁ ZNAMÉNKA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4145" y="1052736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Dynamika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24145" y="2924944"/>
            <a:ext cx="8229600" cy="20162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Dynamická znaménka v notách určují, jak silně nebo slabě se má hrát, popřípadě zda se má zeslabovat či zesilovat. Kromě dynamických znamének  se užívá též slovních výrazů českých a italských a jejich zkratek.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8133562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Dynamická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168" y="1711070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6085426" cy="151216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ppp (piano pianissimo) – co nejslaběji</a:t>
            </a:r>
          </a:p>
          <a:p>
            <a:pPr marL="0" indent="0">
              <a:buClrTx/>
              <a:buNone/>
            </a:pPr>
            <a:r>
              <a:rPr lang="cs-CZ" b="1" dirty="0"/>
              <a:t>p</a:t>
            </a:r>
            <a:r>
              <a:rPr lang="cs-CZ" b="1" dirty="0" smtClean="0"/>
              <a:t>p (pianissimo) – velmi slabě</a:t>
            </a:r>
          </a:p>
          <a:p>
            <a:pPr marL="0" indent="0">
              <a:buClrTx/>
              <a:buNone/>
            </a:pPr>
            <a:r>
              <a:rPr lang="cs-CZ" b="1" dirty="0"/>
              <a:t>p</a:t>
            </a:r>
            <a:r>
              <a:rPr lang="cs-CZ" b="1" dirty="0" smtClean="0"/>
              <a:t> (piano) – slabě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6" name="Zástupný symbol pro obsah 1"/>
          <p:cNvSpPr>
            <a:spLocks noGrp="1"/>
          </p:cNvSpPr>
          <p:nvPr/>
        </p:nvSpPr>
        <p:spPr>
          <a:xfrm>
            <a:off x="2627784" y="3573016"/>
            <a:ext cx="6085426" cy="10801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mp (</a:t>
            </a:r>
            <a:r>
              <a:rPr lang="cs-CZ" b="1" dirty="0" err="1" smtClean="0"/>
              <a:t>mezzopiano</a:t>
            </a:r>
            <a:r>
              <a:rPr lang="cs-CZ" b="1" dirty="0" smtClean="0"/>
              <a:t>) – středně slabě</a:t>
            </a:r>
          </a:p>
          <a:p>
            <a:pPr marL="0" indent="0">
              <a:buClrTx/>
              <a:buNone/>
            </a:pPr>
            <a:r>
              <a:rPr lang="cs-CZ" b="1" dirty="0" err="1" smtClean="0"/>
              <a:t>mf</a:t>
            </a:r>
            <a:r>
              <a:rPr lang="cs-CZ" b="1" dirty="0" smtClean="0"/>
              <a:t> (mezzoforte) – středně silně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7" name="Zástupný symbol pro obsah 1"/>
          <p:cNvSpPr>
            <a:spLocks noGrp="1"/>
          </p:cNvSpPr>
          <p:nvPr/>
        </p:nvSpPr>
        <p:spPr>
          <a:xfrm>
            <a:off x="485300" y="4941168"/>
            <a:ext cx="6085426" cy="151216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/>
              <a:t>f</a:t>
            </a:r>
            <a:r>
              <a:rPr lang="cs-CZ" b="1" dirty="0" smtClean="0"/>
              <a:t> (forte) – silně</a:t>
            </a:r>
          </a:p>
          <a:p>
            <a:pPr marL="0" indent="0">
              <a:buClrTx/>
              <a:buNone/>
            </a:pPr>
            <a:r>
              <a:rPr lang="cs-CZ" b="1" dirty="0" smtClean="0"/>
              <a:t>ff (fortissimo) – velmi silně</a:t>
            </a:r>
          </a:p>
          <a:p>
            <a:pPr marL="0" indent="0">
              <a:buClrTx/>
              <a:buNone/>
            </a:pPr>
            <a:r>
              <a:rPr lang="cs-CZ" b="1" dirty="0" smtClean="0"/>
              <a:t>fff (forte fortissimo) – co nejsilněji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147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12061" y="142684"/>
            <a:ext cx="6384783" cy="17956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Postupná změna dynamiky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84784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323528" y="2636912"/>
            <a:ext cx="4512575" cy="11881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c</a:t>
            </a:r>
            <a:r>
              <a:rPr lang="cs-CZ" dirty="0" smtClean="0"/>
              <a:t>rescendo, </a:t>
            </a:r>
            <a:r>
              <a:rPr lang="cs-CZ" dirty="0" err="1" smtClean="0"/>
              <a:t>cresc</a:t>
            </a:r>
            <a:r>
              <a:rPr lang="cs-CZ" dirty="0" smtClean="0"/>
              <a:t>. - zesilovat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187624" y="3212976"/>
            <a:ext cx="2016224" cy="216024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87624" y="3429000"/>
            <a:ext cx="2016224" cy="144016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1"/>
          <p:cNvSpPr>
            <a:spLocks noGrp="1"/>
          </p:cNvSpPr>
          <p:nvPr/>
        </p:nvSpPr>
        <p:spPr>
          <a:xfrm>
            <a:off x="3328210" y="4077072"/>
            <a:ext cx="5405096" cy="165618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decrescendo, </a:t>
            </a:r>
            <a:r>
              <a:rPr lang="cs-CZ" dirty="0" err="1" smtClean="0"/>
              <a:t>decresc</a:t>
            </a:r>
            <a:r>
              <a:rPr lang="cs-CZ" dirty="0" smtClean="0"/>
              <a:t>. nebo diminuendo, </a:t>
            </a:r>
            <a:r>
              <a:rPr lang="cs-CZ" dirty="0" err="1" smtClean="0"/>
              <a:t>dim</a:t>
            </a:r>
            <a:r>
              <a:rPr lang="cs-CZ" dirty="0" smtClean="0"/>
              <a:t>. - zeslabovat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4836103" y="5254437"/>
            <a:ext cx="2016224" cy="216024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836103" y="5094407"/>
            <a:ext cx="2016224" cy="144016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14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Propoj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16" name="Přímá spojnice se šipkou 15"/>
          <p:cNvCxnSpPr>
            <a:stCxn id="2" idx="2"/>
          </p:cNvCxnSpPr>
          <p:nvPr/>
        </p:nvCxnSpPr>
        <p:spPr>
          <a:xfrm>
            <a:off x="1187624" y="1847884"/>
            <a:ext cx="5256584" cy="379356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33" idx="1"/>
          </p:cNvCxnSpPr>
          <p:nvPr/>
        </p:nvCxnSpPr>
        <p:spPr>
          <a:xfrm>
            <a:off x="1187624" y="2275572"/>
            <a:ext cx="5256584" cy="2119149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34" idx="1"/>
          </p:cNvCxnSpPr>
          <p:nvPr/>
        </p:nvCxnSpPr>
        <p:spPr>
          <a:xfrm>
            <a:off x="1187624" y="3679095"/>
            <a:ext cx="5256584" cy="1348890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187624" y="1659892"/>
            <a:ext cx="5256584" cy="140906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30" idx="1"/>
          </p:cNvCxnSpPr>
          <p:nvPr/>
        </p:nvCxnSpPr>
        <p:spPr>
          <a:xfrm flipV="1">
            <a:off x="1187624" y="2275573"/>
            <a:ext cx="5256584" cy="211914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23528" y="138621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204474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mf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274000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ppp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3528" y="34482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ff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416388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mp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3528" y="479715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pp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1182" y="544283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f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138621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c</a:t>
            </a:r>
            <a:r>
              <a:rPr lang="cs-CZ" sz="2400" dirty="0" smtClean="0">
                <a:solidFill>
                  <a:schemeClr val="bg1"/>
                </a:solidFill>
              </a:rPr>
              <a:t>o nejslaběji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204474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s</a:t>
            </a:r>
            <a:r>
              <a:rPr lang="cs-CZ" sz="2400" dirty="0" smtClean="0">
                <a:solidFill>
                  <a:schemeClr val="bg1"/>
                </a:solidFill>
              </a:rPr>
              <a:t>tředně slabě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274000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silně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44208" y="344826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elmi slabě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44208" y="41638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s</a:t>
            </a:r>
            <a:r>
              <a:rPr lang="cs-CZ" sz="2400" dirty="0" smtClean="0">
                <a:solidFill>
                  <a:schemeClr val="bg1"/>
                </a:solidFill>
              </a:rPr>
              <a:t>tředně silně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44208" y="479715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elmi silně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444208" y="544283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slabě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36" name="Přímá spojnice se šipkou 35"/>
          <p:cNvCxnSpPr>
            <a:endCxn id="32" idx="1"/>
          </p:cNvCxnSpPr>
          <p:nvPr/>
        </p:nvCxnSpPr>
        <p:spPr>
          <a:xfrm flipV="1">
            <a:off x="1165278" y="3679096"/>
            <a:ext cx="5278930" cy="1348889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31" idx="1"/>
          </p:cNvCxnSpPr>
          <p:nvPr/>
        </p:nvCxnSpPr>
        <p:spPr>
          <a:xfrm flipV="1">
            <a:off x="1165278" y="2970841"/>
            <a:ext cx="5278930" cy="2670610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20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750</TotalTime>
  <Words>269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Dynamika</vt:lpstr>
      <vt:lpstr>Dynamická označení</vt:lpstr>
      <vt:lpstr>Postupná změna dynamiky</vt:lpstr>
      <vt:lpstr>Propoj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112</cp:revision>
  <dcterms:created xsi:type="dcterms:W3CDTF">2011-09-27T06:27:05Z</dcterms:created>
  <dcterms:modified xsi:type="dcterms:W3CDTF">2013-05-25T08:02:38Z</dcterms:modified>
</cp:coreProperties>
</file>