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32" r:id="rId1"/>
  </p:sldMasterIdLst>
  <p:sldIdLst>
    <p:sldId id="265" r:id="rId2"/>
    <p:sldId id="275" r:id="rId3"/>
    <p:sldId id="257" r:id="rId4"/>
    <p:sldId id="285" r:id="rId5"/>
    <p:sldId id="286" r:id="rId6"/>
    <p:sldId id="287" r:id="rId7"/>
    <p:sldId id="284" r:id="rId8"/>
    <p:sldId id="282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Výchozí oddíl" id="{D47F2F9B-8D17-4906-B37D-A4B7D2CDA61F}">
          <p14:sldIdLst>
            <p14:sldId id="265"/>
            <p14:sldId id="275"/>
            <p14:sldId id="257"/>
            <p14:sldId id="285"/>
            <p14:sldId id="286"/>
            <p14:sldId id="287"/>
            <p14:sldId id="284"/>
          </p14:sldIdLst>
        </p14:section>
        <p14:section name="Oddíl bez názvu" id="{04C0CBDF-79A6-4F65-AD0E-0346DD5B4B1E}">
          <p14:sldIdLst>
            <p14:sldId id="282"/>
          </p14:sldIdLst>
        </p14:section>
      </p14:section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cs-CZ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Kliknutím na ikonu přidáte obrázek.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E488635A-1D34-4846-AC95-580C28682668}" type="datetimeFigureOut">
              <a:rPr lang="cs-CZ" smtClean="0"/>
              <a:pPr/>
              <a:t>25.5.2013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C6822083-301A-4EAB-BEB6-5E64160D79CB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33" r:id="rId1"/>
    <p:sldLayoutId id="2147483734" r:id="rId2"/>
    <p:sldLayoutId id="2147483735" r:id="rId3"/>
    <p:sldLayoutId id="2147483736" r:id="rId4"/>
    <p:sldLayoutId id="2147483737" r:id="rId5"/>
    <p:sldLayoutId id="2147483738" r:id="rId6"/>
    <p:sldLayoutId id="2147483739" r:id="rId7"/>
    <p:sldLayoutId id="2147483740" r:id="rId8"/>
    <p:sldLayoutId id="2147483741" r:id="rId9"/>
    <p:sldLayoutId id="2147483742" r:id="rId10"/>
    <p:sldLayoutId id="2147483743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accent4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627784" y="188640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6" name="Obdélník 5"/>
          <p:cNvSpPr/>
          <p:nvPr/>
        </p:nvSpPr>
        <p:spPr>
          <a:xfrm>
            <a:off x="323528" y="1124744"/>
            <a:ext cx="8424936" cy="523220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wrap="square">
            <a:spAutoFit/>
          </a:bodyPr>
          <a:lstStyle/>
          <a:p>
            <a:pPr algn="ctr"/>
            <a:r>
              <a:rPr lang="cs-CZ" b="1" dirty="0" smtClean="0">
                <a:solidFill>
                  <a:schemeClr val="bg1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projekt v rámci vzdělávacího programu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VZDĚLÁNÍ PRO KONKURENCESCHOPNOST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ŠABLONA ČÍSLO: III/2</a:t>
            </a:r>
          </a:p>
          <a:p>
            <a:pPr algn="ctr"/>
            <a:r>
              <a:rPr lang="cs-CZ" b="1" dirty="0" smtClean="0">
                <a:solidFill>
                  <a:schemeClr val="bg1"/>
                </a:solidFill>
              </a:rPr>
              <a:t>NÁZEV:  INOVACE A ZKVALITNĚNÍ VÝUKY PROSTŘEDNICTVÍM ICT</a:t>
            </a:r>
          </a:p>
          <a:p>
            <a:endParaRPr lang="cs-CZ" b="1" dirty="0" smtClean="0">
              <a:solidFill>
                <a:schemeClr val="bg1"/>
              </a:solidFill>
            </a:endParaRPr>
          </a:p>
          <a:p>
            <a:endParaRPr lang="cs-CZ" b="1" dirty="0">
              <a:solidFill>
                <a:schemeClr val="bg1"/>
              </a:solidFill>
            </a:endParaRPr>
          </a:p>
          <a:p>
            <a:r>
              <a:rPr lang="cs-CZ" b="1" dirty="0" smtClean="0">
                <a:solidFill>
                  <a:schemeClr val="bg1"/>
                </a:solidFill>
              </a:rPr>
              <a:t>PŘEDMĚT: Hudební výchova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ROČNÍK: 6. – 9.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TÉMA: Hudební teorie – tempová označení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AUTOR: Dušan Okénka</a:t>
            </a:r>
          </a:p>
          <a:p>
            <a:r>
              <a:rPr lang="cs-CZ" b="1" dirty="0" smtClean="0">
                <a:solidFill>
                  <a:schemeClr val="bg1"/>
                </a:solidFill>
              </a:rPr>
              <a:t>DATUM VYTVOŘENÍ: </a:t>
            </a:r>
            <a:r>
              <a:rPr lang="cs-CZ" b="1" dirty="0" smtClean="0">
                <a:solidFill>
                  <a:schemeClr val="bg1"/>
                </a:solidFill>
              </a:rPr>
              <a:t>7. 3. </a:t>
            </a:r>
            <a:r>
              <a:rPr lang="cs-CZ" b="1" dirty="0" smtClean="0">
                <a:solidFill>
                  <a:schemeClr val="bg1"/>
                </a:solidFill>
              </a:rPr>
              <a:t>2013</a:t>
            </a:r>
          </a:p>
          <a:p>
            <a:endParaRPr lang="cs-CZ" dirty="0" smtClean="0">
              <a:solidFill>
                <a:schemeClr val="bg1"/>
              </a:solidFill>
            </a:endParaRPr>
          </a:p>
          <a:p>
            <a:endParaRPr lang="cs-CZ" dirty="0" smtClean="0">
              <a:solidFill>
                <a:schemeClr val="bg1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VY_32_INOVACE_50_DO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</p:cSld>
  <p:clrMapOvr>
    <a:masterClrMapping/>
  </p:clrMapOvr>
  <p:transition spd="slow">
    <p:wheel spokes="1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404664"/>
            <a:ext cx="8229600" cy="1219200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 algn="ctr"/>
            <a:r>
              <a:rPr lang="cs-CZ" sz="5400" b="1" dirty="0" smtClean="0">
                <a:solidFill>
                  <a:schemeClr val="bg1"/>
                </a:solidFill>
              </a:rPr>
              <a:t>ANOTACE</a:t>
            </a:r>
            <a:endParaRPr lang="cs-CZ" sz="5400" b="1" dirty="0">
              <a:solidFill>
                <a:schemeClr val="bg1"/>
              </a:solidFill>
            </a:endParaRPr>
          </a:p>
        </p:txBody>
      </p:sp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2060848"/>
            <a:ext cx="8229600" cy="1944216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/>
          </a:bodyPr>
          <a:lstStyle/>
          <a:p>
            <a:pPr>
              <a:buClrTx/>
            </a:pPr>
            <a:r>
              <a:rPr lang="cs-CZ" dirty="0" smtClean="0"/>
              <a:t>PREZENTACE VYTVOŘENA JAKO DOPLNĚNÍ UČIVA 6. – 9. ROČNÍKU HUDEBNÍ TEORIE – </a:t>
            </a:r>
            <a:r>
              <a:rPr lang="cs-CZ" b="1" dirty="0" smtClean="0"/>
              <a:t>TEMPOVÁ OZNAČENÍ</a:t>
            </a: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4" name="Zástupný symbol pro obsah 1"/>
          <p:cNvSpPr>
            <a:spLocks noGrp="1"/>
          </p:cNvSpPr>
          <p:nvPr/>
        </p:nvSpPr>
        <p:spPr>
          <a:xfrm>
            <a:off x="457200" y="4293096"/>
            <a:ext cx="8229600" cy="230425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/>
              <a:t>Pilotáž: Prezentace pilotována ve třídách II. stupně, ale je možné ji využít jako doplnění učiva i ve vyšších ročnících I. stupně ZŠ. </a:t>
            </a:r>
            <a:r>
              <a:rPr lang="cs-CZ" dirty="0" smtClean="0"/>
              <a:t>Textové </a:t>
            </a:r>
            <a:r>
              <a:rPr lang="cs-CZ" dirty="0"/>
              <a:t>informace je možné zestručnit v návaznosti na věkovou skupinu žáků</a:t>
            </a:r>
            <a:r>
              <a:rPr lang="cs-CZ" dirty="0" smtClean="0"/>
              <a:t>. Doporučuji doplnit </a:t>
            </a:r>
            <a:r>
              <a:rPr lang="cs-CZ" dirty="0" err="1" smtClean="0"/>
              <a:t>audioukázkou</a:t>
            </a:r>
            <a:r>
              <a:rPr lang="cs-CZ" dirty="0" smtClean="0"/>
              <a:t>.</a:t>
            </a:r>
            <a:endParaRPr lang="cs-CZ" dirty="0"/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079101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:blinds dir="vert"/>
      </p:transition>
    </mc:Choice>
    <mc:Fallback xmlns="">
      <p:transition spd="slow">
        <p:blinds dir="vert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19465" y="1062006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Tempová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5062" y="260647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385024" y="2420888"/>
            <a:ext cx="8229600" cy="1944216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dirty="0" smtClean="0"/>
              <a:t>Tempo znamená rychlost, jakou se skladba hraje. Tempové označení v notách a začátku skladby a při změnách tempa i v průběhu skladby určuje, jak rychle se má skladba hrát nebo zpívat.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Tempová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257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4512575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Velmi pomalé tempo:</a:t>
            </a:r>
          </a:p>
          <a:p>
            <a:pPr marL="0" indent="0">
              <a:buClrTx/>
              <a:buNone/>
            </a:pPr>
            <a:r>
              <a:rPr lang="cs-CZ" dirty="0" err="1" smtClean="0"/>
              <a:t>Grave</a:t>
            </a:r>
            <a:r>
              <a:rPr lang="cs-CZ" dirty="0" smtClean="0"/>
              <a:t> </a:t>
            </a:r>
            <a:r>
              <a:rPr lang="cs-CZ" dirty="0" smtClean="0"/>
              <a:t>  – </a:t>
            </a:r>
            <a:r>
              <a:rPr lang="cs-CZ" dirty="0" smtClean="0"/>
              <a:t>vážně, těžce</a:t>
            </a:r>
          </a:p>
          <a:p>
            <a:pPr marL="0" indent="0">
              <a:buClrTx/>
              <a:buNone/>
            </a:pPr>
            <a:r>
              <a:rPr lang="cs-CZ" dirty="0" smtClean="0"/>
              <a:t>Largo </a:t>
            </a:r>
            <a:r>
              <a:rPr lang="cs-CZ" dirty="0" smtClean="0"/>
              <a:t>   – </a:t>
            </a:r>
            <a:r>
              <a:rPr lang="cs-CZ" dirty="0" smtClean="0"/>
              <a:t>široce</a:t>
            </a:r>
          </a:p>
          <a:p>
            <a:pPr marL="0" indent="0">
              <a:buClrTx/>
              <a:buNone/>
            </a:pPr>
            <a:r>
              <a:rPr lang="cs-CZ" dirty="0" smtClean="0"/>
              <a:t>Lento </a:t>
            </a:r>
            <a:r>
              <a:rPr lang="cs-CZ" dirty="0" smtClean="0"/>
              <a:t>   – </a:t>
            </a:r>
            <a:r>
              <a:rPr lang="cs-CZ" dirty="0" smtClean="0"/>
              <a:t>rozvláčně, zdlouha</a:t>
            </a:r>
          </a:p>
          <a:p>
            <a:pPr marL="0" indent="0">
              <a:buClrTx/>
              <a:buNone/>
            </a:pPr>
            <a:r>
              <a:rPr lang="cs-CZ" dirty="0" smtClean="0"/>
              <a:t>Adagio – pomalu, zvolna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/>
        </p:nvSpPr>
        <p:spPr>
          <a:xfrm>
            <a:off x="3995936" y="3933056"/>
            <a:ext cx="4944623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/>
              <a:t>N</a:t>
            </a:r>
            <a:r>
              <a:rPr lang="cs-CZ" b="1" dirty="0" smtClean="0"/>
              <a:t>epříliš pomalé tempo:</a:t>
            </a:r>
          </a:p>
          <a:p>
            <a:pPr marL="0" indent="0">
              <a:buClrTx/>
              <a:buNone/>
            </a:pPr>
            <a:r>
              <a:rPr lang="cs-CZ" dirty="0" smtClean="0"/>
              <a:t>Andante </a:t>
            </a:r>
            <a:r>
              <a:rPr lang="cs-CZ" dirty="0" smtClean="0"/>
              <a:t>  – </a:t>
            </a:r>
            <a:r>
              <a:rPr lang="cs-CZ" dirty="0" smtClean="0"/>
              <a:t>volně krokem</a:t>
            </a:r>
          </a:p>
          <a:p>
            <a:pPr marL="0" indent="0">
              <a:buClrTx/>
              <a:buNone/>
            </a:pPr>
            <a:r>
              <a:rPr lang="cs-CZ" dirty="0" err="1" smtClean="0"/>
              <a:t>Sostenuto</a:t>
            </a:r>
            <a:r>
              <a:rPr lang="cs-CZ" dirty="0" smtClean="0"/>
              <a:t> – zdrženlivě</a:t>
            </a:r>
          </a:p>
          <a:p>
            <a:pPr marL="0" indent="0">
              <a:buClrTx/>
              <a:buNone/>
            </a:pPr>
            <a:r>
              <a:rPr lang="cs-CZ" dirty="0" smtClean="0"/>
              <a:t>Maestoso </a:t>
            </a:r>
            <a:r>
              <a:rPr lang="cs-CZ" dirty="0" smtClean="0"/>
              <a:t> – </a:t>
            </a:r>
            <a:r>
              <a:rPr lang="cs-CZ" dirty="0" smtClean="0"/>
              <a:t>důstojně, velebně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1714796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Tempová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-12576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4512575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Střední mírné tempo:</a:t>
            </a:r>
          </a:p>
          <a:p>
            <a:pPr marL="0" indent="0">
              <a:buClrTx/>
              <a:buNone/>
            </a:pPr>
            <a:r>
              <a:rPr lang="cs-CZ" dirty="0" smtClean="0"/>
              <a:t>Moderato   </a:t>
            </a:r>
            <a:r>
              <a:rPr lang="cs-CZ" dirty="0" smtClean="0"/>
              <a:t>– mírně</a:t>
            </a:r>
          </a:p>
          <a:p>
            <a:pPr marL="0" indent="0">
              <a:buClrTx/>
              <a:buNone/>
            </a:pPr>
            <a:r>
              <a:rPr lang="cs-CZ" dirty="0" err="1" smtClean="0"/>
              <a:t>Allegreto</a:t>
            </a:r>
            <a:r>
              <a:rPr lang="cs-CZ" dirty="0" smtClean="0"/>
              <a:t> </a:t>
            </a:r>
            <a:r>
              <a:rPr lang="cs-CZ" dirty="0" smtClean="0"/>
              <a:t>   – </a:t>
            </a:r>
            <a:r>
              <a:rPr lang="cs-CZ" dirty="0" smtClean="0"/>
              <a:t>poněkud vesele</a:t>
            </a:r>
          </a:p>
          <a:p>
            <a:pPr marL="0" indent="0">
              <a:buClrTx/>
              <a:buNone/>
            </a:pPr>
            <a:r>
              <a:rPr lang="cs-CZ" dirty="0" smtClean="0"/>
              <a:t>Con moto </a:t>
            </a:r>
            <a:r>
              <a:rPr lang="cs-CZ" dirty="0" smtClean="0"/>
              <a:t>  - </a:t>
            </a:r>
            <a:r>
              <a:rPr lang="cs-CZ" dirty="0" smtClean="0"/>
              <a:t>hybně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/>
        </p:nvSpPr>
        <p:spPr>
          <a:xfrm>
            <a:off x="3347864" y="4141979"/>
            <a:ext cx="5413315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Rychlé tempo:</a:t>
            </a:r>
          </a:p>
          <a:p>
            <a:pPr marL="0" indent="0">
              <a:buClrTx/>
              <a:buNone/>
            </a:pPr>
            <a:r>
              <a:rPr lang="cs-CZ" dirty="0" smtClean="0"/>
              <a:t>Allegro moderato </a:t>
            </a:r>
            <a:r>
              <a:rPr lang="cs-CZ" dirty="0" smtClean="0"/>
              <a:t>  – </a:t>
            </a:r>
            <a:r>
              <a:rPr lang="cs-CZ" dirty="0" smtClean="0"/>
              <a:t>mírně rychle</a:t>
            </a:r>
          </a:p>
          <a:p>
            <a:pPr marL="0" indent="0">
              <a:buClrTx/>
              <a:buNone/>
            </a:pPr>
            <a:r>
              <a:rPr lang="cs-CZ" dirty="0" smtClean="0"/>
              <a:t>Allegro </a:t>
            </a:r>
            <a:r>
              <a:rPr lang="cs-CZ" dirty="0" smtClean="0"/>
              <a:t>                    – </a:t>
            </a:r>
            <a:r>
              <a:rPr lang="cs-CZ" dirty="0" smtClean="0"/>
              <a:t>vesele, rychle</a:t>
            </a:r>
          </a:p>
          <a:p>
            <a:pPr marL="0" indent="0">
              <a:buClrTx/>
              <a:buNone/>
            </a:pPr>
            <a:r>
              <a:rPr lang="cs-CZ" dirty="0" smtClean="0"/>
              <a:t>Allegro </a:t>
            </a:r>
            <a:r>
              <a:rPr lang="cs-CZ" dirty="0" err="1" smtClean="0"/>
              <a:t>assai</a:t>
            </a:r>
            <a:r>
              <a:rPr lang="cs-CZ" dirty="0" smtClean="0"/>
              <a:t> </a:t>
            </a:r>
            <a:r>
              <a:rPr lang="cs-CZ" dirty="0" smtClean="0"/>
              <a:t>           – </a:t>
            </a:r>
            <a:r>
              <a:rPr lang="cs-CZ" dirty="0" smtClean="0"/>
              <a:t>značně rychle</a:t>
            </a:r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12814885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383720" y="409209"/>
            <a:ext cx="6384783" cy="792088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Tempová označení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pic>
        <p:nvPicPr>
          <p:cNvPr id="1026" name="Picture 2" descr="C:\Users\EU12\AppData\Local\Microsoft\Windows\Temporary Internet Files\Content.IE5\M1TMZU76\MC900351847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1358212"/>
            <a:ext cx="1785042" cy="163565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Zástupný symbol pro obsah 1"/>
          <p:cNvSpPr>
            <a:spLocks noGrp="1"/>
          </p:cNvSpPr>
          <p:nvPr/>
        </p:nvSpPr>
        <p:spPr>
          <a:xfrm>
            <a:off x="419465" y="1772816"/>
            <a:ext cx="5304663" cy="2088232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Velmi rychlé tempo:</a:t>
            </a:r>
          </a:p>
          <a:p>
            <a:pPr marL="0" indent="0">
              <a:buClrTx/>
              <a:buNone/>
            </a:pPr>
            <a:r>
              <a:rPr lang="cs-CZ" dirty="0" smtClean="0"/>
              <a:t>Allegro vivace </a:t>
            </a:r>
            <a:r>
              <a:rPr lang="cs-CZ" dirty="0" smtClean="0"/>
              <a:t>  – </a:t>
            </a:r>
            <a:r>
              <a:rPr lang="cs-CZ" dirty="0" smtClean="0"/>
              <a:t>rychle a živě</a:t>
            </a:r>
          </a:p>
          <a:p>
            <a:pPr marL="0" indent="0">
              <a:buClrTx/>
              <a:buNone/>
            </a:pPr>
            <a:r>
              <a:rPr lang="cs-CZ" dirty="0" smtClean="0"/>
              <a:t>Vivace, </a:t>
            </a:r>
            <a:r>
              <a:rPr lang="cs-CZ" dirty="0" err="1" smtClean="0"/>
              <a:t>vivo</a:t>
            </a:r>
            <a:r>
              <a:rPr lang="cs-CZ" dirty="0" smtClean="0"/>
              <a:t>       </a:t>
            </a:r>
            <a:r>
              <a:rPr lang="cs-CZ" dirty="0" smtClean="0"/>
              <a:t>– živě</a:t>
            </a:r>
          </a:p>
          <a:p>
            <a:pPr marL="0" indent="0">
              <a:buClrTx/>
              <a:buNone/>
            </a:pPr>
            <a:r>
              <a:rPr lang="cs-CZ" dirty="0" smtClean="0"/>
              <a:t>Presto </a:t>
            </a:r>
            <a:r>
              <a:rPr lang="cs-CZ" dirty="0" smtClean="0"/>
              <a:t>                 – </a:t>
            </a:r>
            <a:r>
              <a:rPr lang="cs-CZ" dirty="0" smtClean="0"/>
              <a:t>rychle, úprkem</a:t>
            </a:r>
          </a:p>
          <a:p>
            <a:pPr marL="0" indent="0">
              <a:buClrTx/>
              <a:buNone/>
            </a:pPr>
            <a:endParaRPr lang="cs-CZ" dirty="0" smtClean="0"/>
          </a:p>
          <a:p>
            <a:pPr marL="514350" indent="-514350">
              <a:buClrTx/>
              <a:buFont typeface="+mj-lt"/>
              <a:buAutoNum type="arabicPeriod"/>
            </a:pPr>
            <a:endParaRPr lang="cs-CZ" dirty="0"/>
          </a:p>
        </p:txBody>
      </p:sp>
      <p:sp>
        <p:nvSpPr>
          <p:cNvPr id="5" name="Zástupný symbol pro obsah 1"/>
          <p:cNvSpPr>
            <a:spLocks noGrp="1"/>
          </p:cNvSpPr>
          <p:nvPr/>
        </p:nvSpPr>
        <p:spPr>
          <a:xfrm>
            <a:off x="1403648" y="4141979"/>
            <a:ext cx="7357531" cy="2376264"/>
          </a:xfrm>
          <a:prstGeom prst="rect">
            <a:avLst/>
          </a:prstGeo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 vert="horz">
            <a:normAutofit lnSpcReduction="10000"/>
          </a:bodyPr>
          <a:lstStyle>
            <a:lvl1pPr marL="274320" indent="-274320" algn="l" rtl="0" eaLnBrk="1" latinLnBrk="0" hangingPunct="1">
              <a:spcBef>
                <a:spcPts val="600"/>
              </a:spcBef>
              <a:buClr>
                <a:schemeClr val="accent2"/>
              </a:buClr>
              <a:buSzPct val="85000"/>
              <a:buFont typeface="Wingdings 2"/>
              <a:buChar char=""/>
              <a:defRPr kumimoji="0" sz="2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1pPr>
            <a:lvl2pPr marL="640080" indent="-27432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/>
              <a:buChar char=""/>
              <a:defRPr kumimoji="0" sz="24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2pPr>
            <a:lvl3pPr marL="1005840" indent="-228600" algn="l" rtl="0" eaLnBrk="1" latinLnBrk="0" hangingPunct="1">
              <a:spcBef>
                <a:spcPts val="300"/>
              </a:spcBef>
              <a:buClr>
                <a:schemeClr val="accent2">
                  <a:shade val="50000"/>
                </a:schemeClr>
              </a:buClr>
              <a:buSzPct val="85000"/>
              <a:buFont typeface="Wingdings 2"/>
              <a:buChar char=""/>
              <a:defRPr kumimoji="0" sz="21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3pPr>
            <a:lvl4pPr marL="1280160" indent="-228600" algn="l" rtl="0" eaLnBrk="1" latinLnBrk="0" hangingPunct="1">
              <a:spcBef>
                <a:spcPts val="30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9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4pPr>
            <a:lvl5pPr marL="155448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"/>
              <a:defRPr kumimoji="0" sz="16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5pPr>
            <a:lvl6pPr marL="1828800" indent="-22860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7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6pPr>
            <a:lvl7pPr marL="201168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600" kern="1200" baseline="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7pPr>
            <a:lvl8pPr marL="228600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8pPr>
            <a:lvl9pPr marL="2560320" indent="-182880" algn="l" rtl="0" eaLnBrk="1" latinLnBrk="0" hangingPunct="1">
              <a:spcBef>
                <a:spcPts val="340"/>
              </a:spcBef>
              <a:buClr>
                <a:schemeClr val="accent2">
                  <a:shade val="75000"/>
                </a:schemeClr>
              </a:buClr>
              <a:buSzPct val="85000"/>
              <a:buFont typeface="Wingdings 2" pitchFamily="18" charset="2"/>
              <a:buChar char="?"/>
              <a:defRPr kumimoji="0" sz="1500" kern="1200">
                <a:solidFill>
                  <a:schemeClr val="dk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ClrTx/>
              <a:buNone/>
            </a:pPr>
            <a:r>
              <a:rPr lang="cs-CZ" b="1" dirty="0" smtClean="0"/>
              <a:t>Postupné změny tempa:</a:t>
            </a:r>
          </a:p>
          <a:p>
            <a:pPr marL="0" indent="0">
              <a:buClrTx/>
              <a:buNone/>
            </a:pPr>
            <a:r>
              <a:rPr lang="cs-CZ" dirty="0" smtClean="0"/>
              <a:t>Accelerando </a:t>
            </a:r>
            <a:r>
              <a:rPr lang="cs-CZ" dirty="0" smtClean="0"/>
              <a:t>                 – </a:t>
            </a:r>
            <a:r>
              <a:rPr lang="cs-CZ" dirty="0" smtClean="0"/>
              <a:t>zrychlovat</a:t>
            </a:r>
          </a:p>
          <a:p>
            <a:pPr marL="0" indent="0">
              <a:buClrTx/>
              <a:buNone/>
            </a:pPr>
            <a:r>
              <a:rPr lang="cs-CZ" dirty="0" err="1" smtClean="0"/>
              <a:t>Poco</a:t>
            </a:r>
            <a:r>
              <a:rPr lang="cs-CZ" dirty="0" smtClean="0"/>
              <a:t> a </a:t>
            </a:r>
            <a:r>
              <a:rPr lang="cs-CZ" dirty="0" err="1" smtClean="0"/>
              <a:t>poco</a:t>
            </a:r>
            <a:r>
              <a:rPr lang="cs-CZ" dirty="0" smtClean="0"/>
              <a:t> animato </a:t>
            </a:r>
            <a:r>
              <a:rPr lang="cs-CZ" dirty="0" smtClean="0"/>
              <a:t>  – </a:t>
            </a:r>
            <a:r>
              <a:rPr lang="cs-CZ" dirty="0" smtClean="0"/>
              <a:t>oživovat více a více</a:t>
            </a:r>
          </a:p>
          <a:p>
            <a:pPr marL="0" indent="0">
              <a:buClrTx/>
              <a:buNone/>
            </a:pPr>
            <a:r>
              <a:rPr lang="cs-CZ" dirty="0" smtClean="0"/>
              <a:t>Ritardando, rit. </a:t>
            </a:r>
            <a:r>
              <a:rPr lang="cs-CZ" dirty="0" smtClean="0"/>
              <a:t>            – </a:t>
            </a:r>
            <a:r>
              <a:rPr lang="cs-CZ" dirty="0" smtClean="0"/>
              <a:t>zvolňovat</a:t>
            </a:r>
          </a:p>
          <a:p>
            <a:pPr marL="0" indent="0">
              <a:buClrTx/>
              <a:buNone/>
            </a:pPr>
            <a:r>
              <a:rPr lang="cs-CZ" dirty="0" smtClean="0"/>
              <a:t>Ritenuto </a:t>
            </a:r>
            <a:r>
              <a:rPr lang="cs-CZ" dirty="0" smtClean="0"/>
              <a:t>                        – </a:t>
            </a:r>
            <a:r>
              <a:rPr lang="cs-CZ" dirty="0" smtClean="0"/>
              <a:t>postupně zpomalovat.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8307552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2" grpId="0" animBg="1"/>
      <p:bldP spid="5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179512" y="188640"/>
            <a:ext cx="8712968" cy="787544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Autofit/>
          </a:bodyPr>
          <a:lstStyle/>
          <a:p>
            <a:r>
              <a:rPr lang="cs-CZ" sz="5400" dirty="0" smtClean="0">
                <a:solidFill>
                  <a:schemeClr val="tx1">
                    <a:lumMod val="50000"/>
                  </a:schemeClr>
                </a:solidFill>
              </a:rPr>
              <a:t>Propoj</a:t>
            </a:r>
            <a:endParaRPr lang="cs-CZ" sz="5400" b="1" dirty="0">
              <a:solidFill>
                <a:schemeClr val="tx1">
                  <a:lumMod val="50000"/>
                </a:schemeClr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2051720" y="1659891"/>
            <a:ext cx="4392488" cy="3981560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" name="Přímá spojnice se šipkou 18"/>
          <p:cNvCxnSpPr>
            <a:endCxn id="33" idx="1"/>
          </p:cNvCxnSpPr>
          <p:nvPr/>
        </p:nvCxnSpPr>
        <p:spPr>
          <a:xfrm>
            <a:off x="2029374" y="2291226"/>
            <a:ext cx="4414834" cy="2103495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nice se šipkou 20"/>
          <p:cNvCxnSpPr>
            <a:endCxn id="34" idx="1"/>
          </p:cNvCxnSpPr>
          <p:nvPr/>
        </p:nvCxnSpPr>
        <p:spPr>
          <a:xfrm>
            <a:off x="2092307" y="3695671"/>
            <a:ext cx="4351901" cy="1332314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 flipV="1">
            <a:off x="2073512" y="1659891"/>
            <a:ext cx="4370696" cy="1310949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>
            <a:endCxn id="30" idx="1"/>
          </p:cNvCxnSpPr>
          <p:nvPr/>
        </p:nvCxnSpPr>
        <p:spPr>
          <a:xfrm flipV="1">
            <a:off x="2073512" y="2275573"/>
            <a:ext cx="4370696" cy="2119150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" name="TextovéPole 1"/>
          <p:cNvSpPr txBox="1"/>
          <p:nvPr/>
        </p:nvSpPr>
        <p:spPr>
          <a:xfrm>
            <a:off x="323528" y="138621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moderato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0" name="TextovéPole 19"/>
          <p:cNvSpPr txBox="1"/>
          <p:nvPr/>
        </p:nvSpPr>
        <p:spPr>
          <a:xfrm>
            <a:off x="323528" y="2044741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allegro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2" name="TextovéPole 21"/>
          <p:cNvSpPr txBox="1"/>
          <p:nvPr/>
        </p:nvSpPr>
        <p:spPr>
          <a:xfrm>
            <a:off x="323528" y="2740009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vivace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23528" y="3448264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largo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23528" y="416388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err="1" smtClean="0">
                <a:solidFill>
                  <a:schemeClr val="bg1"/>
                </a:solidFill>
              </a:rPr>
              <a:t>sostenuto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323528" y="479715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andante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301182" y="5442837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adagio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29" name="TextovéPole 28"/>
          <p:cNvSpPr txBox="1"/>
          <p:nvPr/>
        </p:nvSpPr>
        <p:spPr>
          <a:xfrm>
            <a:off x="6444208" y="1386218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živě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0" name="TextovéPole 29"/>
          <p:cNvSpPr txBox="1"/>
          <p:nvPr/>
        </p:nvSpPr>
        <p:spPr>
          <a:xfrm>
            <a:off x="6444208" y="2044740"/>
            <a:ext cx="187220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zadržovaně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1" name="TextovéPole 30"/>
          <p:cNvSpPr txBox="1"/>
          <p:nvPr/>
        </p:nvSpPr>
        <p:spPr>
          <a:xfrm>
            <a:off x="6444208" y="2740008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p</a:t>
            </a:r>
            <a:r>
              <a:rPr lang="cs-CZ" sz="2400" dirty="0" smtClean="0">
                <a:solidFill>
                  <a:schemeClr val="bg1"/>
                </a:solidFill>
              </a:rPr>
              <a:t>omalu, zvolna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2" name="TextovéPole 31"/>
          <p:cNvSpPr txBox="1"/>
          <p:nvPr/>
        </p:nvSpPr>
        <p:spPr>
          <a:xfrm>
            <a:off x="6444208" y="3448263"/>
            <a:ext cx="2304256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volně krokem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3" name="TextovéPole 32"/>
          <p:cNvSpPr txBox="1"/>
          <p:nvPr/>
        </p:nvSpPr>
        <p:spPr>
          <a:xfrm>
            <a:off x="6444208" y="4163888"/>
            <a:ext cx="2160240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v</a:t>
            </a:r>
            <a:r>
              <a:rPr lang="cs-CZ" sz="2400" dirty="0" smtClean="0">
                <a:solidFill>
                  <a:schemeClr val="bg1"/>
                </a:solidFill>
              </a:rPr>
              <a:t>esele, rychle</a:t>
            </a:r>
            <a:endParaRPr lang="cs-CZ" sz="2400" dirty="0">
              <a:solidFill>
                <a:schemeClr val="bg1"/>
              </a:solidFill>
            </a:endParaRPr>
          </a:p>
        </p:txBody>
      </p:sp>
      <p:sp>
        <p:nvSpPr>
          <p:cNvPr id="34" name="TextovéPole 33"/>
          <p:cNvSpPr txBox="1"/>
          <p:nvPr/>
        </p:nvSpPr>
        <p:spPr>
          <a:xfrm>
            <a:off x="6444208" y="4797152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>
                <a:solidFill>
                  <a:schemeClr val="bg1"/>
                </a:solidFill>
              </a:rPr>
              <a:t>š</a:t>
            </a:r>
            <a:r>
              <a:rPr lang="cs-CZ" sz="2400" dirty="0" smtClean="0">
                <a:solidFill>
                  <a:schemeClr val="bg1"/>
                </a:solidFill>
              </a:rPr>
              <a:t>iroce</a:t>
            </a:r>
          </a:p>
        </p:txBody>
      </p:sp>
      <p:sp>
        <p:nvSpPr>
          <p:cNvPr id="35" name="TextovéPole 34"/>
          <p:cNvSpPr txBox="1"/>
          <p:nvPr/>
        </p:nvSpPr>
        <p:spPr>
          <a:xfrm>
            <a:off x="6444208" y="5442836"/>
            <a:ext cx="172819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dirty="0" smtClean="0">
                <a:solidFill>
                  <a:schemeClr val="bg1"/>
                </a:solidFill>
              </a:rPr>
              <a:t>mírně</a:t>
            </a:r>
            <a:endParaRPr lang="cs-CZ" sz="2400" dirty="0">
              <a:solidFill>
                <a:schemeClr val="bg1"/>
              </a:solidFill>
            </a:endParaRPr>
          </a:p>
        </p:txBody>
      </p:sp>
      <p:cxnSp>
        <p:nvCxnSpPr>
          <p:cNvPr id="36" name="Přímá spojnice se šipkou 35"/>
          <p:cNvCxnSpPr>
            <a:endCxn id="32" idx="1"/>
          </p:cNvCxnSpPr>
          <p:nvPr/>
        </p:nvCxnSpPr>
        <p:spPr>
          <a:xfrm flipV="1">
            <a:off x="2029374" y="3679096"/>
            <a:ext cx="4414834" cy="1348889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se šipkou 36"/>
          <p:cNvCxnSpPr>
            <a:endCxn id="31" idx="1"/>
          </p:cNvCxnSpPr>
          <p:nvPr/>
        </p:nvCxnSpPr>
        <p:spPr>
          <a:xfrm flipV="1">
            <a:off x="2029374" y="2970841"/>
            <a:ext cx="4414834" cy="2708784"/>
          </a:xfrm>
          <a:prstGeom prst="straightConnector1">
            <a:avLst/>
          </a:prstGeom>
          <a:ln w="25400">
            <a:solidFill>
              <a:srgbClr val="FF0000"/>
            </a:solidFill>
            <a:headEnd type="arrow"/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0072092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600">
        <p14:conveyor dir="l"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7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2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17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2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27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2" dur="500"/>
                                        <p:tgtEl>
                                          <p:spTgt spid="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37" dur="500"/>
                                        <p:tgtEl>
                                          <p:spTgt spid="3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67544" y="692696"/>
            <a:ext cx="8229600" cy="68431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>
            <a:normAutofit fontScale="90000"/>
          </a:bodyPr>
          <a:lstStyle/>
          <a:p>
            <a:pPr algn="ctr"/>
            <a:r>
              <a:rPr lang="cs-CZ" sz="4000" b="1" dirty="0"/>
              <a:t>CITACE: OBRÁZKY, </a:t>
            </a:r>
            <a:r>
              <a:rPr lang="cs-CZ" sz="4000" b="1" dirty="0" smtClean="0"/>
              <a:t>FOTOGRAFIE</a:t>
            </a:r>
            <a:endParaRPr lang="cs-CZ" sz="4000" dirty="0"/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>
          <a:xfrm>
            <a:off x="179512" y="1772816"/>
            <a:ext cx="8784976" cy="1728192"/>
          </a:xfrm>
        </p:spPr>
        <p:style>
          <a:lnRef idx="1">
            <a:schemeClr val="accent4"/>
          </a:lnRef>
          <a:fillRef idx="2">
            <a:schemeClr val="accent4"/>
          </a:fillRef>
          <a:effectRef idx="1">
            <a:schemeClr val="accent4"/>
          </a:effectRef>
          <a:fontRef idx="minor">
            <a:schemeClr val="dk1"/>
          </a:fontRef>
        </p:style>
        <p:txBody>
          <a:bodyPr/>
          <a:lstStyle/>
          <a:p>
            <a:pPr marL="0" indent="0">
              <a:buClrTx/>
              <a:buNone/>
            </a:pPr>
            <a:r>
              <a:rPr lang="cs-CZ" sz="2800">
                <a:solidFill>
                  <a:schemeClr val="bg1"/>
                </a:solidFill>
              </a:rPr>
              <a:t>Obrázky </a:t>
            </a:r>
            <a:r>
              <a:rPr lang="cs-CZ" sz="2800" smtClean="0">
                <a:solidFill>
                  <a:schemeClr val="bg1"/>
                </a:solidFill>
              </a:rPr>
              <a:t> – vlastní </a:t>
            </a:r>
            <a:endParaRPr lang="cs-CZ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47527010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400">
        <p14:ripple/>
      </p:transition>
    </mc:Choice>
    <mc:Fallback xmlns="">
      <p:transition spd="slow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rchol">
  <a:themeElements>
    <a:clrScheme name="Vrchol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Vrchol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Vrchol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697</TotalTime>
  <Words>314</Words>
  <Application>Microsoft Office PowerPoint</Application>
  <PresentationFormat>Předvádění na obrazovce (4:3)</PresentationFormat>
  <Paragraphs>74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Vrchol</vt:lpstr>
      <vt:lpstr>Prezentace aplikace PowerPoint</vt:lpstr>
      <vt:lpstr>ANOTACE</vt:lpstr>
      <vt:lpstr>Tempová označení</vt:lpstr>
      <vt:lpstr>Tempová označení</vt:lpstr>
      <vt:lpstr>Tempová označení</vt:lpstr>
      <vt:lpstr>Tempová označení</vt:lpstr>
      <vt:lpstr>Propoj</vt:lpstr>
      <vt:lpstr>CITACE: OBRÁZKY, FOTOGRAFIE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Viola</dc:title>
  <dc:creator>OKE</dc:creator>
  <cp:lastModifiedBy>ZS SLOVAN</cp:lastModifiedBy>
  <cp:revision>106</cp:revision>
  <dcterms:created xsi:type="dcterms:W3CDTF">2011-09-27T06:27:05Z</dcterms:created>
  <dcterms:modified xsi:type="dcterms:W3CDTF">2013-05-25T08:11:40Z</dcterms:modified>
</cp:coreProperties>
</file>