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8" r:id="rId5"/>
    <p:sldId id="285" r:id="rId6"/>
    <p:sldId id="284" r:id="rId7"/>
    <p:sldId id="28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8"/>
            <p14:sldId id="285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přednesová označení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>
                <a:solidFill>
                  <a:schemeClr val="bg1"/>
                </a:solidFill>
              </a:rPr>
              <a:t>4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VY_32_INOVACE_51_DO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PŘEDNESOVÁ OZNAČENÍ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872716"/>
            <a:ext cx="6996592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Přednesová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268760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107504" y="2904418"/>
            <a:ext cx="8229600" cy="25408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určení způsobu jak interpretovat danou hudbu (nálady, výrazu)</a:t>
            </a:r>
          </a:p>
          <a:p>
            <a:r>
              <a:rPr lang="cs-CZ" dirty="0"/>
              <a:t>speciální přednesová </a:t>
            </a:r>
            <a:r>
              <a:rPr lang="cs-CZ" dirty="0" smtClean="0"/>
              <a:t>označení pro jednotlivé nástroje</a:t>
            </a:r>
            <a:endParaRPr lang="cs-CZ" dirty="0"/>
          </a:p>
          <a:p>
            <a:r>
              <a:rPr lang="cs-CZ" dirty="0"/>
              <a:t>označeno na začátku, změny během skladby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7457065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Přednesová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395" y="1196752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6579930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staccato (</a:t>
            </a:r>
            <a:r>
              <a:rPr lang="cs-CZ" dirty="0" err="1" smtClean="0"/>
              <a:t>stakáto</a:t>
            </a:r>
            <a:r>
              <a:rPr lang="cs-CZ" dirty="0" smtClean="0"/>
              <a:t>)                  – krátce</a:t>
            </a:r>
          </a:p>
          <a:p>
            <a:pPr marL="0" indent="0">
              <a:buClrTx/>
              <a:buNone/>
            </a:pPr>
            <a:r>
              <a:rPr lang="cs-CZ" dirty="0" err="1" smtClean="0"/>
              <a:t>segato</a:t>
            </a:r>
            <a:r>
              <a:rPr lang="cs-CZ" dirty="0" smtClean="0"/>
              <a:t> (</a:t>
            </a:r>
            <a:r>
              <a:rPr lang="cs-CZ" dirty="0" err="1" smtClean="0"/>
              <a:t>legáto</a:t>
            </a:r>
            <a:r>
              <a:rPr lang="cs-CZ" dirty="0" smtClean="0"/>
              <a:t>                        – vázaně</a:t>
            </a:r>
          </a:p>
          <a:p>
            <a:pPr marL="0" indent="0">
              <a:buClrTx/>
              <a:buNone/>
            </a:pPr>
            <a:r>
              <a:rPr lang="cs-CZ" dirty="0" smtClean="0"/>
              <a:t>con sordino (</a:t>
            </a:r>
            <a:r>
              <a:rPr lang="cs-CZ" dirty="0" err="1" smtClean="0"/>
              <a:t>kon</a:t>
            </a:r>
            <a:r>
              <a:rPr lang="cs-CZ" dirty="0" smtClean="0"/>
              <a:t> </a:t>
            </a:r>
            <a:r>
              <a:rPr lang="cs-CZ" dirty="0" err="1" smtClean="0"/>
              <a:t>sordýno</a:t>
            </a:r>
            <a:r>
              <a:rPr lang="cs-CZ" dirty="0" smtClean="0"/>
              <a:t>) – s dusítkem</a:t>
            </a:r>
          </a:p>
          <a:p>
            <a:pPr marL="0" indent="0">
              <a:buClrTx/>
              <a:buNone/>
            </a:pPr>
            <a:r>
              <a:rPr lang="cs-CZ" dirty="0" err="1" smtClean="0"/>
              <a:t>sizzicato</a:t>
            </a:r>
            <a:r>
              <a:rPr lang="cs-CZ" dirty="0" smtClean="0"/>
              <a:t> (</a:t>
            </a:r>
            <a:r>
              <a:rPr lang="cs-CZ" dirty="0" err="1" smtClean="0"/>
              <a:t>picikáto</a:t>
            </a:r>
            <a:r>
              <a:rPr lang="cs-CZ" dirty="0" smtClean="0"/>
              <a:t>)               – drnkat prstem</a:t>
            </a:r>
          </a:p>
          <a:p>
            <a:pPr marL="0" indent="0">
              <a:buClrTx/>
              <a:buNone/>
            </a:pPr>
            <a:r>
              <a:rPr lang="cs-CZ" dirty="0" err="1" smtClean="0"/>
              <a:t>arco</a:t>
            </a:r>
            <a:r>
              <a:rPr lang="cs-CZ" dirty="0" smtClean="0"/>
              <a:t> (</a:t>
            </a:r>
            <a:r>
              <a:rPr lang="cs-CZ" dirty="0" err="1" smtClean="0"/>
              <a:t>arko</a:t>
            </a:r>
            <a:r>
              <a:rPr lang="cs-CZ" dirty="0" smtClean="0"/>
              <a:t>)                              - hrát smyčcem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/>
        </p:nvSpPr>
        <p:spPr>
          <a:xfrm>
            <a:off x="2555776" y="4287147"/>
            <a:ext cx="5904656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err="1" smtClean="0"/>
              <a:t>fuoco</a:t>
            </a:r>
            <a:r>
              <a:rPr lang="cs-CZ" dirty="0" smtClean="0"/>
              <a:t> (</a:t>
            </a:r>
            <a:r>
              <a:rPr lang="cs-CZ" dirty="0" err="1" smtClean="0"/>
              <a:t>fuóko</a:t>
            </a:r>
            <a:r>
              <a:rPr lang="cs-CZ" dirty="0" smtClean="0"/>
              <a:t>)                       – ohnivě</a:t>
            </a:r>
          </a:p>
          <a:p>
            <a:pPr marL="0" indent="0">
              <a:buClrTx/>
              <a:buNone/>
            </a:pPr>
            <a:r>
              <a:rPr lang="cs-CZ" dirty="0" smtClean="0"/>
              <a:t>con brio (</a:t>
            </a:r>
            <a:r>
              <a:rPr lang="cs-CZ" dirty="0" err="1" smtClean="0"/>
              <a:t>kon</a:t>
            </a:r>
            <a:r>
              <a:rPr lang="cs-CZ" dirty="0" smtClean="0"/>
              <a:t> brio)              – s ohněm</a:t>
            </a:r>
          </a:p>
          <a:p>
            <a:pPr marL="0" indent="0">
              <a:buClrTx/>
              <a:buNone/>
            </a:pPr>
            <a:r>
              <a:rPr lang="cs-CZ" dirty="0" smtClean="0"/>
              <a:t>ad </a:t>
            </a:r>
            <a:r>
              <a:rPr lang="cs-CZ" dirty="0" err="1" smtClean="0"/>
              <a:t>libitum</a:t>
            </a:r>
            <a:r>
              <a:rPr lang="cs-CZ" dirty="0" smtClean="0"/>
              <a:t>                            – dle libosti</a:t>
            </a:r>
          </a:p>
          <a:p>
            <a:pPr marL="0" indent="0">
              <a:buClrTx/>
              <a:buNone/>
            </a:pPr>
            <a:r>
              <a:rPr lang="cs-CZ" dirty="0" smtClean="0"/>
              <a:t>animato                                – oživeně</a:t>
            </a:r>
          </a:p>
          <a:p>
            <a:pPr marL="0" indent="0">
              <a:buClrTx/>
              <a:buNone/>
            </a:pPr>
            <a:r>
              <a:rPr lang="cs-CZ" dirty="0" smtClean="0"/>
              <a:t>scherzando (</a:t>
            </a:r>
            <a:r>
              <a:rPr lang="cs-CZ" dirty="0" err="1" smtClean="0"/>
              <a:t>skercando</a:t>
            </a:r>
            <a:r>
              <a:rPr lang="cs-CZ" dirty="0" smtClean="0"/>
              <a:t>)    - žertovně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7457065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Přednesová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395" y="1196752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6456791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err="1" smtClean="0"/>
              <a:t>amoroso</a:t>
            </a:r>
            <a:r>
              <a:rPr lang="cs-CZ" dirty="0" smtClean="0"/>
              <a:t> (</a:t>
            </a:r>
            <a:r>
              <a:rPr lang="cs-CZ" dirty="0" err="1" smtClean="0"/>
              <a:t>amorózo</a:t>
            </a:r>
            <a:r>
              <a:rPr lang="cs-CZ" dirty="0" smtClean="0"/>
              <a:t>)           – milostně</a:t>
            </a:r>
          </a:p>
          <a:p>
            <a:pPr marL="0" indent="0">
              <a:buClrTx/>
              <a:buNone/>
            </a:pPr>
            <a:r>
              <a:rPr lang="cs-CZ" dirty="0" err="1" smtClean="0"/>
              <a:t>appasionato</a:t>
            </a:r>
            <a:r>
              <a:rPr lang="cs-CZ" dirty="0" smtClean="0"/>
              <a:t> (</a:t>
            </a:r>
            <a:r>
              <a:rPr lang="cs-CZ" dirty="0" err="1" smtClean="0"/>
              <a:t>apasionáto</a:t>
            </a:r>
            <a:r>
              <a:rPr lang="cs-CZ" dirty="0" smtClean="0"/>
              <a:t>) – vášnivě</a:t>
            </a:r>
          </a:p>
          <a:p>
            <a:pPr marL="0" indent="0">
              <a:buClrTx/>
              <a:buNone/>
            </a:pPr>
            <a:r>
              <a:rPr lang="cs-CZ" dirty="0" err="1" smtClean="0"/>
              <a:t>cantado</a:t>
            </a:r>
            <a:r>
              <a:rPr lang="cs-CZ" dirty="0" smtClean="0"/>
              <a:t> (</a:t>
            </a:r>
            <a:r>
              <a:rPr lang="cs-CZ" dirty="0" err="1" smtClean="0"/>
              <a:t>kantando</a:t>
            </a:r>
            <a:r>
              <a:rPr lang="cs-CZ" dirty="0" smtClean="0"/>
              <a:t>)           – </a:t>
            </a:r>
            <a:r>
              <a:rPr lang="cs-CZ" dirty="0" err="1" smtClean="0"/>
              <a:t>zpívaně</a:t>
            </a:r>
            <a:endParaRPr lang="cs-CZ" dirty="0" smtClean="0"/>
          </a:p>
          <a:p>
            <a:pPr marL="0" indent="0">
              <a:buClrTx/>
              <a:buNone/>
            </a:pPr>
            <a:r>
              <a:rPr lang="cs-CZ" dirty="0" smtClean="0"/>
              <a:t>dolce (sladce)                      - sladce</a:t>
            </a:r>
          </a:p>
          <a:p>
            <a:pPr marL="0" indent="0">
              <a:buClrTx/>
              <a:buNone/>
            </a:pPr>
            <a:r>
              <a:rPr lang="cs-CZ" dirty="0" smtClean="0"/>
              <a:t>dolcissimo (</a:t>
            </a:r>
            <a:r>
              <a:rPr lang="cs-CZ" dirty="0" err="1" smtClean="0"/>
              <a:t>dolčisímo</a:t>
            </a:r>
            <a:r>
              <a:rPr lang="cs-CZ" dirty="0" smtClean="0"/>
              <a:t>)      - velmi sladce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/>
        </p:nvSpPr>
        <p:spPr>
          <a:xfrm>
            <a:off x="3995936" y="4287147"/>
            <a:ext cx="4464496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glissando   – klouzavě</a:t>
            </a:r>
          </a:p>
          <a:p>
            <a:pPr marL="0" indent="0">
              <a:buClrTx/>
              <a:buNone/>
            </a:pPr>
            <a:r>
              <a:rPr lang="cs-CZ" dirty="0" err="1" smtClean="0"/>
              <a:t>giocoso</a:t>
            </a:r>
            <a:r>
              <a:rPr lang="cs-CZ" dirty="0" smtClean="0"/>
              <a:t>       – hravě</a:t>
            </a:r>
          </a:p>
          <a:p>
            <a:pPr marL="0" indent="0">
              <a:buClrTx/>
              <a:buNone/>
            </a:pPr>
            <a:r>
              <a:rPr lang="cs-CZ" dirty="0" err="1" smtClean="0"/>
              <a:t>triste</a:t>
            </a:r>
            <a:r>
              <a:rPr lang="cs-CZ" dirty="0" smtClean="0"/>
              <a:t>           – smutně</a:t>
            </a:r>
          </a:p>
          <a:p>
            <a:pPr marL="0" indent="0">
              <a:buClrTx/>
              <a:buNone/>
            </a:pPr>
            <a:r>
              <a:rPr lang="cs-CZ" dirty="0" err="1" smtClean="0"/>
              <a:t>patetico</a:t>
            </a:r>
            <a:r>
              <a:rPr lang="cs-CZ" dirty="0" smtClean="0"/>
              <a:t>       – povznešeně</a:t>
            </a:r>
          </a:p>
          <a:p>
            <a:pPr marL="0" indent="0">
              <a:buClrTx/>
              <a:buNone/>
            </a:pPr>
            <a:r>
              <a:rPr lang="cs-CZ" dirty="0" err="1" smtClean="0"/>
              <a:t>eroico</a:t>
            </a:r>
            <a:r>
              <a:rPr lang="cs-CZ" dirty="0" smtClean="0"/>
              <a:t>          - hrdinsky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14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Propoj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051720" y="1659891"/>
            <a:ext cx="4392488" cy="398156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33" idx="1"/>
          </p:cNvCxnSpPr>
          <p:nvPr/>
        </p:nvCxnSpPr>
        <p:spPr>
          <a:xfrm>
            <a:off x="2029374" y="2291226"/>
            <a:ext cx="4414834" cy="2103495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34" idx="1"/>
          </p:cNvCxnSpPr>
          <p:nvPr/>
        </p:nvCxnSpPr>
        <p:spPr>
          <a:xfrm>
            <a:off x="2092307" y="3695671"/>
            <a:ext cx="4351901" cy="133231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073512" y="1659891"/>
            <a:ext cx="4370696" cy="131094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30" idx="1"/>
          </p:cNvCxnSpPr>
          <p:nvPr/>
        </p:nvCxnSpPr>
        <p:spPr>
          <a:xfrm flipV="1">
            <a:off x="2073512" y="2275573"/>
            <a:ext cx="4370696" cy="211915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3528" y="138621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moderato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04474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allegro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74000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vivace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3448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largo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416388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sostenuto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andante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1182" y="544283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adagio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138621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živě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204474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zadržovaně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274000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omalu, zvolna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344826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volně krokem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44208" y="41638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esele, rychle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4420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š</a:t>
            </a:r>
            <a:r>
              <a:rPr lang="cs-CZ" sz="2400" dirty="0" smtClean="0">
                <a:solidFill>
                  <a:schemeClr val="bg1"/>
                </a:solidFill>
              </a:rPr>
              <a:t>iroce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444208" y="544283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mírně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36" name="Přímá spojnice se šipkou 35"/>
          <p:cNvCxnSpPr>
            <a:endCxn id="32" idx="1"/>
          </p:cNvCxnSpPr>
          <p:nvPr/>
        </p:nvCxnSpPr>
        <p:spPr>
          <a:xfrm flipV="1">
            <a:off x="2029374" y="3679096"/>
            <a:ext cx="4414834" cy="134888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31" idx="1"/>
          </p:cNvCxnSpPr>
          <p:nvPr/>
        </p:nvCxnSpPr>
        <p:spPr>
          <a:xfrm flipV="1">
            <a:off x="2029374" y="2970841"/>
            <a:ext cx="4414834" cy="270878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2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732</TotalTime>
  <Words>292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Přednesová označení</vt:lpstr>
      <vt:lpstr>Přednesová označení</vt:lpstr>
      <vt:lpstr>Přednesová označení</vt:lpstr>
      <vt:lpstr>Propoj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109</cp:revision>
  <dcterms:created xsi:type="dcterms:W3CDTF">2011-09-27T06:27:05Z</dcterms:created>
  <dcterms:modified xsi:type="dcterms:W3CDTF">2013-05-29T14:48:34Z</dcterms:modified>
</cp:coreProperties>
</file>