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65" r:id="rId2"/>
    <p:sldId id="275" r:id="rId3"/>
    <p:sldId id="257" r:id="rId4"/>
    <p:sldId id="283" r:id="rId5"/>
    <p:sldId id="285" r:id="rId6"/>
    <p:sldId id="28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D47F2F9B-8D17-4906-B37D-A4B7D2CDA61F}">
          <p14:sldIdLst>
            <p14:sldId id="265"/>
            <p14:sldId id="275"/>
            <p14:sldId id="257"/>
            <p14:sldId id="283"/>
            <p14:sldId id="285"/>
          </p14:sldIdLst>
        </p14:section>
        <p14:section name="Oddíl bez názvu" id="{04C0CBDF-79A6-4F65-AD0E-0346DD5B4B1E}">
          <p14:sldIdLst>
            <p14:sldId id="282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7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E488635A-1D34-4846-AC95-580C28682668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8864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323528" y="1124744"/>
            <a:ext cx="8424936" cy="523220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chemeClr val="bg1"/>
              </a:solidFill>
            </a:endParaRP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projekt v rámci vzdělávacího programu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VZDĚLÁNÍ PRO KONKURENCESCHOPNOST</a:t>
            </a:r>
          </a:p>
          <a:p>
            <a:endParaRPr lang="cs-CZ" b="1" dirty="0" smtClean="0">
              <a:solidFill>
                <a:schemeClr val="bg1"/>
              </a:solidFill>
            </a:endParaRP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ŠABLONA ČÍSLO: III/2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NÁZEV:  INOVACE A ZKVALITNĚNÍ VÝUKY PROSTŘEDNICTVÍM ICT</a:t>
            </a:r>
          </a:p>
          <a:p>
            <a:endParaRPr lang="cs-CZ" b="1" dirty="0" smtClean="0">
              <a:solidFill>
                <a:schemeClr val="bg1"/>
              </a:solidFill>
            </a:endParaRPr>
          </a:p>
          <a:p>
            <a:endParaRPr lang="cs-CZ" b="1" dirty="0">
              <a:solidFill>
                <a:schemeClr val="bg1"/>
              </a:solidFill>
            </a:endParaRPr>
          </a:p>
          <a:p>
            <a:r>
              <a:rPr lang="cs-CZ" b="1" dirty="0" smtClean="0">
                <a:solidFill>
                  <a:schemeClr val="bg1"/>
                </a:solidFill>
              </a:rPr>
              <a:t>PŘEDMĚT: Hudební výchova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ROČNÍK: 6. – 9</a:t>
            </a:r>
            <a:r>
              <a:rPr lang="cs-CZ" b="1" dirty="0" smtClean="0">
                <a:solidFill>
                  <a:schemeClr val="bg1"/>
                </a:solidFill>
              </a:rPr>
              <a:t>.</a:t>
            </a:r>
            <a:endParaRPr lang="cs-CZ" b="1" dirty="0" smtClean="0">
              <a:solidFill>
                <a:schemeClr val="bg1"/>
              </a:solidFill>
            </a:endParaRPr>
          </a:p>
          <a:p>
            <a:r>
              <a:rPr lang="cs-CZ" b="1" dirty="0" smtClean="0">
                <a:solidFill>
                  <a:schemeClr val="bg1"/>
                </a:solidFill>
              </a:rPr>
              <a:t>TÉMA: Hudební teorie – hlavní kvintakordy - kadence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AUTOR: Dušan Okénka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DATUM VYTVOŘENÍ: </a:t>
            </a:r>
            <a:r>
              <a:rPr lang="cs-CZ" b="1" dirty="0" smtClean="0">
                <a:solidFill>
                  <a:schemeClr val="bg1"/>
                </a:solidFill>
              </a:rPr>
              <a:t>15</a:t>
            </a:r>
            <a:r>
              <a:rPr lang="cs-CZ" b="1" dirty="0" smtClean="0">
                <a:solidFill>
                  <a:schemeClr val="bg1"/>
                </a:solidFill>
              </a:rPr>
              <a:t>. </a:t>
            </a:r>
            <a:r>
              <a:rPr lang="cs-CZ" b="1" dirty="0" smtClean="0">
                <a:solidFill>
                  <a:schemeClr val="bg1"/>
                </a:solidFill>
              </a:rPr>
              <a:t>3. </a:t>
            </a:r>
            <a:r>
              <a:rPr lang="cs-CZ" b="1" dirty="0" smtClean="0">
                <a:solidFill>
                  <a:schemeClr val="bg1"/>
                </a:solidFill>
              </a:rPr>
              <a:t>2013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endParaRPr lang="cs-CZ" dirty="0" smtClean="0">
              <a:solidFill>
                <a:schemeClr val="bg1"/>
              </a:solidFill>
            </a:endParaRPr>
          </a:p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VY_32_INOVACE_52_DO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21920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chemeClr val="bg1"/>
                </a:solidFill>
              </a:rPr>
              <a:t>ANOTACE</a:t>
            </a:r>
            <a:endParaRPr lang="cs-CZ" sz="5400" b="1" dirty="0">
              <a:solidFill>
                <a:schemeClr val="bg1"/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1944216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pPr>
              <a:buClrTx/>
            </a:pPr>
            <a:r>
              <a:rPr lang="cs-CZ" dirty="0" smtClean="0"/>
              <a:t>PREZENTACE VYTVOŘENA JAKO DOPLNĚNÍ UČIVA 6. – 9. ROČNÍKU HUDEBNÍ TEORIE – </a:t>
            </a:r>
            <a:r>
              <a:rPr lang="cs-CZ" b="1" dirty="0" smtClean="0"/>
              <a:t>HLAVNÍ</a:t>
            </a:r>
            <a:r>
              <a:rPr lang="cs-CZ" dirty="0" smtClean="0"/>
              <a:t> </a:t>
            </a:r>
            <a:r>
              <a:rPr lang="cs-CZ" b="1" dirty="0" smtClean="0"/>
              <a:t>KVINTAKORDY - KADENCE</a:t>
            </a:r>
          </a:p>
          <a:p>
            <a:pPr>
              <a:buClrTx/>
            </a:pPr>
            <a:r>
              <a:rPr lang="cs-CZ" dirty="0" smtClean="0"/>
              <a:t>V RÁMCI PREZENTACE MAJÍ ŽÁCI MOŽNOST OPAKOVAT SI INTERVALY</a:t>
            </a:r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/>
          </a:p>
        </p:txBody>
      </p:sp>
      <p:sp>
        <p:nvSpPr>
          <p:cNvPr id="4" name="Zástupný symbol pro obsah 1"/>
          <p:cNvSpPr>
            <a:spLocks noGrp="1"/>
          </p:cNvSpPr>
          <p:nvPr/>
        </p:nvSpPr>
        <p:spPr>
          <a:xfrm>
            <a:off x="457200" y="4293096"/>
            <a:ext cx="8229600" cy="230425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ClrTx/>
              <a:buNone/>
            </a:pPr>
            <a:r>
              <a:rPr lang="cs-CZ" dirty="0"/>
              <a:t>Pilotáž: Prezentace pilotována ve třídách II. stupně, ale je možné ji využít jako doplnění učiva i ve vyšších ročnících I. stupně ZŠ. </a:t>
            </a:r>
            <a:r>
              <a:rPr lang="cs-CZ" dirty="0" smtClean="0"/>
              <a:t>Textové </a:t>
            </a:r>
            <a:r>
              <a:rPr lang="cs-CZ" dirty="0"/>
              <a:t>informace je možné zestručnit v návaznosti na věkovou skupinu žáků</a:t>
            </a:r>
            <a:r>
              <a:rPr lang="cs-CZ" dirty="0" smtClean="0"/>
              <a:t>. Doporučuji doplnit </a:t>
            </a:r>
            <a:r>
              <a:rPr lang="cs-CZ" dirty="0" err="1" smtClean="0"/>
              <a:t>audioukázkou</a:t>
            </a:r>
            <a:r>
              <a:rPr lang="cs-CZ" dirty="0" smtClean="0"/>
              <a:t>.</a:t>
            </a:r>
          </a:p>
          <a:p>
            <a:pPr marL="0" indent="0">
              <a:buClrTx/>
              <a:buNone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079101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37793" y="620688"/>
            <a:ext cx="4682975" cy="1882471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5400" dirty="0" smtClean="0">
                <a:solidFill>
                  <a:schemeClr val="tx1">
                    <a:lumMod val="50000"/>
                  </a:schemeClr>
                </a:solidFill>
              </a:rPr>
              <a:t>Hlavní kvintakordy</a:t>
            </a:r>
            <a:endParaRPr lang="cs-CZ" sz="5400" b="1" dirty="0">
              <a:solidFill>
                <a:schemeClr val="tx1">
                  <a:lumMod val="50000"/>
                </a:schemeClr>
              </a:solidFill>
            </a:endParaRPr>
          </a:p>
        </p:txBody>
      </p:sp>
      <p:pic>
        <p:nvPicPr>
          <p:cNvPr id="1026" name="Picture 2" descr="C:\Users\EU12\AppData\Local\Microsoft\Windows\Temporary Internet Files\Content.IE5\M1TMZU76\MC90035184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260648"/>
            <a:ext cx="1785042" cy="16356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Zástupný symbol pro obsah 1"/>
          <p:cNvSpPr>
            <a:spLocks noGrp="1"/>
          </p:cNvSpPr>
          <p:nvPr/>
        </p:nvSpPr>
        <p:spPr>
          <a:xfrm>
            <a:off x="437793" y="3212976"/>
            <a:ext cx="8229600" cy="187220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b="1" u="sng" dirty="0" smtClean="0"/>
              <a:t>Hlavní </a:t>
            </a:r>
            <a:r>
              <a:rPr lang="cs-CZ" b="1" u="sng" dirty="0"/>
              <a:t>kvintakordy</a:t>
            </a:r>
            <a:r>
              <a:rPr lang="cs-CZ" dirty="0"/>
              <a:t> jsou jádrem každé harmonické věty, jejich přirozený sled vyjadřuje kadence (T  S  D T). Kadence v obráceném sledu (T D S T) se užívá jen </a:t>
            </a:r>
            <a:r>
              <a:rPr lang="cs-CZ" dirty="0" smtClean="0"/>
              <a:t>výjimečně.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420888"/>
            <a:ext cx="9121778" cy="1023088"/>
          </a:xfrm>
          <a:prstGeom prst="rect">
            <a:avLst/>
          </a:prstGeom>
        </p:spPr>
      </p:pic>
      <p:sp>
        <p:nvSpPr>
          <p:cNvPr id="24" name="Nadpis 2"/>
          <p:cNvSpPr>
            <a:spLocks noGrp="1"/>
          </p:cNvSpPr>
          <p:nvPr>
            <p:ph type="title"/>
          </p:nvPr>
        </p:nvSpPr>
        <p:spPr>
          <a:xfrm>
            <a:off x="842414" y="116632"/>
            <a:ext cx="7308304" cy="787544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5400" dirty="0" smtClean="0">
                <a:solidFill>
                  <a:schemeClr val="tx1">
                    <a:lumMod val="50000"/>
                  </a:schemeClr>
                </a:solidFill>
              </a:rPr>
              <a:t>T, S, D - co to je?</a:t>
            </a:r>
            <a:endParaRPr lang="cs-CZ" sz="5400" b="1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33" name="Nadpis 2"/>
          <p:cNvSpPr txBox="1">
            <a:spLocks/>
          </p:cNvSpPr>
          <p:nvPr/>
        </p:nvSpPr>
        <p:spPr>
          <a:xfrm>
            <a:off x="0" y="1124262"/>
            <a:ext cx="3923928" cy="1008113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 anchor="ctr">
            <a:no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100" b="1" kern="1200" cap="none" baseline="0">
                <a:ln w="6350">
                  <a:noFill/>
                </a:ln>
                <a:solidFill>
                  <a:schemeClr val="dk1"/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 smtClean="0">
                <a:solidFill>
                  <a:schemeClr val="tx1">
                    <a:lumMod val="50000"/>
                  </a:schemeClr>
                </a:solidFill>
              </a:rPr>
              <a:t>Tónický kvintakord je postavený na  I. stupni.</a:t>
            </a:r>
            <a:endParaRPr lang="cs-CZ" sz="2000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18177" y="3474452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bg1"/>
                </a:solidFill>
              </a:rPr>
              <a:t>T</a:t>
            </a:r>
            <a:endParaRPr lang="cs-CZ" sz="2400" b="1" dirty="0" smtClean="0">
              <a:solidFill>
                <a:schemeClr val="bg1"/>
              </a:solidFill>
            </a:endParaRPr>
          </a:p>
        </p:txBody>
      </p:sp>
      <p:sp>
        <p:nvSpPr>
          <p:cNvPr id="11" name="Nadpis 2"/>
          <p:cNvSpPr txBox="1">
            <a:spLocks/>
          </p:cNvSpPr>
          <p:nvPr/>
        </p:nvSpPr>
        <p:spPr>
          <a:xfrm>
            <a:off x="15470" y="4077072"/>
            <a:ext cx="3923928" cy="1008113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 anchor="ctr">
            <a:no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100" b="1" kern="1200" cap="none" baseline="0">
                <a:ln w="6350">
                  <a:noFill/>
                </a:ln>
                <a:solidFill>
                  <a:schemeClr val="dk1"/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 smtClean="0">
                <a:solidFill>
                  <a:schemeClr val="tx1">
                    <a:lumMod val="50000"/>
                  </a:schemeClr>
                </a:solidFill>
              </a:rPr>
              <a:t>Subdominantní kvintakord je postavený na  IV. stupni.</a:t>
            </a:r>
            <a:endParaRPr lang="cs-CZ" sz="2000" dirty="0">
              <a:solidFill>
                <a:schemeClr val="tx1">
                  <a:lumMod val="50000"/>
                </a:schemeClr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366618"/>
            <a:ext cx="9121778" cy="892268"/>
          </a:xfrm>
          <a:prstGeom prst="rect">
            <a:avLst/>
          </a:prstGeom>
        </p:spPr>
      </p:pic>
      <p:sp>
        <p:nvSpPr>
          <p:cNvPr id="13" name="TextovéPole 12"/>
          <p:cNvSpPr txBox="1"/>
          <p:nvPr/>
        </p:nvSpPr>
        <p:spPr>
          <a:xfrm>
            <a:off x="3707904" y="6319208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S</a:t>
            </a:r>
          </a:p>
        </p:txBody>
      </p:sp>
    </p:spTree>
    <p:extLst>
      <p:ext uri="{BB962C8B-B14F-4D97-AF65-F5344CB8AC3E}">
        <p14:creationId xmlns:p14="http://schemas.microsoft.com/office/powerpoint/2010/main" val="11807621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 animBg="1"/>
      <p:bldP spid="5" grpId="0"/>
      <p:bldP spid="11" grpId="0" animBg="1"/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486298"/>
            <a:ext cx="9121778" cy="892268"/>
          </a:xfrm>
          <a:prstGeom prst="rect">
            <a:avLst/>
          </a:prstGeom>
        </p:spPr>
      </p:pic>
      <p:sp>
        <p:nvSpPr>
          <p:cNvPr id="24" name="Nadpis 2"/>
          <p:cNvSpPr>
            <a:spLocks noGrp="1"/>
          </p:cNvSpPr>
          <p:nvPr>
            <p:ph type="title"/>
          </p:nvPr>
        </p:nvSpPr>
        <p:spPr>
          <a:xfrm>
            <a:off x="842414" y="116632"/>
            <a:ext cx="7308304" cy="787544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5400" dirty="0" smtClean="0">
                <a:solidFill>
                  <a:schemeClr val="tx1">
                    <a:lumMod val="50000"/>
                  </a:schemeClr>
                </a:solidFill>
              </a:rPr>
              <a:t>T, S, D - co to je?</a:t>
            </a:r>
            <a:endParaRPr lang="cs-CZ" sz="5400" b="1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33" name="Nadpis 2"/>
          <p:cNvSpPr txBox="1">
            <a:spLocks/>
          </p:cNvSpPr>
          <p:nvPr/>
        </p:nvSpPr>
        <p:spPr>
          <a:xfrm>
            <a:off x="0" y="1124262"/>
            <a:ext cx="3923928" cy="1008113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 anchor="ctr">
            <a:no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100" b="1" kern="1200" cap="none" baseline="0">
                <a:ln w="6350">
                  <a:noFill/>
                </a:ln>
                <a:solidFill>
                  <a:schemeClr val="dk1"/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 smtClean="0">
                <a:solidFill>
                  <a:schemeClr val="tx1">
                    <a:lumMod val="50000"/>
                  </a:schemeClr>
                </a:solidFill>
              </a:rPr>
              <a:t>Dominantní kvintakord je postavený na V. stupni.</a:t>
            </a:r>
            <a:endParaRPr lang="cs-CZ" sz="2000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738631" y="3468725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D</a:t>
            </a:r>
          </a:p>
        </p:txBody>
      </p:sp>
      <p:sp>
        <p:nvSpPr>
          <p:cNvPr id="11" name="Nadpis 2"/>
          <p:cNvSpPr txBox="1">
            <a:spLocks/>
          </p:cNvSpPr>
          <p:nvPr/>
        </p:nvSpPr>
        <p:spPr>
          <a:xfrm>
            <a:off x="410415" y="4077072"/>
            <a:ext cx="8300947" cy="1008113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 anchor="ctr">
            <a:no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100" b="1" kern="1200" cap="none" baseline="0">
                <a:ln w="6350">
                  <a:noFill/>
                </a:ln>
                <a:solidFill>
                  <a:schemeClr val="dk1"/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 smtClean="0">
                <a:solidFill>
                  <a:schemeClr val="tx1">
                    <a:lumMod val="50000"/>
                  </a:schemeClr>
                </a:solidFill>
              </a:rPr>
              <a:t>Hlavní harmonické funkce jsou na I.st. tónika, IV. st. subdominanta a na V.st. dominanta.</a:t>
            </a:r>
            <a:endParaRPr lang="cs-CZ" sz="2000" dirty="0">
              <a:solidFill>
                <a:schemeClr val="tx1">
                  <a:lumMod val="50000"/>
                </a:schemeClr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366618"/>
            <a:ext cx="9121776" cy="892268"/>
          </a:xfrm>
          <a:prstGeom prst="rect">
            <a:avLst/>
          </a:prstGeom>
        </p:spPr>
      </p:pic>
      <p:sp>
        <p:nvSpPr>
          <p:cNvPr id="13" name="TextovéPole 12"/>
          <p:cNvSpPr txBox="1"/>
          <p:nvPr/>
        </p:nvSpPr>
        <p:spPr>
          <a:xfrm>
            <a:off x="3707904" y="6319208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S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755576" y="6321777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bg1"/>
                </a:solidFill>
              </a:rPr>
              <a:t>T</a:t>
            </a:r>
            <a:endParaRPr lang="cs-CZ" sz="2400" b="1" dirty="0" smtClean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738631" y="6324346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bg1"/>
                </a:solidFill>
              </a:rPr>
              <a:t>D</a:t>
            </a:r>
            <a:endParaRPr lang="cs-CZ" sz="2400" b="1" dirty="0" smtClean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46237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 animBg="1"/>
      <p:bldP spid="5" grpId="0"/>
      <p:bldP spid="11" grpId="0" animBg="1"/>
      <p:bldP spid="13" grpId="0"/>
      <p:bldP spid="9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684312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sz="4000" b="1" dirty="0"/>
              <a:t>CITACE: OBRÁZKY, </a:t>
            </a:r>
            <a:r>
              <a:rPr lang="cs-CZ" sz="4000" b="1" dirty="0" smtClean="0"/>
              <a:t>FOTOGRAFIE</a:t>
            </a:r>
            <a:endParaRPr lang="cs-CZ" sz="4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79512" y="1772816"/>
            <a:ext cx="8784976" cy="1728192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ClrTx/>
              <a:buNone/>
            </a:pPr>
            <a:r>
              <a:rPr lang="cs-CZ" sz="2800">
                <a:solidFill>
                  <a:schemeClr val="bg1"/>
                </a:solidFill>
              </a:rPr>
              <a:t>Obrázky </a:t>
            </a:r>
            <a:r>
              <a:rPr lang="cs-CZ" sz="2800" smtClean="0">
                <a:solidFill>
                  <a:schemeClr val="bg1"/>
                </a:solidFill>
              </a:rPr>
              <a:t> – vlastní 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5270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754</TotalTime>
  <Words>237</Words>
  <Application>Microsoft Office PowerPoint</Application>
  <PresentationFormat>Předvádění na obrazovce (4:3)</PresentationFormat>
  <Paragraphs>42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Vrchol</vt:lpstr>
      <vt:lpstr>Prezentace aplikace PowerPoint</vt:lpstr>
      <vt:lpstr>ANOTACE</vt:lpstr>
      <vt:lpstr>Hlavní kvintakordy</vt:lpstr>
      <vt:lpstr>T, S, D - co to je?</vt:lpstr>
      <vt:lpstr>T, S, D - co to je?</vt:lpstr>
      <vt:lpstr>CITACE: OBRÁZKY, FOTOGRAFIE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Viola</dc:title>
  <dc:creator>OKE</dc:creator>
  <cp:lastModifiedBy>ZS SLOVAN</cp:lastModifiedBy>
  <cp:revision>113</cp:revision>
  <dcterms:created xsi:type="dcterms:W3CDTF">2011-09-27T06:27:05Z</dcterms:created>
  <dcterms:modified xsi:type="dcterms:W3CDTF">2013-05-26T08:03:19Z</dcterms:modified>
</cp:coreProperties>
</file>