
<file path=[Content_Types].xml><?xml version="1.0" encoding="utf-8"?>
<Types xmlns="http://schemas.openxmlformats.org/package/2006/content-types">
  <Default Extension="png" ContentType="image/png"/>
  <Default Extension="bin" ContentType="application/vnd.openxmlformats-officedocument.oleObject"/>
  <Default Extension="jpeg" ContentType="image/jpeg"/>
  <Default Extension="wmf" ContentType="image/x-wmf"/>
  <Default Extension="emf" ContentType="image/x-emf"/>
  <Default Extension="rels" ContentType="application/vnd.openxmlformats-package.relationships+xml"/>
  <Default Extension="xml" ContentType="application/xml"/>
  <Default Extension="vml" ContentType="application/vnd.openxmlformats-officedocument.vmlDrawin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32" r:id="rId1"/>
  </p:sldMasterIdLst>
  <p:sldIdLst>
    <p:sldId id="265" r:id="rId2"/>
    <p:sldId id="275" r:id="rId3"/>
    <p:sldId id="257" r:id="rId4"/>
    <p:sldId id="283" r:id="rId5"/>
    <p:sldId id="284" r:id="rId6"/>
    <p:sldId id="282" r:id="rId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521415D9-36F7-43E2-AB2F-B90AF26B5E84}">
      <p14:sectionLst xmlns:p14="http://schemas.microsoft.com/office/powerpoint/2010/main">
        <p14:section name="Výchozí oddíl" id="{D47F2F9B-8D17-4906-B37D-A4B7D2CDA61F}">
          <p14:sldIdLst>
            <p14:sldId id="265"/>
            <p14:sldId id="275"/>
            <p14:sldId id="257"/>
            <p14:sldId id="283"/>
            <p14:sldId id="284"/>
          </p14:sldIdLst>
        </p14:section>
        <p14:section name="Oddíl bez názvu" id="{04C0CBDF-79A6-4F65-AD0E-0346DD5B4B1E}">
          <p14:sldIdLst>
            <p14:sldId id="282"/>
          </p14:sldIdLst>
        </p14:section>
      </p14:section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70" d="100"/>
          <a:sy n="70" d="100"/>
        </p:scale>
        <p:origin x="-1374" y="-90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ableStyles" Target="tableStyles.xml"/><Relationship Id="rId5" Type="http://schemas.openxmlformats.org/officeDocument/2006/relationships/slide" Target="slides/slide4.xml"/><Relationship Id="rId10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viewProps" Target="viewProps.xml"/></Relationships>
</file>

<file path=ppt/drawings/_rels/vmlDrawing1.vml.rels><?xml version="1.0" encoding="UTF-8" standalone="yes"?>
<Relationships xmlns="http://schemas.openxmlformats.org/package/2006/relationships"><Relationship Id="rId1" Type="http://schemas.openxmlformats.org/officeDocument/2006/relationships/image" Target="../media/image5.emf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422030" y="1371600"/>
            <a:ext cx="8229600" cy="1828800"/>
          </a:xfrm>
        </p:spPr>
        <p:txBody>
          <a:bodyPr vert="horz" lIns="45720" tIns="0" rIns="45720" bIns="0" anchor="b">
            <a:normAutofit/>
            <a:scene3d>
              <a:camera prst="orthographicFront"/>
              <a:lightRig rig="soft" dir="t">
                <a:rot lat="0" lon="0" rev="17220000"/>
              </a:lightRig>
            </a:scene3d>
            <a:sp3d prstMaterial="softEdge">
              <a:bevelT w="38100" h="38100"/>
            </a:sp3d>
          </a:bodyPr>
          <a:lstStyle>
            <a:lvl1pPr>
              <a:defRPr sz="4800" b="1" cap="all" baseline="0">
                <a:ln w="6350">
                  <a:noFill/>
                </a:ln>
                <a:gradFill>
                  <a:gsLst>
                    <a:gs pos="0">
                      <a:schemeClr val="accent1">
                        <a:tint val="73000"/>
                        <a:satMod val="145000"/>
                      </a:schemeClr>
                    </a:gs>
                    <a:gs pos="73000">
                      <a:schemeClr val="accent1">
                        <a:tint val="73000"/>
                        <a:satMod val="145000"/>
                      </a:schemeClr>
                    </a:gs>
                    <a:gs pos="100000">
                      <a:schemeClr val="accent1">
                        <a:tint val="83000"/>
                        <a:satMod val="143000"/>
                      </a:schemeClr>
                    </a:gs>
                  </a:gsLst>
                  <a:lin ang="4800000" scaled="1"/>
                </a:gradFill>
                <a:effectLst>
                  <a:outerShdw blurRad="127000" dist="200000" dir="2700000" algn="tl" rotWithShape="0">
                    <a:srgbClr val="000000">
                      <a:alpha val="30000"/>
                    </a:srgbClr>
                  </a:outerShdw>
                </a:effectLst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488635A-1D34-4846-AC95-580C28682668}" type="datetimeFigureOut">
              <a:rPr lang="cs-CZ" smtClean="0"/>
              <a:pPr/>
              <a:t>28.5.2013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6822083-301A-4EAB-BEB6-5E64160D79CB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1371600" y="3331698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488635A-1D34-4846-AC95-580C28682668}" type="datetimeFigureOut">
              <a:rPr lang="cs-CZ" smtClean="0"/>
              <a:pPr/>
              <a:t>28.5.2013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6822083-301A-4EAB-BEB6-5E64160D79C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600200" y="609600"/>
            <a:ext cx="7086600" cy="1828800"/>
          </a:xfrm>
        </p:spPr>
        <p:txBody>
          <a:bodyPr vert="horz" bIns="0" anchor="b">
            <a:noAutofit/>
            <a:scene3d>
              <a:camera prst="orthographicFront"/>
              <a:lightRig rig="soft" dir="t">
                <a:rot lat="0" lon="0" rev="17220000"/>
              </a:lightRig>
            </a:scene3d>
            <a:sp3d prstMaterial="softEdge">
              <a:bevelT w="38100" h="38100"/>
              <a:contourClr>
                <a:schemeClr val="tx2">
                  <a:shade val="50000"/>
                </a:schemeClr>
              </a:contourClr>
            </a:sp3d>
          </a:bodyPr>
          <a:lstStyle>
            <a:lvl1pPr algn="l" rtl="0">
              <a:spcBef>
                <a:spcPct val="0"/>
              </a:spcBef>
              <a:buNone/>
              <a:defRPr sz="4800" b="1" cap="none" baseline="0">
                <a:ln w="6350">
                  <a:noFill/>
                </a:ln>
                <a:solidFill>
                  <a:schemeClr val="accent1">
                    <a:tint val="90000"/>
                    <a:satMod val="120000"/>
                  </a:schemeClr>
                </a:solidFill>
                <a:effectLst>
                  <a:outerShdw blurRad="114300" dist="101600" dir="2700000" algn="tl" rotWithShape="0">
                    <a:srgbClr val="000000">
                      <a:alpha val="40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600200" y="2507786"/>
            <a:ext cx="7086600" cy="1509712"/>
          </a:xfrm>
        </p:spPr>
        <p:txBody>
          <a:bodyPr anchor="t"/>
          <a:lstStyle>
            <a:lvl1pPr marL="73152" indent="0" algn="l">
              <a:buNone/>
              <a:defRPr sz="20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488635A-1D34-4846-AC95-580C28682668}" type="datetimeFigureOut">
              <a:rPr lang="cs-CZ" smtClean="0"/>
              <a:pPr/>
              <a:t>28.5.2013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7924800" y="6416675"/>
            <a:ext cx="762000" cy="365125"/>
          </a:xfrm>
        </p:spPr>
        <p:txBody>
          <a:bodyPr/>
          <a:lstStyle/>
          <a:p>
            <a:fld id="{C6822083-301A-4EAB-BEB6-5E64160D79C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488635A-1D34-4846-AC95-580C28682668}" type="datetimeFigureOut">
              <a:rPr lang="cs-CZ" smtClean="0"/>
              <a:pPr/>
              <a:t>28.5.2013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6822083-301A-4EAB-BEB6-5E64160D79C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8229600" cy="114300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2"/>
            <a:ext cx="4040188" cy="750887"/>
          </a:xfrm>
        </p:spPr>
        <p:txBody>
          <a:bodyPr anchor="ctr"/>
          <a:lstStyle>
            <a:lvl1pPr marL="0" indent="0">
              <a:buNone/>
              <a:defRPr sz="2400" b="0" cap="all" baseline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45025" y="1535112"/>
            <a:ext cx="4041775" cy="750887"/>
          </a:xfrm>
        </p:spPr>
        <p:txBody>
          <a:bodyPr anchor="ctr"/>
          <a:lstStyle>
            <a:lvl1pPr marL="0" indent="0">
              <a:buNone/>
              <a:defRPr sz="2400" b="0" cap="all" baseline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2362200"/>
            <a:ext cx="4040188" cy="37639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362200"/>
            <a:ext cx="4041775" cy="37639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488635A-1D34-4846-AC95-580C28682668}" type="datetimeFigureOut">
              <a:rPr lang="cs-CZ" smtClean="0"/>
              <a:pPr/>
              <a:t>28.5.2013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6822083-301A-4EAB-BEB6-5E64160D79C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488635A-1D34-4846-AC95-580C28682668}" type="datetimeFigureOut">
              <a:rPr lang="cs-CZ" smtClean="0"/>
              <a:pPr/>
              <a:t>28.5.2013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6822083-301A-4EAB-BEB6-5E64160D79C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488635A-1D34-4846-AC95-580C28682668}" type="datetimeFigureOut">
              <a:rPr lang="cs-CZ" smtClean="0"/>
              <a:pPr/>
              <a:t>28.5.2013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6822083-301A-4EAB-BEB6-5E64160D79C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vert="horz" anchor="b">
            <a:normAutofit/>
            <a:sp3d prstMaterial="softEdge"/>
          </a:bodyPr>
          <a:lstStyle>
            <a:lvl1pPr algn="l">
              <a:buNone/>
              <a:defRPr sz="2200" b="0">
                <a:ln w="6350">
                  <a:noFill/>
                </a:ln>
                <a:solidFill>
                  <a:schemeClr val="accent1">
                    <a:tint val="73000"/>
                    <a:satMod val="180000"/>
                  </a:schemeClr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57200" y="1524000"/>
            <a:ext cx="3008313" cy="4602163"/>
          </a:xfrm>
        </p:spPr>
        <p:txBody>
          <a:bodyPr/>
          <a:lstStyle>
            <a:lvl1pPr marL="0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200"/>
            </a:lvl3pPr>
            <a:lvl4pPr>
              <a:defRPr sz="20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488635A-1D34-4846-AC95-580C28682668}" type="datetimeFigureOut">
              <a:rPr lang="cs-CZ" smtClean="0"/>
              <a:pPr/>
              <a:t>28.5.2013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6822083-301A-4EAB-BEB6-5E64160D79C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828800" y="609600"/>
            <a:ext cx="5486400" cy="522288"/>
          </a:xfrm>
        </p:spPr>
        <p:txBody>
          <a:bodyPr lIns="45720" rIns="45720" bIns="0" anchor="b">
            <a:sp3d prstMaterial="softEdge"/>
          </a:bodyPr>
          <a:lstStyle>
            <a:lvl1pPr algn="ctr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828800" y="1831975"/>
            <a:ext cx="5486400" cy="3962400"/>
          </a:xfrm>
          <a:solidFill>
            <a:schemeClr val="bg2"/>
          </a:solidFill>
          <a:ln w="44450" cap="sq" cmpd="sng" algn="ctr">
            <a:solidFill>
              <a:srgbClr val="FFFFFF"/>
            </a:solidFill>
            <a:prstDash val="solid"/>
            <a:miter lim="800000"/>
          </a:ln>
          <a:effectLst>
            <a:outerShdw blurRad="190500" dist="228600" dir="2700000" sy="90000">
              <a:srgbClr val="000000">
                <a:alpha val="25000"/>
              </a:srgbClr>
            </a:outerShdw>
          </a:effectLst>
          <a:scene3d>
            <a:camera prst="orthographicFront">
              <a:rot lat="0" lon="0" rev="0"/>
            </a:camera>
            <a:lightRig rig="balanced" dir="tr">
              <a:rot lat="0" lon="0" rev="2700000"/>
            </a:lightRig>
          </a:scene3d>
          <a:sp3d prstMaterial="matte">
            <a:contourClr>
              <a:schemeClr val="tx2">
                <a:shade val="50000"/>
              </a:schemeClr>
            </a:contourClr>
          </a:sp3d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t"/>
          <a:lstStyle>
            <a:lvl1pPr indent="0">
              <a:buNone/>
              <a:defRPr sz="3200"/>
            </a:lvl1pPr>
          </a:lstStyle>
          <a:p>
            <a:pPr marL="0" algn="l" rtl="0" eaLnBrk="1" latinLnBrk="0" hangingPunct="1"/>
            <a:r>
              <a:rPr kumimoji="0" lang="cs-CZ" smtClean="0">
                <a:solidFill>
                  <a:schemeClr val="lt1"/>
                </a:solidFill>
                <a:latin typeface="+mn-lt"/>
                <a:ea typeface="+mn-ea"/>
                <a:cs typeface="+mn-cs"/>
              </a:rPr>
              <a:t>Kliknutím na ikonu přidáte obrázek.</a:t>
            </a:r>
            <a:endParaRPr kumimoji="0" lang="en-US" dirty="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828800" y="1166787"/>
            <a:ext cx="5486400" cy="530352"/>
          </a:xfrm>
        </p:spPr>
        <p:txBody>
          <a:bodyPr lIns="45720" tIns="45720" rIns="45720" anchor="t"/>
          <a:lstStyle>
            <a:lvl1pPr marL="0" indent="0" algn="ctr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488635A-1D34-4846-AC95-580C28682668}" type="datetimeFigureOut">
              <a:rPr lang="cs-CZ" smtClean="0"/>
              <a:pPr/>
              <a:t>28.5.2013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6822083-301A-4EAB-BEB6-5E64160D79C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488635A-1D34-4846-AC95-580C28682668}" type="datetimeFigureOut">
              <a:rPr lang="cs-CZ" smtClean="0"/>
              <a:pPr/>
              <a:t>28.5.2013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6822083-301A-4EAB-BEB6-5E64160D79C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488635A-1D34-4846-AC95-580C28682668}" type="datetimeFigureOut">
              <a:rPr lang="cs-CZ" smtClean="0"/>
              <a:pPr/>
              <a:t>28.5.2013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6822083-301A-4EAB-BEB6-5E64160D79C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anchor="ctr">
            <a:normAutofit/>
            <a:scene3d>
              <a:camera prst="orthographicFront"/>
              <a:lightRig rig="soft" dir="t">
                <a:rot lat="0" lon="0" rev="16800000"/>
              </a:lightRig>
            </a:scene3d>
            <a:sp3d prstMaterial="softEdge">
              <a:bevelT w="38100" h="38100"/>
            </a:sp3d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709160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457200" y="6416675"/>
            <a:ext cx="2133600" cy="365125"/>
          </a:xfrm>
          <a:prstGeom prst="rect">
            <a:avLst/>
          </a:prstGeom>
        </p:spPr>
        <p:txBody>
          <a:bodyPr vert="horz" anchor="b"/>
          <a:lstStyle>
            <a:lvl1pPr algn="l" eaLnBrk="1" latinLnBrk="0" hangingPunct="1">
              <a:defRPr kumimoji="0" sz="1200">
                <a:solidFill>
                  <a:schemeClr val="tx1">
                    <a:shade val="50000"/>
                  </a:schemeClr>
                </a:solidFill>
              </a:defRPr>
            </a:lvl1pPr>
          </a:lstStyle>
          <a:p>
            <a:fld id="{E488635A-1D34-4846-AC95-580C28682668}" type="datetimeFigureOut">
              <a:rPr lang="cs-CZ" smtClean="0"/>
              <a:pPr/>
              <a:t>28.5.2013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3124200" y="6416675"/>
            <a:ext cx="2895600" cy="365125"/>
          </a:xfrm>
          <a:prstGeom prst="rect">
            <a:avLst/>
          </a:prstGeom>
        </p:spPr>
        <p:txBody>
          <a:bodyPr vert="horz" anchor="b"/>
          <a:lstStyle>
            <a:lvl1pPr algn="ctr" eaLnBrk="1" latinLnBrk="0" hangingPunct="1">
              <a:defRPr kumimoji="0" sz="1200">
                <a:solidFill>
                  <a:schemeClr val="tx1">
                    <a:shade val="5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7924800" y="6416675"/>
            <a:ext cx="762000" cy="365125"/>
          </a:xfrm>
          <a:prstGeom prst="rect">
            <a:avLst/>
          </a:prstGeom>
        </p:spPr>
        <p:txBody>
          <a:bodyPr vert="horz" lIns="0" rIns="0" anchor="b"/>
          <a:lstStyle>
            <a:lvl1pPr algn="r" eaLnBrk="1" latinLnBrk="0" hangingPunct="1">
              <a:defRPr kumimoji="0" sz="1200">
                <a:solidFill>
                  <a:schemeClr val="tx1">
                    <a:shade val="50000"/>
                  </a:schemeClr>
                </a:solidFill>
              </a:defRPr>
            </a:lvl1pPr>
          </a:lstStyle>
          <a:p>
            <a:fld id="{C6822083-301A-4EAB-BEB6-5E64160D79CB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733" r:id="rId1"/>
    <p:sldLayoutId id="2147483734" r:id="rId2"/>
    <p:sldLayoutId id="2147483735" r:id="rId3"/>
    <p:sldLayoutId id="2147483736" r:id="rId4"/>
    <p:sldLayoutId id="2147483737" r:id="rId5"/>
    <p:sldLayoutId id="2147483738" r:id="rId6"/>
    <p:sldLayoutId id="2147483739" r:id="rId7"/>
    <p:sldLayoutId id="2147483740" r:id="rId8"/>
    <p:sldLayoutId id="2147483741" r:id="rId9"/>
    <p:sldLayoutId id="2147483742" r:id="rId10"/>
    <p:sldLayoutId id="2147483743" r:id="rId11"/>
  </p:sldLayoutIdLst>
  <p:txStyles>
    <p:titleStyle>
      <a:lvl1pPr algn="ctr" rtl="0" eaLnBrk="1" latinLnBrk="0" hangingPunct="1">
        <a:spcBef>
          <a:spcPct val="0"/>
        </a:spcBef>
        <a:buNone/>
        <a:defRPr kumimoji="0" sz="4100" b="1" kern="1200" cap="none" baseline="0">
          <a:ln w="6350">
            <a:noFill/>
          </a:ln>
          <a:gradFill>
            <a:gsLst>
              <a:gs pos="0">
                <a:schemeClr val="accent1">
                  <a:tint val="73000"/>
                  <a:satMod val="145000"/>
                </a:schemeClr>
              </a:gs>
              <a:gs pos="73000">
                <a:schemeClr val="accent1">
                  <a:tint val="73000"/>
                  <a:satMod val="145000"/>
                </a:schemeClr>
              </a:gs>
              <a:gs pos="100000">
                <a:schemeClr val="accent1">
                  <a:tint val="83000"/>
                  <a:satMod val="143000"/>
                </a:schemeClr>
              </a:gs>
            </a:gsLst>
            <a:lin ang="4800000" scaled="1"/>
          </a:gradFill>
          <a:effectLst>
            <a:outerShdw blurRad="114300" dist="101600" dir="2700000" algn="tl" rotWithShape="0">
              <a:srgbClr val="000000">
                <a:alpha val="40000"/>
              </a:srgbClr>
            </a:outerShdw>
          </a:effectLst>
          <a:latin typeface="+mj-lt"/>
          <a:ea typeface="+mj-ea"/>
          <a:cs typeface="+mj-cs"/>
        </a:defRPr>
      </a:lvl1pPr>
    </p:titleStyle>
    <p:bodyStyle>
      <a:lvl1pPr marL="548640" indent="-411480" algn="l" rtl="0" eaLnBrk="1" latinLnBrk="0" hangingPunct="1">
        <a:spcBef>
          <a:spcPct val="20000"/>
        </a:spcBef>
        <a:buClr>
          <a:schemeClr val="tx1">
            <a:shade val="95000"/>
          </a:schemeClr>
        </a:buClr>
        <a:buSzPct val="65000"/>
        <a:buFont typeface="Wingdings 2"/>
        <a:buChar char=""/>
        <a:defRPr kumimoji="0"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868680" indent="-283464" algn="l" rtl="0" eaLnBrk="1" latinLnBrk="0" hangingPunct="1">
        <a:spcBef>
          <a:spcPct val="20000"/>
        </a:spcBef>
        <a:buClr>
          <a:schemeClr val="tx1"/>
        </a:buClr>
        <a:buSzPct val="80000"/>
        <a:buFont typeface="Wingdings 2"/>
        <a:buChar char="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33856" indent="-228600" algn="l" rtl="0" eaLnBrk="1" latinLnBrk="0" hangingPunct="1">
        <a:spcBef>
          <a:spcPct val="20000"/>
        </a:spcBef>
        <a:buClr>
          <a:schemeClr val="tx1"/>
        </a:buClr>
        <a:buSzPct val="95000"/>
        <a:buFont typeface="Wingdings"/>
        <a:buChar char=""/>
        <a:defRPr kumimoji="0" sz="2200" kern="1200">
          <a:solidFill>
            <a:schemeClr val="tx1"/>
          </a:solidFill>
          <a:latin typeface="+mn-lt"/>
          <a:ea typeface="+mn-ea"/>
          <a:cs typeface="+mn-cs"/>
        </a:defRPr>
      </a:lvl3pPr>
      <a:lvl4pPr marL="1353312" indent="-182880" algn="l" rtl="0" eaLnBrk="1" latinLnBrk="0" hangingPunct="1">
        <a:spcBef>
          <a:spcPct val="20000"/>
        </a:spcBef>
        <a:buClr>
          <a:schemeClr val="tx1"/>
        </a:buClr>
        <a:buSzPct val="100000"/>
        <a:buFont typeface="Wingdings 3"/>
        <a:buChar char="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545336" indent="-182880" algn="l" rtl="0" eaLnBrk="1" latinLnBrk="0" hangingPunct="1">
        <a:spcBef>
          <a:spcPct val="20000"/>
        </a:spcBef>
        <a:buClr>
          <a:schemeClr val="tx1"/>
        </a:buClr>
        <a:buFont typeface="Wingdings 2"/>
        <a:buChar char="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764792" indent="-182880" algn="l" rtl="0" eaLnBrk="1" latinLnBrk="0" hangingPunct="1">
        <a:spcBef>
          <a:spcPct val="20000"/>
        </a:spcBef>
        <a:buClr>
          <a:schemeClr val="tx1"/>
        </a:buClr>
        <a:buFont typeface="Wingdings 3"/>
        <a:buChar char="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65960" indent="-182880" algn="l" rtl="0" eaLnBrk="1" latinLnBrk="0" hangingPunct="1">
        <a:spcBef>
          <a:spcPct val="20000"/>
        </a:spcBef>
        <a:buClr>
          <a:schemeClr val="tx1"/>
        </a:buClr>
        <a:buFont typeface="Wingdings 2"/>
        <a:buChar char="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167128" indent="-182880" algn="l" rtl="0" eaLnBrk="1" latinLnBrk="0" hangingPunct="1">
        <a:spcBef>
          <a:spcPct val="20000"/>
        </a:spcBef>
        <a:buClr>
          <a:schemeClr val="tx1"/>
        </a:buClr>
        <a:buFont typeface="Wingdings 2"/>
        <a:buChar char=""/>
        <a:defRPr kumimoji="0" sz="1400" kern="1200">
          <a:solidFill>
            <a:schemeClr val="tx1"/>
          </a:solidFill>
          <a:latin typeface="+mn-lt"/>
          <a:ea typeface="+mn-ea"/>
          <a:cs typeface="+mn-cs"/>
        </a:defRPr>
      </a:lvl8pPr>
      <a:lvl9pPr marL="2368296" indent="-182880" algn="l" rtl="0" eaLnBrk="1" latinLnBrk="0" hangingPunct="1">
        <a:spcBef>
          <a:spcPct val="20000"/>
        </a:spcBef>
        <a:buClr>
          <a:schemeClr val="tx1"/>
        </a:buClr>
        <a:buFont typeface="Wingdings 2"/>
        <a:buChar char="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wmf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1.bin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1.vml"/><Relationship Id="rId4" Type="http://schemas.openxmlformats.org/officeDocument/2006/relationships/image" Target="../media/image5.emf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image" Target="../media/image12.png"/><Relationship Id="rId3" Type="http://schemas.openxmlformats.org/officeDocument/2006/relationships/image" Target="../media/image7.png"/><Relationship Id="rId7" Type="http://schemas.openxmlformats.org/officeDocument/2006/relationships/image" Target="../media/image11.png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0.png"/><Relationship Id="rId11" Type="http://schemas.openxmlformats.org/officeDocument/2006/relationships/image" Target="../media/image15.png"/><Relationship Id="rId5" Type="http://schemas.openxmlformats.org/officeDocument/2006/relationships/image" Target="../media/image9.png"/><Relationship Id="rId10" Type="http://schemas.openxmlformats.org/officeDocument/2006/relationships/image" Target="../media/image14.png"/><Relationship Id="rId4" Type="http://schemas.openxmlformats.org/officeDocument/2006/relationships/image" Target="../media/image8.png"/><Relationship Id="rId9" Type="http://schemas.openxmlformats.org/officeDocument/2006/relationships/image" Target="../media/image13.png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2" cstate="print">
            <a:duotone>
              <a:schemeClr val="accent4">
                <a:shade val="45000"/>
                <a:satMod val="135000"/>
              </a:schemeClr>
              <a:prstClr val="white"/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627784" y="188640"/>
            <a:ext cx="3859213" cy="86518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6" name="Obdélník 5"/>
          <p:cNvSpPr/>
          <p:nvPr/>
        </p:nvSpPr>
        <p:spPr>
          <a:xfrm>
            <a:off x="323528" y="1124744"/>
            <a:ext cx="8424936" cy="5232202"/>
          </a:xfrm>
          <a:prstGeom prst="rec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wrap="square">
            <a:spAutoFit/>
          </a:bodyPr>
          <a:lstStyle/>
          <a:p>
            <a:pPr algn="ctr"/>
            <a:r>
              <a:rPr lang="cs-CZ" b="1" dirty="0" smtClean="0">
                <a:solidFill>
                  <a:schemeClr val="bg1"/>
                </a:solidFill>
              </a:rPr>
              <a:t>ZÁKLADNÍ ŠKOLA SLOVAN, KROMĚŘÍŽ, PŘÍSPĚVKOVÁ ORGANIZACE</a:t>
            </a:r>
          </a:p>
          <a:p>
            <a:pPr algn="ctr"/>
            <a:r>
              <a:rPr lang="cs-CZ" b="1" dirty="0" smtClean="0">
                <a:solidFill>
                  <a:schemeClr val="bg1"/>
                </a:solidFill>
              </a:rPr>
              <a:t>ZEYEROVA 3354, 767 01 KROMĚŘÍŽ</a:t>
            </a:r>
          </a:p>
          <a:p>
            <a:pPr algn="ctr"/>
            <a:endParaRPr lang="cs-CZ" b="1" dirty="0" smtClean="0">
              <a:solidFill>
                <a:schemeClr val="bg1"/>
              </a:solidFill>
            </a:endParaRPr>
          </a:p>
          <a:p>
            <a:pPr algn="ctr"/>
            <a:r>
              <a:rPr lang="cs-CZ" b="1" dirty="0" smtClean="0">
                <a:solidFill>
                  <a:schemeClr val="bg1"/>
                </a:solidFill>
              </a:rPr>
              <a:t>projekt v rámci vzdělávacího programu</a:t>
            </a:r>
          </a:p>
          <a:p>
            <a:pPr algn="ctr"/>
            <a:r>
              <a:rPr lang="cs-CZ" b="1" dirty="0" smtClean="0">
                <a:solidFill>
                  <a:schemeClr val="bg1"/>
                </a:solidFill>
              </a:rPr>
              <a:t>VZDĚLÁNÍ PRO KONKURENCESCHOPNOST</a:t>
            </a:r>
          </a:p>
          <a:p>
            <a:endParaRPr lang="cs-CZ" b="1" dirty="0" smtClean="0">
              <a:solidFill>
                <a:schemeClr val="bg1"/>
              </a:solidFill>
            </a:endParaRPr>
          </a:p>
          <a:p>
            <a:pPr algn="ctr"/>
            <a:r>
              <a:rPr lang="cs-CZ" b="1" dirty="0" smtClean="0">
                <a:solidFill>
                  <a:schemeClr val="bg1"/>
                </a:solidFill>
              </a:rPr>
              <a:t>ŠABLONA ČÍSLO: III/2</a:t>
            </a:r>
          </a:p>
          <a:p>
            <a:pPr algn="ctr"/>
            <a:r>
              <a:rPr lang="cs-CZ" b="1" dirty="0" smtClean="0">
                <a:solidFill>
                  <a:schemeClr val="bg1"/>
                </a:solidFill>
              </a:rPr>
              <a:t>NÁZEV:  INOVACE A ZKVALITNĚNÍ VÝUKY PROSTŘEDNICTVÍM ICT</a:t>
            </a:r>
          </a:p>
          <a:p>
            <a:endParaRPr lang="cs-CZ" b="1" dirty="0" smtClean="0">
              <a:solidFill>
                <a:schemeClr val="bg1"/>
              </a:solidFill>
            </a:endParaRPr>
          </a:p>
          <a:p>
            <a:endParaRPr lang="cs-CZ" b="1" dirty="0">
              <a:solidFill>
                <a:schemeClr val="bg1"/>
              </a:solidFill>
            </a:endParaRPr>
          </a:p>
          <a:p>
            <a:r>
              <a:rPr lang="cs-CZ" b="1" dirty="0" smtClean="0">
                <a:solidFill>
                  <a:schemeClr val="bg1"/>
                </a:solidFill>
              </a:rPr>
              <a:t>PŘEDMĚT: Hudební výchova</a:t>
            </a:r>
          </a:p>
          <a:p>
            <a:r>
              <a:rPr lang="cs-CZ" b="1" dirty="0" smtClean="0">
                <a:solidFill>
                  <a:schemeClr val="bg1"/>
                </a:solidFill>
              </a:rPr>
              <a:t>ROČNÍK: 6. – 9.</a:t>
            </a:r>
          </a:p>
          <a:p>
            <a:r>
              <a:rPr lang="cs-CZ" b="1" dirty="0" smtClean="0">
                <a:solidFill>
                  <a:schemeClr val="bg1"/>
                </a:solidFill>
              </a:rPr>
              <a:t>TÉMA: Hudební teorie – enharmonické tóny</a:t>
            </a:r>
          </a:p>
          <a:p>
            <a:r>
              <a:rPr lang="cs-CZ" b="1" dirty="0" smtClean="0">
                <a:solidFill>
                  <a:schemeClr val="bg1"/>
                </a:solidFill>
              </a:rPr>
              <a:t>AUTOR: Dušan Okénka</a:t>
            </a:r>
          </a:p>
          <a:p>
            <a:r>
              <a:rPr lang="cs-CZ" b="1" dirty="0" smtClean="0">
                <a:solidFill>
                  <a:schemeClr val="bg1"/>
                </a:solidFill>
              </a:rPr>
              <a:t>DATUM VYTVOŘENÍ</a:t>
            </a:r>
            <a:r>
              <a:rPr lang="cs-CZ" b="1" smtClean="0">
                <a:solidFill>
                  <a:schemeClr val="bg1"/>
                </a:solidFill>
              </a:rPr>
              <a:t>: </a:t>
            </a:r>
            <a:r>
              <a:rPr lang="cs-CZ" b="1" smtClean="0">
                <a:solidFill>
                  <a:schemeClr val="bg1"/>
                </a:solidFill>
              </a:rPr>
              <a:t>1. </a:t>
            </a:r>
            <a:r>
              <a:rPr lang="cs-CZ" b="1" dirty="0">
                <a:solidFill>
                  <a:schemeClr val="bg1"/>
                </a:solidFill>
              </a:rPr>
              <a:t>3</a:t>
            </a:r>
            <a:r>
              <a:rPr lang="cs-CZ" b="1" dirty="0" smtClean="0">
                <a:solidFill>
                  <a:schemeClr val="bg1"/>
                </a:solidFill>
              </a:rPr>
              <a:t>. 2013</a:t>
            </a:r>
          </a:p>
          <a:p>
            <a:endParaRPr lang="cs-CZ" dirty="0" smtClean="0">
              <a:solidFill>
                <a:schemeClr val="bg1"/>
              </a:solidFill>
            </a:endParaRPr>
          </a:p>
          <a:p>
            <a:endParaRPr lang="cs-CZ" dirty="0" smtClean="0">
              <a:solidFill>
                <a:schemeClr val="bg1"/>
              </a:solidFill>
            </a:endParaRPr>
          </a:p>
          <a:p>
            <a:pPr algn="ctr"/>
            <a:r>
              <a:rPr lang="cs-CZ" sz="2800" b="1" dirty="0" smtClean="0">
                <a:solidFill>
                  <a:srgbClr val="FF0000"/>
                </a:solidFill>
              </a:rPr>
              <a:t>VY_32_INOVACE_53_DO</a:t>
            </a:r>
            <a:endParaRPr lang="cs-CZ" sz="2800" b="1" dirty="0">
              <a:solidFill>
                <a:srgbClr val="FF0000"/>
              </a:solidFill>
            </a:endParaRPr>
          </a:p>
        </p:txBody>
      </p:sp>
    </p:spTree>
  </p:cSld>
  <p:clrMapOvr>
    <a:masterClrMapping/>
  </p:clrMapOvr>
  <p:transition spd="slow">
    <p:wheel spokes="1"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467544" y="404664"/>
            <a:ext cx="8229600" cy="1219200"/>
          </a:xfr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>
            <a:normAutofit/>
          </a:bodyPr>
          <a:lstStyle/>
          <a:p>
            <a:pPr algn="ctr"/>
            <a:r>
              <a:rPr lang="cs-CZ" sz="5400" b="1" dirty="0" smtClean="0">
                <a:solidFill>
                  <a:schemeClr val="bg1"/>
                </a:solidFill>
              </a:rPr>
              <a:t>ANOTACE</a:t>
            </a:r>
            <a:endParaRPr lang="cs-CZ" sz="5400" b="1" dirty="0">
              <a:solidFill>
                <a:schemeClr val="bg1"/>
              </a:solidFill>
            </a:endParaRPr>
          </a:p>
        </p:txBody>
      </p:sp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457200" y="2060848"/>
            <a:ext cx="8229600" cy="1944216"/>
          </a:xfr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>
            <a:normAutofit fontScale="92500" lnSpcReduction="20000"/>
          </a:bodyPr>
          <a:lstStyle/>
          <a:p>
            <a:pPr>
              <a:buClrTx/>
            </a:pPr>
            <a:r>
              <a:rPr lang="cs-CZ" dirty="0" smtClean="0"/>
              <a:t>PREZENTACE VYTVOŘENA JAKO DOPLNĚNÍ UČIVA 6. – 9. ROČNÍKU HUDEBNÍ TEORIE – </a:t>
            </a:r>
            <a:r>
              <a:rPr lang="cs-CZ" b="1" dirty="0" smtClean="0"/>
              <a:t>ENHARMONICKÉ TÓNY</a:t>
            </a:r>
          </a:p>
          <a:p>
            <a:pPr>
              <a:buClrTx/>
            </a:pPr>
            <a:r>
              <a:rPr lang="cs-CZ" dirty="0" smtClean="0"/>
              <a:t>V RÁMCI PREZENTACE MAJÍ ŽÁCI MOŽNOST OPAKOVAT SI INTERVALY</a:t>
            </a:r>
          </a:p>
          <a:p>
            <a:pPr marL="514350" indent="-514350">
              <a:buClrTx/>
              <a:buFont typeface="+mj-lt"/>
              <a:buAutoNum type="arabicPeriod"/>
            </a:pPr>
            <a:endParaRPr lang="cs-CZ" dirty="0" smtClean="0"/>
          </a:p>
          <a:p>
            <a:pPr marL="514350" indent="-514350">
              <a:buClrTx/>
              <a:buFont typeface="+mj-lt"/>
              <a:buAutoNum type="arabicPeriod"/>
            </a:pPr>
            <a:endParaRPr lang="cs-CZ" dirty="0" smtClean="0"/>
          </a:p>
          <a:p>
            <a:pPr marL="514350" indent="-514350">
              <a:buClrTx/>
              <a:buFont typeface="+mj-lt"/>
              <a:buAutoNum type="arabicPeriod"/>
            </a:pPr>
            <a:endParaRPr lang="cs-CZ" dirty="0" smtClean="0"/>
          </a:p>
          <a:p>
            <a:pPr marL="514350" indent="-514350">
              <a:buClrTx/>
              <a:buFont typeface="+mj-lt"/>
              <a:buAutoNum type="arabicPeriod"/>
            </a:pPr>
            <a:endParaRPr lang="cs-CZ" dirty="0"/>
          </a:p>
        </p:txBody>
      </p:sp>
      <p:sp>
        <p:nvSpPr>
          <p:cNvPr id="4" name="Zástupný symbol pro obsah 1"/>
          <p:cNvSpPr>
            <a:spLocks noGrp="1"/>
          </p:cNvSpPr>
          <p:nvPr/>
        </p:nvSpPr>
        <p:spPr>
          <a:xfrm>
            <a:off x="457200" y="4293096"/>
            <a:ext cx="8229600" cy="2304256"/>
          </a:xfrm>
          <a:prstGeom prst="rec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vert="horz">
            <a:norm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2"/>
              </a:buClr>
              <a:buSzPct val="85000"/>
              <a:buFont typeface="Wingdings 2"/>
              <a:buChar char=""/>
              <a:defRPr kumimoji="0" sz="26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ts val="300"/>
              </a:spcBef>
              <a:buClr>
                <a:schemeClr val="accent2">
                  <a:shade val="75000"/>
                </a:schemeClr>
              </a:buClr>
              <a:buSzPct val="85000"/>
              <a:buFont typeface="Wingdings 2"/>
              <a:buChar char=""/>
              <a:defRPr kumimoji="0" sz="24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2pPr>
            <a:lvl3pPr marL="1005840" indent="-228600" algn="l" rtl="0" eaLnBrk="1" latinLnBrk="0" hangingPunct="1">
              <a:spcBef>
                <a:spcPts val="300"/>
              </a:spcBef>
              <a:buClr>
                <a:schemeClr val="accent2">
                  <a:shade val="50000"/>
                </a:schemeClr>
              </a:buClr>
              <a:buSzPct val="85000"/>
              <a:buFont typeface="Wingdings 2"/>
              <a:buChar char=""/>
              <a:defRPr kumimoji="0" sz="21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3pPr>
            <a:lvl4pPr marL="1280160" indent="-228600" algn="l" rtl="0" eaLnBrk="1" latinLnBrk="0" hangingPunct="1">
              <a:spcBef>
                <a:spcPts val="300"/>
              </a:spcBef>
              <a:buClr>
                <a:schemeClr val="accent2">
                  <a:shade val="75000"/>
                </a:schemeClr>
              </a:buClr>
              <a:buSzPct val="85000"/>
              <a:buFont typeface="Wingdings 2" pitchFamily="18" charset="2"/>
              <a:buChar char=""/>
              <a:defRPr kumimoji="0" sz="19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4pPr>
            <a:lvl5pPr marL="1554480" indent="-228600" algn="l" rtl="0" eaLnBrk="1" latinLnBrk="0" hangingPunct="1">
              <a:spcBef>
                <a:spcPts val="340"/>
              </a:spcBef>
              <a:buClr>
                <a:schemeClr val="accent2">
                  <a:shade val="75000"/>
                </a:schemeClr>
              </a:buClr>
              <a:buSzPct val="85000"/>
              <a:buFont typeface="Wingdings 2" pitchFamily="18" charset="2"/>
              <a:buChar char=""/>
              <a:defRPr kumimoji="0" sz="16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5pPr>
            <a:lvl6pPr marL="1828800" indent="-228600" algn="l" rtl="0" eaLnBrk="1" latinLnBrk="0" hangingPunct="1">
              <a:spcBef>
                <a:spcPts val="340"/>
              </a:spcBef>
              <a:buClr>
                <a:schemeClr val="accent2">
                  <a:shade val="75000"/>
                </a:schemeClr>
              </a:buClr>
              <a:buSzPct val="85000"/>
              <a:buFont typeface="Wingdings 2" pitchFamily="18" charset="2"/>
              <a:buChar char="?"/>
              <a:defRPr kumimoji="0" sz="17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ts val="340"/>
              </a:spcBef>
              <a:buClr>
                <a:schemeClr val="accent2">
                  <a:shade val="75000"/>
                </a:schemeClr>
              </a:buClr>
              <a:buSzPct val="85000"/>
              <a:buFont typeface="Wingdings 2" pitchFamily="18" charset="2"/>
              <a:buChar char="?"/>
              <a:defRPr kumimoji="0" sz="1600" kern="1200" baseline="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ts val="340"/>
              </a:spcBef>
              <a:buClr>
                <a:schemeClr val="accent2">
                  <a:shade val="75000"/>
                </a:schemeClr>
              </a:buClr>
              <a:buSzPct val="85000"/>
              <a:buFont typeface="Wingdings 2" pitchFamily="18" charset="2"/>
              <a:buChar char="?"/>
              <a:defRPr kumimoji="0" sz="15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ts val="340"/>
              </a:spcBef>
              <a:buClr>
                <a:schemeClr val="accent2">
                  <a:shade val="75000"/>
                </a:schemeClr>
              </a:buClr>
              <a:buSzPct val="85000"/>
              <a:buFont typeface="Wingdings 2" pitchFamily="18" charset="2"/>
              <a:buChar char="?"/>
              <a:defRPr kumimoji="0" sz="15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ClrTx/>
              <a:buNone/>
            </a:pPr>
            <a:r>
              <a:rPr lang="cs-CZ" dirty="0"/>
              <a:t>Pilotáž: Prezentace pilotována ve třídách II. stupně, ale je možné ji využít jako doplnění učiva i ve vyšších ročnících I. stupně ZŠ</a:t>
            </a:r>
            <a:r>
              <a:rPr lang="cs-CZ"/>
              <a:t>. </a:t>
            </a:r>
            <a:r>
              <a:rPr lang="cs-CZ" smtClean="0"/>
              <a:t>Textové </a:t>
            </a:r>
            <a:r>
              <a:rPr lang="cs-CZ" dirty="0"/>
              <a:t>informace je možné zestručnit v návaznosti na věkovou skupinu žáků</a:t>
            </a:r>
            <a:r>
              <a:rPr lang="cs-CZ" dirty="0" smtClean="0"/>
              <a:t>. Doporučuji doplnit </a:t>
            </a:r>
            <a:r>
              <a:rPr lang="cs-CZ" dirty="0" err="1" smtClean="0"/>
              <a:t>audioukázkou</a:t>
            </a:r>
            <a:r>
              <a:rPr lang="cs-CZ" dirty="0" smtClean="0"/>
              <a:t>.</a:t>
            </a:r>
            <a:endParaRPr lang="cs-CZ" dirty="0"/>
          </a:p>
          <a:p>
            <a:pPr marL="0" indent="0">
              <a:buClrTx/>
              <a:buNone/>
            </a:pPr>
            <a:endParaRPr lang="cs-CZ" dirty="0" smtClean="0"/>
          </a:p>
          <a:p>
            <a:pPr marL="514350" indent="-514350">
              <a:buClrTx/>
              <a:buFont typeface="+mj-lt"/>
              <a:buAutoNum type="arabicPeriod"/>
            </a:pPr>
            <a:endParaRPr lang="cs-CZ" dirty="0" smtClean="0"/>
          </a:p>
          <a:p>
            <a:pPr marL="514350" indent="-514350">
              <a:buClrTx/>
              <a:buFont typeface="+mj-lt"/>
              <a:buAutoNum type="arabicPeriod"/>
            </a:pPr>
            <a:endParaRPr lang="cs-CZ" dirty="0" smtClean="0"/>
          </a:p>
          <a:p>
            <a:pPr marL="514350" indent="-514350">
              <a:buClrTx/>
              <a:buFont typeface="+mj-lt"/>
              <a:buAutoNum type="arabicPeriod"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90791012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:blinds dir="vert"/>
      </p:transition>
    </mc:Choice>
    <mc:Fallback xmlns="">
      <p:transition spd="slow">
        <p:blinds dir="vert"/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383720" y="409209"/>
            <a:ext cx="6384783" cy="792088"/>
          </a:xfr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>
            <a:noAutofit/>
          </a:bodyPr>
          <a:lstStyle/>
          <a:p>
            <a:r>
              <a:rPr lang="cs-CZ" sz="5400" dirty="0">
                <a:solidFill>
                  <a:schemeClr val="tx1">
                    <a:lumMod val="50000"/>
                  </a:schemeClr>
                </a:solidFill>
              </a:rPr>
              <a:t>Enharmonické tóny</a:t>
            </a:r>
            <a:endParaRPr lang="cs-CZ" sz="5400" b="1" dirty="0">
              <a:solidFill>
                <a:schemeClr val="tx1">
                  <a:lumMod val="50000"/>
                </a:schemeClr>
              </a:solidFill>
            </a:endParaRPr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206574" y="4653136"/>
            <a:ext cx="8674639" cy="824504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  <p:style>
          <a:lnRef idx="2">
            <a:schemeClr val="accent4"/>
          </a:lnRef>
          <a:fillRef idx="1">
            <a:schemeClr val="lt1"/>
          </a:fillRef>
          <a:effectRef idx="0">
            <a:schemeClr val="accent4"/>
          </a:effectRef>
          <a:fontRef idx="minor">
            <a:schemeClr val="dk1"/>
          </a:fontRef>
        </p:style>
      </p:pic>
      <p:pic>
        <p:nvPicPr>
          <p:cNvPr id="1026" name="Picture 2" descr="C:\Users\EU12\AppData\Local\Microsoft\Windows\Temporary Internet Files\Content.IE5\M1TMZU76\MC900351847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948264" y="-12576"/>
            <a:ext cx="1785042" cy="163565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2" name="Zástupný symbol pro obsah 1"/>
          <p:cNvSpPr>
            <a:spLocks noGrp="1"/>
          </p:cNvSpPr>
          <p:nvPr/>
        </p:nvSpPr>
        <p:spPr>
          <a:xfrm>
            <a:off x="419465" y="1772816"/>
            <a:ext cx="8229600" cy="2304256"/>
          </a:xfrm>
          <a:prstGeom prst="rec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vert="horz">
            <a:norm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2"/>
              </a:buClr>
              <a:buSzPct val="85000"/>
              <a:buFont typeface="Wingdings 2"/>
              <a:buChar char=""/>
              <a:defRPr kumimoji="0" sz="26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ts val="300"/>
              </a:spcBef>
              <a:buClr>
                <a:schemeClr val="accent2">
                  <a:shade val="75000"/>
                </a:schemeClr>
              </a:buClr>
              <a:buSzPct val="85000"/>
              <a:buFont typeface="Wingdings 2"/>
              <a:buChar char=""/>
              <a:defRPr kumimoji="0" sz="24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2pPr>
            <a:lvl3pPr marL="1005840" indent="-228600" algn="l" rtl="0" eaLnBrk="1" latinLnBrk="0" hangingPunct="1">
              <a:spcBef>
                <a:spcPts val="300"/>
              </a:spcBef>
              <a:buClr>
                <a:schemeClr val="accent2">
                  <a:shade val="50000"/>
                </a:schemeClr>
              </a:buClr>
              <a:buSzPct val="85000"/>
              <a:buFont typeface="Wingdings 2"/>
              <a:buChar char=""/>
              <a:defRPr kumimoji="0" sz="21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3pPr>
            <a:lvl4pPr marL="1280160" indent="-228600" algn="l" rtl="0" eaLnBrk="1" latinLnBrk="0" hangingPunct="1">
              <a:spcBef>
                <a:spcPts val="300"/>
              </a:spcBef>
              <a:buClr>
                <a:schemeClr val="accent2">
                  <a:shade val="75000"/>
                </a:schemeClr>
              </a:buClr>
              <a:buSzPct val="85000"/>
              <a:buFont typeface="Wingdings 2" pitchFamily="18" charset="2"/>
              <a:buChar char=""/>
              <a:defRPr kumimoji="0" sz="19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4pPr>
            <a:lvl5pPr marL="1554480" indent="-228600" algn="l" rtl="0" eaLnBrk="1" latinLnBrk="0" hangingPunct="1">
              <a:spcBef>
                <a:spcPts val="340"/>
              </a:spcBef>
              <a:buClr>
                <a:schemeClr val="accent2">
                  <a:shade val="75000"/>
                </a:schemeClr>
              </a:buClr>
              <a:buSzPct val="85000"/>
              <a:buFont typeface="Wingdings 2" pitchFamily="18" charset="2"/>
              <a:buChar char=""/>
              <a:defRPr kumimoji="0" sz="16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5pPr>
            <a:lvl6pPr marL="1828800" indent="-228600" algn="l" rtl="0" eaLnBrk="1" latinLnBrk="0" hangingPunct="1">
              <a:spcBef>
                <a:spcPts val="340"/>
              </a:spcBef>
              <a:buClr>
                <a:schemeClr val="accent2">
                  <a:shade val="75000"/>
                </a:schemeClr>
              </a:buClr>
              <a:buSzPct val="85000"/>
              <a:buFont typeface="Wingdings 2" pitchFamily="18" charset="2"/>
              <a:buChar char="?"/>
              <a:defRPr kumimoji="0" sz="17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ts val="340"/>
              </a:spcBef>
              <a:buClr>
                <a:schemeClr val="accent2">
                  <a:shade val="75000"/>
                </a:schemeClr>
              </a:buClr>
              <a:buSzPct val="85000"/>
              <a:buFont typeface="Wingdings 2" pitchFamily="18" charset="2"/>
              <a:buChar char="?"/>
              <a:defRPr kumimoji="0" sz="1600" kern="1200" baseline="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ts val="340"/>
              </a:spcBef>
              <a:buClr>
                <a:schemeClr val="accent2">
                  <a:shade val="75000"/>
                </a:schemeClr>
              </a:buClr>
              <a:buSzPct val="85000"/>
              <a:buFont typeface="Wingdings 2" pitchFamily="18" charset="2"/>
              <a:buChar char="?"/>
              <a:defRPr kumimoji="0" sz="15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ts val="340"/>
              </a:spcBef>
              <a:buClr>
                <a:schemeClr val="accent2">
                  <a:shade val="75000"/>
                </a:schemeClr>
              </a:buClr>
              <a:buSzPct val="85000"/>
              <a:buFont typeface="Wingdings 2" pitchFamily="18" charset="2"/>
              <a:buChar char="?"/>
              <a:defRPr kumimoji="0" sz="15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ClrTx/>
              <a:buNone/>
            </a:pPr>
            <a:r>
              <a:rPr lang="cs-CZ" dirty="0" smtClean="0"/>
              <a:t>Základních a odvozených tónů je v rámci oktávy celkem 35. V oktávě však rozlišujeme pouze 12 různých tónových výšek. Z toho vyplývá, že dva až tři tóny mají stejnou výšku, neboli že tóny stejné výšky se mohou různě jmenovat.</a:t>
            </a:r>
          </a:p>
          <a:p>
            <a:pPr marL="514350" indent="-514350">
              <a:buClrTx/>
              <a:buFont typeface="+mj-lt"/>
              <a:buAutoNum type="arabicPeriod"/>
            </a:pPr>
            <a:endParaRPr lang="cs-CZ" dirty="0" smtClean="0"/>
          </a:p>
          <a:p>
            <a:pPr marL="514350" indent="-514350">
              <a:buClrTx/>
              <a:buFont typeface="+mj-lt"/>
              <a:buAutoNum type="arabicPeriod"/>
            </a:pPr>
            <a:endParaRPr lang="cs-CZ" dirty="0" smtClean="0"/>
          </a:p>
          <a:p>
            <a:pPr marL="514350" indent="-514350">
              <a:buClrTx/>
              <a:buFont typeface="+mj-lt"/>
              <a:buAutoNum type="arabicPeriod"/>
            </a:pPr>
            <a:endParaRPr lang="cs-CZ" dirty="0"/>
          </a:p>
        </p:txBody>
      </p:sp>
      <p:sp>
        <p:nvSpPr>
          <p:cNvPr id="2" name="TextovéPole 1"/>
          <p:cNvSpPr txBox="1"/>
          <p:nvPr/>
        </p:nvSpPr>
        <p:spPr>
          <a:xfrm>
            <a:off x="611560" y="5589240"/>
            <a:ext cx="53412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des</a:t>
            </a:r>
            <a:endParaRPr lang="cs-CZ" dirty="0"/>
          </a:p>
        </p:txBody>
      </p:sp>
      <p:sp>
        <p:nvSpPr>
          <p:cNvPr id="7" name="TextovéPole 6"/>
          <p:cNvSpPr txBox="1"/>
          <p:nvPr/>
        </p:nvSpPr>
        <p:spPr>
          <a:xfrm>
            <a:off x="1683781" y="5589240"/>
            <a:ext cx="45236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cis</a:t>
            </a:r>
            <a:endParaRPr lang="cs-CZ" dirty="0"/>
          </a:p>
        </p:txBody>
      </p:sp>
      <p:sp>
        <p:nvSpPr>
          <p:cNvPr id="8" name="TextovéPole 7"/>
          <p:cNvSpPr txBox="1"/>
          <p:nvPr/>
        </p:nvSpPr>
        <p:spPr>
          <a:xfrm>
            <a:off x="2656384" y="5589240"/>
            <a:ext cx="47801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gis</a:t>
            </a:r>
            <a:endParaRPr lang="cs-CZ" dirty="0"/>
          </a:p>
        </p:txBody>
      </p:sp>
      <p:sp>
        <p:nvSpPr>
          <p:cNvPr id="9" name="TextovéPole 8"/>
          <p:cNvSpPr txBox="1"/>
          <p:nvPr/>
        </p:nvSpPr>
        <p:spPr>
          <a:xfrm>
            <a:off x="3655461" y="5589240"/>
            <a:ext cx="39786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as</a:t>
            </a:r>
            <a:endParaRPr lang="cs-CZ" dirty="0"/>
          </a:p>
        </p:txBody>
      </p:sp>
      <p:sp>
        <p:nvSpPr>
          <p:cNvPr id="10" name="TextovéPole 9"/>
          <p:cNvSpPr txBox="1"/>
          <p:nvPr/>
        </p:nvSpPr>
        <p:spPr>
          <a:xfrm>
            <a:off x="4632721" y="5589240"/>
            <a:ext cx="47000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fes</a:t>
            </a:r>
            <a:endParaRPr lang="cs-CZ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5706170" y="5589240"/>
            <a:ext cx="29527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/>
              <a:t>e</a:t>
            </a:r>
          </a:p>
        </p:txBody>
      </p:sp>
      <p:sp>
        <p:nvSpPr>
          <p:cNvPr id="13" name="TextovéPole 12"/>
          <p:cNvSpPr txBox="1"/>
          <p:nvPr/>
        </p:nvSpPr>
        <p:spPr>
          <a:xfrm>
            <a:off x="6681203" y="5589240"/>
            <a:ext cx="48442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his</a:t>
            </a:r>
            <a:endParaRPr lang="cs-CZ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7697156" y="5596546"/>
            <a:ext cx="28725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c</a:t>
            </a:r>
            <a:endParaRPr lang="cs-CZ" dirty="0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conveyor dir="l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307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6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1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2" fill="hold">
                      <p:stCondLst>
                        <p:cond delay="indefinite"/>
                      </p:stCondLst>
                      <p:childTnLst>
                        <p:par>
                          <p:cTn id="43" fill="hold">
                            <p:stCondLst>
                              <p:cond delay="0"/>
                            </p:stCondLst>
                            <p:childTnLst>
                              <p:par>
                                <p:cTn id="44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6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1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6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2" grpId="0" animBg="1"/>
      <p:bldP spid="2" grpId="0"/>
      <p:bldP spid="7" grpId="0"/>
      <p:bldP spid="8" grpId="0"/>
      <p:bldP spid="9" grpId="0"/>
      <p:bldP spid="10" grpId="0"/>
      <p:bldP spid="11" grpId="0"/>
      <p:bldP spid="13" grpId="0"/>
      <p:bldP spid="14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Objekt 1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154732840"/>
              </p:ext>
            </p:extLst>
          </p:nvPr>
        </p:nvGraphicFramePr>
        <p:xfrm>
          <a:off x="0" y="1124744"/>
          <a:ext cx="8977632" cy="5544616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1042" name="Acrobat Document" r:id="rId3" imgW="8019943" imgH="5667255" progId="AcroExch.Document.7">
                  <p:embed/>
                </p:oleObj>
              </mc:Choice>
              <mc:Fallback>
                <p:oleObj name="Acrobat Document" r:id="rId3" imgW="8019943" imgH="5667255" progId="AcroExch.Document.7">
                  <p:embed/>
                  <p:pic>
                    <p:nvPicPr>
                      <p:cNvPr id="0" name=""/>
                      <p:cNvPicPr/>
                      <p:nvPr/>
                    </p:nvPicPr>
                    <p:blipFill>
                      <a:blip r:embed="rId4"/>
                      <a:stretch>
                        <a:fillRect/>
                      </a:stretch>
                    </p:blipFill>
                    <p:spPr>
                      <a:xfrm>
                        <a:off x="0" y="1124744"/>
                        <a:ext cx="8977632" cy="5544616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  <p:sp>
        <p:nvSpPr>
          <p:cNvPr id="6" name="TextovéPole 5"/>
          <p:cNvSpPr txBox="1"/>
          <p:nvPr/>
        </p:nvSpPr>
        <p:spPr>
          <a:xfrm>
            <a:off x="1190492" y="260648"/>
            <a:ext cx="648072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hisis</a:t>
            </a:r>
          </a:p>
          <a:p>
            <a:r>
              <a:rPr lang="cs-CZ" dirty="0" smtClean="0"/>
              <a:t>cis</a:t>
            </a:r>
          </a:p>
          <a:p>
            <a:r>
              <a:rPr lang="cs-CZ" dirty="0" smtClean="0"/>
              <a:t>des</a:t>
            </a:r>
          </a:p>
        </p:txBody>
      </p:sp>
      <p:sp>
        <p:nvSpPr>
          <p:cNvPr id="12" name="TextovéPole 11"/>
          <p:cNvSpPr txBox="1"/>
          <p:nvPr/>
        </p:nvSpPr>
        <p:spPr>
          <a:xfrm>
            <a:off x="1976942" y="260648"/>
            <a:ext cx="722849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dis</a:t>
            </a:r>
          </a:p>
          <a:p>
            <a:r>
              <a:rPr lang="cs-CZ" dirty="0" smtClean="0"/>
              <a:t>es</a:t>
            </a:r>
          </a:p>
          <a:p>
            <a:r>
              <a:rPr lang="cs-CZ" dirty="0" smtClean="0"/>
              <a:t>feses</a:t>
            </a:r>
          </a:p>
        </p:txBody>
      </p:sp>
      <p:sp>
        <p:nvSpPr>
          <p:cNvPr id="13" name="TextovéPole 12"/>
          <p:cNvSpPr txBox="1"/>
          <p:nvPr/>
        </p:nvSpPr>
        <p:spPr>
          <a:xfrm>
            <a:off x="3491880" y="260648"/>
            <a:ext cx="648072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eisis</a:t>
            </a:r>
          </a:p>
          <a:p>
            <a:r>
              <a:rPr lang="cs-CZ" dirty="0"/>
              <a:t>f</a:t>
            </a:r>
            <a:r>
              <a:rPr lang="cs-CZ" dirty="0" smtClean="0"/>
              <a:t>is</a:t>
            </a:r>
          </a:p>
          <a:p>
            <a:r>
              <a:rPr lang="cs-CZ" dirty="0" smtClean="0"/>
              <a:t>ges</a:t>
            </a:r>
          </a:p>
        </p:txBody>
      </p:sp>
      <p:sp>
        <p:nvSpPr>
          <p:cNvPr id="14" name="TextovéPole 13"/>
          <p:cNvSpPr txBox="1"/>
          <p:nvPr/>
        </p:nvSpPr>
        <p:spPr>
          <a:xfrm>
            <a:off x="4283968" y="260648"/>
            <a:ext cx="648072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gis</a:t>
            </a:r>
          </a:p>
          <a:p>
            <a:r>
              <a:rPr lang="cs-CZ" dirty="0" smtClean="0"/>
              <a:t>as</a:t>
            </a:r>
          </a:p>
        </p:txBody>
      </p:sp>
      <p:sp>
        <p:nvSpPr>
          <p:cNvPr id="15" name="TextovéPole 14"/>
          <p:cNvSpPr txBox="1"/>
          <p:nvPr/>
        </p:nvSpPr>
        <p:spPr>
          <a:xfrm>
            <a:off x="5076056" y="260648"/>
            <a:ext cx="720080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ais</a:t>
            </a:r>
          </a:p>
          <a:p>
            <a:r>
              <a:rPr lang="cs-CZ" dirty="0" smtClean="0"/>
              <a:t>hes</a:t>
            </a:r>
          </a:p>
          <a:p>
            <a:r>
              <a:rPr lang="cs-CZ" dirty="0" smtClean="0"/>
              <a:t>ceses</a:t>
            </a:r>
          </a:p>
        </p:txBody>
      </p:sp>
      <p:sp>
        <p:nvSpPr>
          <p:cNvPr id="16" name="TextovéPole 15"/>
          <p:cNvSpPr txBox="1"/>
          <p:nvPr/>
        </p:nvSpPr>
        <p:spPr>
          <a:xfrm>
            <a:off x="786470" y="5013176"/>
            <a:ext cx="737822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solidFill>
                  <a:schemeClr val="bg1"/>
                </a:solidFill>
              </a:rPr>
              <a:t>  his</a:t>
            </a:r>
          </a:p>
          <a:p>
            <a:r>
              <a:rPr lang="cs-CZ" dirty="0" smtClean="0">
                <a:solidFill>
                  <a:schemeClr val="bg1"/>
                </a:solidFill>
              </a:rPr>
              <a:t>  C</a:t>
            </a:r>
          </a:p>
          <a:p>
            <a:r>
              <a:rPr lang="cs-CZ" dirty="0" smtClean="0">
                <a:solidFill>
                  <a:schemeClr val="bg1"/>
                </a:solidFill>
              </a:rPr>
              <a:t>deses</a:t>
            </a:r>
          </a:p>
        </p:txBody>
      </p:sp>
      <p:sp>
        <p:nvSpPr>
          <p:cNvPr id="17" name="TextovéPole 16"/>
          <p:cNvSpPr txBox="1"/>
          <p:nvPr/>
        </p:nvSpPr>
        <p:spPr>
          <a:xfrm>
            <a:off x="1524292" y="5016791"/>
            <a:ext cx="648072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solidFill>
                  <a:schemeClr val="bg1"/>
                </a:solidFill>
              </a:rPr>
              <a:t>cisis</a:t>
            </a:r>
          </a:p>
          <a:p>
            <a:r>
              <a:rPr lang="cs-CZ" dirty="0" smtClean="0">
                <a:solidFill>
                  <a:schemeClr val="bg1"/>
                </a:solidFill>
              </a:rPr>
              <a:t>  D</a:t>
            </a:r>
          </a:p>
          <a:p>
            <a:r>
              <a:rPr lang="cs-CZ" dirty="0" smtClean="0">
                <a:solidFill>
                  <a:schemeClr val="bg1"/>
                </a:solidFill>
              </a:rPr>
              <a:t>eses</a:t>
            </a:r>
          </a:p>
        </p:txBody>
      </p:sp>
      <p:sp>
        <p:nvSpPr>
          <p:cNvPr id="18" name="TextovéPole 17"/>
          <p:cNvSpPr txBox="1"/>
          <p:nvPr/>
        </p:nvSpPr>
        <p:spPr>
          <a:xfrm>
            <a:off x="2338366" y="5020406"/>
            <a:ext cx="685461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solidFill>
                  <a:schemeClr val="bg1"/>
                </a:solidFill>
              </a:rPr>
              <a:t>disis</a:t>
            </a:r>
          </a:p>
          <a:p>
            <a:r>
              <a:rPr lang="cs-CZ" dirty="0" smtClean="0">
                <a:solidFill>
                  <a:schemeClr val="bg1"/>
                </a:solidFill>
              </a:rPr>
              <a:t>  E</a:t>
            </a:r>
          </a:p>
          <a:p>
            <a:r>
              <a:rPr lang="cs-CZ" dirty="0" smtClean="0">
                <a:solidFill>
                  <a:schemeClr val="bg1"/>
                </a:solidFill>
              </a:rPr>
              <a:t> fes</a:t>
            </a:r>
          </a:p>
        </p:txBody>
      </p:sp>
      <p:sp>
        <p:nvSpPr>
          <p:cNvPr id="19" name="TextovéPole 18"/>
          <p:cNvSpPr txBox="1"/>
          <p:nvPr/>
        </p:nvSpPr>
        <p:spPr>
          <a:xfrm>
            <a:off x="3101830" y="5032392"/>
            <a:ext cx="858102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solidFill>
                  <a:schemeClr val="bg1"/>
                </a:solidFill>
              </a:rPr>
              <a:t>  eis</a:t>
            </a:r>
          </a:p>
          <a:p>
            <a:r>
              <a:rPr lang="cs-CZ" dirty="0" smtClean="0">
                <a:solidFill>
                  <a:schemeClr val="bg1"/>
                </a:solidFill>
              </a:rPr>
              <a:t>   F</a:t>
            </a:r>
          </a:p>
          <a:p>
            <a:r>
              <a:rPr lang="cs-CZ" dirty="0" smtClean="0">
                <a:solidFill>
                  <a:schemeClr val="bg1"/>
                </a:solidFill>
              </a:rPr>
              <a:t>geses</a:t>
            </a:r>
          </a:p>
        </p:txBody>
      </p:sp>
      <p:sp>
        <p:nvSpPr>
          <p:cNvPr id="20" name="TextovéPole 19"/>
          <p:cNvSpPr txBox="1"/>
          <p:nvPr/>
        </p:nvSpPr>
        <p:spPr>
          <a:xfrm>
            <a:off x="3959932" y="5020406"/>
            <a:ext cx="648072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solidFill>
                  <a:schemeClr val="bg1"/>
                </a:solidFill>
              </a:rPr>
              <a:t>fisis</a:t>
            </a:r>
          </a:p>
          <a:p>
            <a:r>
              <a:rPr lang="cs-CZ" dirty="0" smtClean="0">
                <a:solidFill>
                  <a:schemeClr val="bg1"/>
                </a:solidFill>
              </a:rPr>
              <a:t>  G</a:t>
            </a:r>
          </a:p>
          <a:p>
            <a:r>
              <a:rPr lang="cs-CZ" dirty="0" err="1" smtClean="0">
                <a:solidFill>
                  <a:schemeClr val="bg1"/>
                </a:solidFill>
              </a:rPr>
              <a:t>asas</a:t>
            </a:r>
            <a:endParaRPr lang="cs-CZ" dirty="0" smtClean="0">
              <a:solidFill>
                <a:schemeClr val="bg1"/>
              </a:solidFill>
            </a:endParaRPr>
          </a:p>
        </p:txBody>
      </p:sp>
      <p:sp>
        <p:nvSpPr>
          <p:cNvPr id="21" name="TextovéPole 20"/>
          <p:cNvSpPr txBox="1"/>
          <p:nvPr/>
        </p:nvSpPr>
        <p:spPr>
          <a:xfrm>
            <a:off x="4686006" y="5013176"/>
            <a:ext cx="750089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solidFill>
                  <a:schemeClr val="bg1"/>
                </a:solidFill>
              </a:rPr>
              <a:t>gisis</a:t>
            </a:r>
          </a:p>
          <a:p>
            <a:r>
              <a:rPr lang="cs-CZ" dirty="0" smtClean="0">
                <a:solidFill>
                  <a:schemeClr val="bg1"/>
                </a:solidFill>
              </a:rPr>
              <a:t>   A</a:t>
            </a:r>
          </a:p>
          <a:p>
            <a:r>
              <a:rPr lang="cs-CZ" dirty="0" smtClean="0">
                <a:solidFill>
                  <a:schemeClr val="bg1"/>
                </a:solidFill>
              </a:rPr>
              <a:t>heses</a:t>
            </a:r>
          </a:p>
        </p:txBody>
      </p:sp>
      <p:sp>
        <p:nvSpPr>
          <p:cNvPr id="22" name="TextovéPole 21"/>
          <p:cNvSpPr txBox="1"/>
          <p:nvPr/>
        </p:nvSpPr>
        <p:spPr>
          <a:xfrm>
            <a:off x="5472100" y="5013176"/>
            <a:ext cx="648072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solidFill>
                  <a:schemeClr val="bg1"/>
                </a:solidFill>
              </a:rPr>
              <a:t>aisis</a:t>
            </a:r>
          </a:p>
          <a:p>
            <a:r>
              <a:rPr lang="cs-CZ" dirty="0" smtClean="0">
                <a:solidFill>
                  <a:schemeClr val="bg1"/>
                </a:solidFill>
              </a:rPr>
              <a:t>  H</a:t>
            </a:r>
          </a:p>
          <a:p>
            <a:r>
              <a:rPr lang="cs-CZ" dirty="0" smtClean="0">
                <a:solidFill>
                  <a:schemeClr val="bg1"/>
                </a:solidFill>
              </a:rPr>
              <a:t> ces</a:t>
            </a:r>
          </a:p>
        </p:txBody>
      </p:sp>
      <p:sp>
        <p:nvSpPr>
          <p:cNvPr id="23" name="TextovéPole 22"/>
          <p:cNvSpPr txBox="1"/>
          <p:nvPr/>
        </p:nvSpPr>
        <p:spPr>
          <a:xfrm>
            <a:off x="6300192" y="5020406"/>
            <a:ext cx="792088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solidFill>
                  <a:schemeClr val="bg1"/>
                </a:solidFill>
              </a:rPr>
              <a:t> his</a:t>
            </a:r>
          </a:p>
          <a:p>
            <a:r>
              <a:rPr lang="cs-CZ" dirty="0" smtClean="0">
                <a:solidFill>
                  <a:schemeClr val="bg1"/>
                </a:solidFill>
              </a:rPr>
              <a:t>  C</a:t>
            </a:r>
          </a:p>
          <a:p>
            <a:r>
              <a:rPr lang="cs-CZ" dirty="0" smtClean="0">
                <a:solidFill>
                  <a:schemeClr val="bg1"/>
                </a:solidFill>
              </a:rPr>
              <a:t>deses</a:t>
            </a:r>
          </a:p>
        </p:txBody>
      </p:sp>
      <p:sp>
        <p:nvSpPr>
          <p:cNvPr id="27" name="TextovéPole 26"/>
          <p:cNvSpPr txBox="1"/>
          <p:nvPr/>
        </p:nvSpPr>
        <p:spPr>
          <a:xfrm>
            <a:off x="7092280" y="5011206"/>
            <a:ext cx="648072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solidFill>
                  <a:schemeClr val="bg1"/>
                </a:solidFill>
              </a:rPr>
              <a:t>cisis</a:t>
            </a:r>
          </a:p>
          <a:p>
            <a:r>
              <a:rPr lang="cs-CZ" dirty="0" smtClean="0">
                <a:solidFill>
                  <a:schemeClr val="bg1"/>
                </a:solidFill>
              </a:rPr>
              <a:t>  D</a:t>
            </a:r>
          </a:p>
          <a:p>
            <a:r>
              <a:rPr lang="cs-CZ" dirty="0" smtClean="0">
                <a:solidFill>
                  <a:schemeClr val="bg1"/>
                </a:solidFill>
              </a:rPr>
              <a:t>eses</a:t>
            </a:r>
          </a:p>
        </p:txBody>
      </p:sp>
      <p:sp>
        <p:nvSpPr>
          <p:cNvPr id="28" name="TextovéPole 27"/>
          <p:cNvSpPr txBox="1"/>
          <p:nvPr/>
        </p:nvSpPr>
        <p:spPr>
          <a:xfrm>
            <a:off x="7884368" y="5032900"/>
            <a:ext cx="685461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solidFill>
                  <a:schemeClr val="bg1"/>
                </a:solidFill>
              </a:rPr>
              <a:t>disis</a:t>
            </a:r>
          </a:p>
          <a:p>
            <a:r>
              <a:rPr lang="cs-CZ" dirty="0" smtClean="0">
                <a:solidFill>
                  <a:schemeClr val="bg1"/>
                </a:solidFill>
              </a:rPr>
              <a:t>  E</a:t>
            </a:r>
          </a:p>
          <a:p>
            <a:r>
              <a:rPr lang="cs-CZ" dirty="0" smtClean="0">
                <a:solidFill>
                  <a:schemeClr val="bg1"/>
                </a:solidFill>
              </a:rPr>
              <a:t> fes</a:t>
            </a:r>
          </a:p>
        </p:txBody>
      </p:sp>
      <p:sp>
        <p:nvSpPr>
          <p:cNvPr id="29" name="TextovéPole 28"/>
          <p:cNvSpPr txBox="1"/>
          <p:nvPr/>
        </p:nvSpPr>
        <p:spPr>
          <a:xfrm>
            <a:off x="6651035" y="260648"/>
            <a:ext cx="648072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hisis</a:t>
            </a:r>
          </a:p>
          <a:p>
            <a:r>
              <a:rPr lang="cs-CZ" dirty="0" smtClean="0"/>
              <a:t>cis</a:t>
            </a:r>
          </a:p>
          <a:p>
            <a:r>
              <a:rPr lang="cs-CZ" dirty="0" smtClean="0"/>
              <a:t>des</a:t>
            </a:r>
          </a:p>
        </p:txBody>
      </p:sp>
      <p:sp>
        <p:nvSpPr>
          <p:cNvPr id="30" name="TextovéPole 29"/>
          <p:cNvSpPr txBox="1"/>
          <p:nvPr/>
        </p:nvSpPr>
        <p:spPr>
          <a:xfrm>
            <a:off x="7416316" y="260648"/>
            <a:ext cx="722849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dis</a:t>
            </a:r>
          </a:p>
          <a:p>
            <a:r>
              <a:rPr lang="cs-CZ" dirty="0" smtClean="0"/>
              <a:t>es</a:t>
            </a:r>
          </a:p>
          <a:p>
            <a:r>
              <a:rPr lang="cs-CZ" dirty="0" smtClean="0"/>
              <a:t>feses</a:t>
            </a:r>
          </a:p>
        </p:txBody>
      </p:sp>
    </p:spTree>
    <p:extLst>
      <p:ext uri="{BB962C8B-B14F-4D97-AF65-F5344CB8AC3E}">
        <p14:creationId xmlns:p14="http://schemas.microsoft.com/office/powerpoint/2010/main" val="118076219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conveyor dir="l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3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6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9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5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2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4" dur="5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9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0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3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5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6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8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9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1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2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4" dur="5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5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7" dur="50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  <p:bldP spid="12" grpId="0"/>
      <p:bldP spid="13" grpId="0"/>
      <p:bldP spid="14" grpId="0"/>
      <p:bldP spid="15" grpId="0"/>
      <p:bldP spid="16" grpId="0"/>
      <p:bldP spid="17" grpId="0"/>
      <p:bldP spid="18" grpId="0"/>
      <p:bldP spid="19" grpId="0"/>
      <p:bldP spid="20" grpId="0"/>
      <p:bldP spid="21" grpId="0"/>
      <p:bldP spid="22" grpId="0"/>
      <p:bldP spid="23" grpId="0"/>
      <p:bldP spid="27" grpId="0"/>
      <p:bldP spid="28" grpId="0"/>
      <p:bldP spid="29" grpId="0"/>
      <p:bldP spid="30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179512" y="188640"/>
            <a:ext cx="8712968" cy="787544"/>
          </a:xfr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>
            <a:noAutofit/>
          </a:bodyPr>
          <a:lstStyle/>
          <a:p>
            <a:r>
              <a:rPr lang="cs-CZ" sz="5400" dirty="0" smtClean="0">
                <a:solidFill>
                  <a:schemeClr val="tx1">
                    <a:lumMod val="50000"/>
                  </a:schemeClr>
                </a:solidFill>
              </a:rPr>
              <a:t>Propoj enharmonické tóny</a:t>
            </a:r>
            <a:endParaRPr lang="cs-CZ" sz="5400" b="1" dirty="0">
              <a:solidFill>
                <a:schemeClr val="tx1">
                  <a:lumMod val="50000"/>
                </a:schemeClr>
              </a:solidFill>
            </a:endParaRPr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395536" y="2296668"/>
            <a:ext cx="2381059" cy="824504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  <p:style>
          <a:lnRef idx="2">
            <a:schemeClr val="accent4"/>
          </a:lnRef>
          <a:fillRef idx="1">
            <a:schemeClr val="lt1"/>
          </a:fillRef>
          <a:effectRef idx="0">
            <a:schemeClr val="accent4"/>
          </a:effectRef>
          <a:fontRef idx="minor">
            <a:schemeClr val="dk1"/>
          </a:fontRef>
        </p:style>
      </p:pic>
      <p:pic>
        <p:nvPicPr>
          <p:cNvPr id="6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6084168" y="2296668"/>
            <a:ext cx="2381059" cy="824503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  <p:style>
          <a:lnRef idx="2">
            <a:schemeClr val="accent4"/>
          </a:lnRef>
          <a:fillRef idx="1">
            <a:schemeClr val="lt1"/>
          </a:fillRef>
          <a:effectRef idx="0">
            <a:schemeClr val="accent4"/>
          </a:effectRef>
          <a:fontRef idx="minor">
            <a:schemeClr val="dk1"/>
          </a:fontRef>
        </p:style>
      </p:pic>
      <p:pic>
        <p:nvPicPr>
          <p:cNvPr id="7" name="Picture 2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395536" y="3273572"/>
            <a:ext cx="2381059" cy="824503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  <p:style>
          <a:lnRef idx="2">
            <a:schemeClr val="accent4"/>
          </a:lnRef>
          <a:fillRef idx="1">
            <a:schemeClr val="lt1"/>
          </a:fillRef>
          <a:effectRef idx="0">
            <a:schemeClr val="accent4"/>
          </a:effectRef>
          <a:fontRef idx="minor">
            <a:schemeClr val="dk1"/>
          </a:fontRef>
        </p:style>
      </p:pic>
      <p:pic>
        <p:nvPicPr>
          <p:cNvPr id="8" name="Picture 2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6084168" y="3273572"/>
            <a:ext cx="2381059" cy="824503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  <p:style>
          <a:lnRef idx="2">
            <a:schemeClr val="accent4"/>
          </a:lnRef>
          <a:fillRef idx="1">
            <a:schemeClr val="lt1"/>
          </a:fillRef>
          <a:effectRef idx="0">
            <a:schemeClr val="accent4"/>
          </a:effectRef>
          <a:fontRef idx="minor">
            <a:schemeClr val="dk1"/>
          </a:fontRef>
        </p:style>
      </p:pic>
      <p:pic>
        <p:nvPicPr>
          <p:cNvPr id="9" name="Picture 2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395535" y="4257512"/>
            <a:ext cx="2381059" cy="824504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  <p:style>
          <a:lnRef idx="2">
            <a:schemeClr val="accent4"/>
          </a:lnRef>
          <a:fillRef idx="1">
            <a:schemeClr val="lt1"/>
          </a:fillRef>
          <a:effectRef idx="0">
            <a:schemeClr val="accent4"/>
          </a:effectRef>
          <a:fontRef idx="minor">
            <a:schemeClr val="dk1"/>
          </a:fontRef>
        </p:style>
      </p:pic>
      <p:pic>
        <p:nvPicPr>
          <p:cNvPr id="10" name="Picture 2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6084167" y="4257512"/>
            <a:ext cx="2381059" cy="824503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  <p:style>
          <a:lnRef idx="2">
            <a:schemeClr val="accent4"/>
          </a:lnRef>
          <a:fillRef idx="1">
            <a:schemeClr val="lt1"/>
          </a:fillRef>
          <a:effectRef idx="0">
            <a:schemeClr val="accent4"/>
          </a:effectRef>
          <a:fontRef idx="minor">
            <a:schemeClr val="dk1"/>
          </a:fontRef>
        </p:style>
      </p:pic>
      <p:pic>
        <p:nvPicPr>
          <p:cNvPr id="11" name="Picture 2"/>
          <p:cNvPicPr>
            <a:picLocks noChangeAspect="1" noChangeArrowheads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395536" y="5229200"/>
            <a:ext cx="2381059" cy="824503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  <p:style>
          <a:lnRef idx="2">
            <a:schemeClr val="accent4"/>
          </a:lnRef>
          <a:fillRef idx="1">
            <a:schemeClr val="lt1"/>
          </a:fillRef>
          <a:effectRef idx="0">
            <a:schemeClr val="accent4"/>
          </a:effectRef>
          <a:fontRef idx="minor">
            <a:schemeClr val="dk1"/>
          </a:fontRef>
        </p:style>
      </p:pic>
      <p:pic>
        <p:nvPicPr>
          <p:cNvPr id="13" name="Picture 2"/>
          <p:cNvPicPr>
            <a:picLocks noChangeAspect="1" noChangeArrowheads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6084166" y="5229200"/>
            <a:ext cx="2381059" cy="824503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  <p:style>
          <a:lnRef idx="2">
            <a:schemeClr val="accent4"/>
          </a:lnRef>
          <a:fillRef idx="1">
            <a:schemeClr val="lt1"/>
          </a:fillRef>
          <a:effectRef idx="0">
            <a:schemeClr val="accent4"/>
          </a:effectRef>
          <a:fontRef idx="minor">
            <a:schemeClr val="dk1"/>
          </a:fontRef>
        </p:style>
      </p:pic>
      <p:pic>
        <p:nvPicPr>
          <p:cNvPr id="14" name="Picture 2"/>
          <p:cNvPicPr>
            <a:picLocks noChangeAspect="1" noChangeArrowheads="1"/>
          </p:cNvPicPr>
          <p:nvPr/>
        </p:nvPicPr>
        <p:blipFill>
          <a:blip r:embed="rId1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395536" y="1340768"/>
            <a:ext cx="2381059" cy="824504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  <p:style>
          <a:lnRef idx="2">
            <a:schemeClr val="accent4"/>
          </a:lnRef>
          <a:fillRef idx="1">
            <a:schemeClr val="lt1"/>
          </a:fillRef>
          <a:effectRef idx="0">
            <a:schemeClr val="accent4"/>
          </a:effectRef>
          <a:fontRef idx="minor">
            <a:schemeClr val="dk1"/>
          </a:fontRef>
        </p:style>
      </p:pic>
      <p:pic>
        <p:nvPicPr>
          <p:cNvPr id="15" name="Picture 2"/>
          <p:cNvPicPr>
            <a:picLocks noChangeAspect="1" noChangeArrowheads="1"/>
          </p:cNvPicPr>
          <p:nvPr/>
        </p:nvPicPr>
        <p:blipFill>
          <a:blip r:embed="rId1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6080272" y="1340768"/>
            <a:ext cx="2381059" cy="824503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  <p:style>
          <a:lnRef idx="2">
            <a:schemeClr val="accent4"/>
          </a:lnRef>
          <a:fillRef idx="1">
            <a:schemeClr val="lt1"/>
          </a:fillRef>
          <a:effectRef idx="0">
            <a:schemeClr val="accent4"/>
          </a:effectRef>
          <a:fontRef idx="minor">
            <a:schemeClr val="dk1"/>
          </a:fontRef>
        </p:style>
      </p:pic>
      <p:cxnSp>
        <p:nvCxnSpPr>
          <p:cNvPr id="16" name="Přímá spojnice se šipkou 15"/>
          <p:cNvCxnSpPr/>
          <p:nvPr/>
        </p:nvCxnSpPr>
        <p:spPr>
          <a:xfrm>
            <a:off x="2915816" y="1753020"/>
            <a:ext cx="3024336" cy="2916744"/>
          </a:xfrm>
          <a:prstGeom prst="straightConnector1">
            <a:avLst/>
          </a:prstGeom>
          <a:ln w="25400">
            <a:solidFill>
              <a:srgbClr val="FF0000"/>
            </a:solidFill>
            <a:headEnd type="arrow"/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9" name="Přímá spojnice se šipkou 18"/>
          <p:cNvCxnSpPr/>
          <p:nvPr/>
        </p:nvCxnSpPr>
        <p:spPr>
          <a:xfrm flipV="1">
            <a:off x="2922319" y="1853326"/>
            <a:ext cx="3024336" cy="886683"/>
          </a:xfrm>
          <a:prstGeom prst="straightConnector1">
            <a:avLst/>
          </a:prstGeom>
          <a:ln w="25400">
            <a:solidFill>
              <a:srgbClr val="FF0000"/>
            </a:solidFill>
            <a:headEnd type="arrow"/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1" name="Přímá spojnice se šipkou 20"/>
          <p:cNvCxnSpPr/>
          <p:nvPr/>
        </p:nvCxnSpPr>
        <p:spPr>
          <a:xfrm>
            <a:off x="2944416" y="3680268"/>
            <a:ext cx="3024336" cy="1961183"/>
          </a:xfrm>
          <a:prstGeom prst="straightConnector1">
            <a:avLst/>
          </a:prstGeom>
          <a:ln w="25400">
            <a:solidFill>
              <a:srgbClr val="FF0000"/>
            </a:solidFill>
            <a:headEnd type="arrow"/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3" name="Přímá spojnice se šipkou 22"/>
          <p:cNvCxnSpPr/>
          <p:nvPr/>
        </p:nvCxnSpPr>
        <p:spPr>
          <a:xfrm flipV="1">
            <a:off x="2985876" y="2740009"/>
            <a:ext cx="2954276" cy="1942134"/>
          </a:xfrm>
          <a:prstGeom prst="straightConnector1">
            <a:avLst/>
          </a:prstGeom>
          <a:ln w="25400">
            <a:solidFill>
              <a:srgbClr val="FF0000"/>
            </a:solidFill>
            <a:headEnd type="arrow"/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6" name="Přímá spojnice se šipkou 25"/>
          <p:cNvCxnSpPr/>
          <p:nvPr/>
        </p:nvCxnSpPr>
        <p:spPr>
          <a:xfrm flipV="1">
            <a:off x="2944416" y="3711076"/>
            <a:ext cx="3024336" cy="1930375"/>
          </a:xfrm>
          <a:prstGeom prst="straightConnector1">
            <a:avLst/>
          </a:prstGeom>
          <a:ln w="25400">
            <a:solidFill>
              <a:srgbClr val="FF0000"/>
            </a:solidFill>
            <a:headEnd type="arrow"/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00720927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conveyor dir="l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467544" y="692696"/>
            <a:ext cx="8229600" cy="684312"/>
          </a:xfr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>
            <a:normAutofit fontScale="90000"/>
          </a:bodyPr>
          <a:lstStyle/>
          <a:p>
            <a:pPr algn="ctr"/>
            <a:r>
              <a:rPr lang="cs-CZ" sz="4000" b="1" dirty="0"/>
              <a:t>CITACE: OBRÁZKY, </a:t>
            </a:r>
            <a:r>
              <a:rPr lang="cs-CZ" sz="4000" b="1" dirty="0" smtClean="0"/>
              <a:t>FOTOGRAFIE</a:t>
            </a:r>
            <a:endParaRPr lang="cs-CZ" sz="4000" dirty="0"/>
          </a:p>
        </p:txBody>
      </p:sp>
      <p:sp>
        <p:nvSpPr>
          <p:cNvPr id="4" name="Zástupný symbol pro obsah 3"/>
          <p:cNvSpPr>
            <a:spLocks noGrp="1"/>
          </p:cNvSpPr>
          <p:nvPr>
            <p:ph idx="1"/>
          </p:nvPr>
        </p:nvSpPr>
        <p:spPr>
          <a:xfrm>
            <a:off x="179512" y="1772816"/>
            <a:ext cx="8784976" cy="1728192"/>
          </a:xfr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/>
          <a:lstStyle/>
          <a:p>
            <a:pPr marL="0" indent="0">
              <a:buClrTx/>
              <a:buNone/>
            </a:pPr>
            <a:r>
              <a:rPr lang="cs-CZ" sz="2800">
                <a:solidFill>
                  <a:schemeClr val="bg1"/>
                </a:solidFill>
              </a:rPr>
              <a:t>Obrázky </a:t>
            </a:r>
            <a:r>
              <a:rPr lang="cs-CZ" sz="2800" smtClean="0">
                <a:solidFill>
                  <a:schemeClr val="bg1"/>
                </a:solidFill>
              </a:rPr>
              <a:t> – vlastní </a:t>
            </a:r>
            <a:endParaRPr lang="cs-CZ" sz="2800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47527010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Vrchol">
  <a:themeElements>
    <a:clrScheme name="Vrchol">
      <a:dk1>
        <a:sysClr val="windowText" lastClr="000000"/>
      </a:dk1>
      <a:lt1>
        <a:sysClr val="window" lastClr="FFFFFF"/>
      </a:lt1>
      <a:dk2>
        <a:srgbClr val="69676D"/>
      </a:dk2>
      <a:lt2>
        <a:srgbClr val="C9C2D1"/>
      </a:lt2>
      <a:accent1>
        <a:srgbClr val="CEB966"/>
      </a:accent1>
      <a:accent2>
        <a:srgbClr val="9CB084"/>
      </a:accent2>
      <a:accent3>
        <a:srgbClr val="6BB1C9"/>
      </a:accent3>
      <a:accent4>
        <a:srgbClr val="6585CF"/>
      </a:accent4>
      <a:accent5>
        <a:srgbClr val="7E6BC9"/>
      </a:accent5>
      <a:accent6>
        <a:srgbClr val="A379BB"/>
      </a:accent6>
      <a:hlink>
        <a:srgbClr val="410082"/>
      </a:hlink>
      <a:folHlink>
        <a:srgbClr val="932968"/>
      </a:folHlink>
    </a:clrScheme>
    <a:fontScheme name="Vrchol">
      <a:majorFont>
        <a:latin typeface="Lucida Sans"/>
        <a:ea typeface=""/>
        <a:cs typeface=""/>
        <a:font script="Grek" typeface="Arial"/>
        <a:font script="Cyrl" typeface="Arial"/>
        <a:font script="Jpan" typeface="HG丸ｺﾞｼｯｸM-PRO"/>
        <a:font script="Hang" typeface="휴먼옛체"/>
        <a:font script="Hans" typeface="黑体"/>
        <a:font script="Hant" typeface="微軟正黑體"/>
        <a:font script="Arab" typeface="Tahoma"/>
        <a:font script="Hebr" typeface="Levenim MT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Book Antiqua"/>
        <a:ea typeface=""/>
        <a:cs typeface=""/>
        <a:font script="Grek" typeface="Times New Roman"/>
        <a:font script="Cyrl" typeface="Times New Roman"/>
        <a:font script="Jpan" typeface="HG明朝B"/>
        <a:font script="Hang" typeface="돋움"/>
        <a:font script="Hans" typeface="宋体"/>
        <a:font script="Hant" typeface="新細明體"/>
        <a:font script="Arab" typeface="Times New Roman"/>
        <a:font script="Hebr" typeface="David"/>
        <a:font script="Thai" typeface="Eucrosia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Vrchol">
      <a:fillStyleLst>
        <a:solidFill>
          <a:schemeClr val="phClr"/>
        </a:solidFill>
        <a:gradFill rotWithShape="1">
          <a:gsLst>
            <a:gs pos="20000">
              <a:schemeClr val="phClr">
                <a:tint val="9000"/>
              </a:schemeClr>
            </a:gs>
            <a:gs pos="100000">
              <a:schemeClr val="phClr">
                <a:tint val="70000"/>
                <a:satMod val="100000"/>
              </a:schemeClr>
            </a:gs>
          </a:gsLst>
          <a:path path="circle">
            <a:fillToRect l="-15000" t="-15000" r="115000" b="115000"/>
          </a:path>
        </a:gradFill>
        <a:gradFill rotWithShape="1">
          <a:gsLst>
            <a:gs pos="0">
              <a:schemeClr val="phClr">
                <a:shade val="60000"/>
              </a:schemeClr>
            </a:gs>
            <a:gs pos="33000">
              <a:schemeClr val="phClr">
                <a:tint val="86500"/>
              </a:schemeClr>
            </a:gs>
            <a:gs pos="46750">
              <a:schemeClr val="phClr">
                <a:tint val="71000"/>
                <a:satMod val="112000"/>
              </a:schemeClr>
            </a:gs>
            <a:gs pos="53000">
              <a:schemeClr val="phClr">
                <a:tint val="71000"/>
                <a:satMod val="112000"/>
              </a:schemeClr>
            </a:gs>
            <a:gs pos="68000">
              <a:schemeClr val="phClr">
                <a:tint val="86000"/>
              </a:schemeClr>
            </a:gs>
            <a:gs pos="100000">
              <a:schemeClr val="phClr">
                <a:shade val="60000"/>
              </a:schemeClr>
            </a:gs>
          </a:gsLst>
          <a:lin ang="8350000" scaled="1"/>
        </a:gradFill>
      </a:fillStyleLst>
      <a:lnStyleLst>
        <a:ln w="9525" cap="flat" cmpd="sng" algn="ctr">
          <a:solidFill>
            <a:schemeClr val="phClr">
              <a:shade val="48000"/>
              <a:satMod val="11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130000" dist="101600" dir="2700000" algn="tl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190500" dist="228600" dir="2700000" sy="90000" rotWithShape="0">
              <a:srgbClr val="000000">
                <a:alpha val="25500"/>
              </a:srgbClr>
            </a:outerShdw>
          </a:effectLst>
        </a:effectStyle>
        <a:effectStyle>
          <a:effectLst>
            <a:outerShdw blurRad="190500" dist="228600" dir="2700000" sy="90000" rotWithShape="0">
              <a:srgbClr val="000000">
                <a:alpha val="25500"/>
              </a:srgbClr>
            </a:outerShdw>
          </a:effectLst>
          <a:scene3d>
            <a:camera prst="orthographicFront" fov="0">
              <a:rot lat="0" lon="0" rev="0"/>
            </a:camera>
            <a:lightRig rig="soft" dir="tl">
              <a:rot lat="0" lon="0" rev="20100000"/>
            </a:lightRig>
          </a:scene3d>
          <a:sp3d>
            <a:bevelT w="50800" h="508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180000"/>
              </a:schemeClr>
            </a:gs>
            <a:gs pos="100000">
              <a:schemeClr val="phClr">
                <a:shade val="45000"/>
                <a:satMod val="120000"/>
              </a:schemeClr>
            </a:gs>
          </a:gsLst>
          <a:path path="circle">
            <a:fillToRect r="100000" b="100000"/>
          </a:path>
        </a:gradFill>
        <a:blipFill>
          <a:blip xmlns:r="http://schemas.openxmlformats.org/officeDocument/2006/relationships" r:embed="rId1">
            <a:duotone>
              <a:schemeClr val="phClr">
                <a:shade val="3000"/>
                <a:satMod val="110000"/>
              </a:schemeClr>
              <a:schemeClr val="phClr">
                <a:tint val="60000"/>
                <a:satMod val="425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Apex</Template>
  <TotalTime>651</TotalTime>
  <Words>265</Words>
  <Application>Microsoft Office PowerPoint</Application>
  <PresentationFormat>Předvádění na obrazovce (4:3)</PresentationFormat>
  <Paragraphs>90</Paragraphs>
  <Slides>6</Slides>
  <Notes>0</Notes>
  <HiddenSlides>0</HiddenSlides>
  <MMClips>0</MMClips>
  <ScaleCrop>false</ScaleCrop>
  <HeadingPairs>
    <vt:vector size="6" baseType="variant">
      <vt:variant>
        <vt:lpstr>Motiv</vt:lpstr>
      </vt:variant>
      <vt:variant>
        <vt:i4>1</vt:i4>
      </vt:variant>
      <vt:variant>
        <vt:lpstr>Vložené servery OLE</vt:lpstr>
      </vt:variant>
      <vt:variant>
        <vt:i4>1</vt:i4>
      </vt:variant>
      <vt:variant>
        <vt:lpstr>Nadpisy snímků</vt:lpstr>
      </vt:variant>
      <vt:variant>
        <vt:i4>6</vt:i4>
      </vt:variant>
    </vt:vector>
  </HeadingPairs>
  <TitlesOfParts>
    <vt:vector size="8" baseType="lpstr">
      <vt:lpstr>Vrchol</vt:lpstr>
      <vt:lpstr>Acrobat Document</vt:lpstr>
      <vt:lpstr>Prezentace aplikace PowerPoint</vt:lpstr>
      <vt:lpstr>ANOTACE</vt:lpstr>
      <vt:lpstr>Enharmonické tóny</vt:lpstr>
      <vt:lpstr>Prezentace aplikace PowerPoint</vt:lpstr>
      <vt:lpstr>Propoj enharmonické tóny</vt:lpstr>
      <vt:lpstr>CITACE: OBRÁZKY, FOTOGRAFIE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Viola</dc:title>
  <dc:creator>OKE</dc:creator>
  <cp:lastModifiedBy>ZS SLOVAN</cp:lastModifiedBy>
  <cp:revision>99</cp:revision>
  <dcterms:created xsi:type="dcterms:W3CDTF">2011-09-27T06:27:05Z</dcterms:created>
  <dcterms:modified xsi:type="dcterms:W3CDTF">2013-05-28T12:56:29Z</dcterms:modified>
</cp:coreProperties>
</file>