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6" r:id="rId6"/>
    <p:sldId id="287" r:id="rId7"/>
    <p:sldId id="288" r:id="rId8"/>
    <p:sldId id="28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  <p14:sldId id="286"/>
            <p14:sldId id="287"/>
            <p14:sldId id="288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akordové značky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20. </a:t>
            </a:r>
            <a:r>
              <a:rPr lang="cs-CZ" b="1" dirty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VY_32_INOVACE_56_DO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AKORDOVÉ ZNAČKY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37793" y="764703"/>
            <a:ext cx="6582479" cy="1224137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Akordové značky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39097" y="2708920"/>
            <a:ext cx="8229600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  jsou jedním z nejpoužívanějších způsobů zápisu harmonie, v hudbě jazzového okruhu typickým a samozřejmým. Čtení a zápis akordových značek je disciplínou, která vyžaduje dobrou znalost harmonie a určitou harmonickou představivost.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9224" y="3140968"/>
            <a:ext cx="2826246" cy="1023088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906737" y="116632"/>
            <a:ext cx="7308304" cy="16561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Přehled značení v  akordových značkách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192786" y="1909330"/>
            <a:ext cx="8820472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0" dirty="0" smtClean="0">
                <a:solidFill>
                  <a:schemeClr val="bg1"/>
                </a:solidFill>
              </a:rPr>
              <a:t>Durový kvintakord se značí velkým písmenem základního tónu.</a:t>
            </a:r>
            <a:endParaRPr lang="cs-CZ" sz="2000" b="0" dirty="0">
              <a:solidFill>
                <a:schemeClr val="bg1"/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70928" y="4281038"/>
            <a:ext cx="8820472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0" dirty="0">
                <a:solidFill>
                  <a:schemeClr val="bg1"/>
                </a:solidFill>
              </a:rPr>
              <a:t>Mollový kvintakord (minor – moll</a:t>
            </a:r>
            <a:r>
              <a:rPr lang="cs-CZ" sz="2000" b="0" dirty="0" smtClean="0">
                <a:solidFill>
                  <a:schemeClr val="bg1"/>
                </a:solidFill>
              </a:rPr>
              <a:t>) </a:t>
            </a:r>
            <a:r>
              <a:rPr lang="cs-CZ" sz="2000" b="0" dirty="0" smtClean="0">
                <a:solidFill>
                  <a:schemeClr val="bg1"/>
                </a:solidFill>
              </a:rPr>
              <a:t>se značí velkým i malým písmenem s koncovkou </a:t>
            </a:r>
            <a:r>
              <a:rPr lang="cs-CZ" sz="2000" dirty="0" smtClean="0">
                <a:solidFill>
                  <a:schemeClr val="bg1"/>
                </a:solidFill>
              </a:rPr>
              <a:t>mi</a:t>
            </a:r>
            <a:r>
              <a:rPr lang="cs-CZ" sz="2000" b="0" dirty="0" smtClean="0">
                <a:solidFill>
                  <a:schemeClr val="bg1"/>
                </a:solidFill>
              </a:rPr>
              <a:t>, </a:t>
            </a:r>
            <a:r>
              <a:rPr lang="cs-CZ" sz="2000" dirty="0" smtClean="0">
                <a:solidFill>
                  <a:schemeClr val="bg1"/>
                </a:solidFill>
              </a:rPr>
              <a:t>min</a:t>
            </a:r>
            <a:r>
              <a:rPr lang="cs-CZ" sz="2000" b="0" dirty="0" smtClean="0">
                <a:solidFill>
                  <a:schemeClr val="bg1"/>
                </a:solidFill>
              </a:rPr>
              <a:t>, </a:t>
            </a:r>
            <a:r>
              <a:rPr lang="cs-CZ" sz="2000" dirty="0" smtClean="0">
                <a:solidFill>
                  <a:schemeClr val="bg1"/>
                </a:solidFill>
              </a:rPr>
              <a:t>m</a:t>
            </a:r>
            <a:r>
              <a:rPr lang="cs-CZ" sz="2000" b="0" dirty="0">
                <a:solidFill>
                  <a:schemeClr val="bg1"/>
                </a:solidFill>
              </a:rPr>
              <a:t> </a:t>
            </a:r>
            <a:r>
              <a:rPr lang="cs-CZ" sz="2000" b="0" dirty="0" smtClean="0">
                <a:solidFill>
                  <a:schemeClr val="bg1"/>
                </a:solidFill>
              </a:rPr>
              <a:t>a</a:t>
            </a:r>
            <a:r>
              <a:rPr lang="cs-CZ" sz="2000" b="0" dirty="0" smtClean="0">
                <a:solidFill>
                  <a:schemeClr val="bg1"/>
                </a:solidFill>
              </a:rPr>
              <a:t> „</a:t>
            </a:r>
            <a:r>
              <a:rPr lang="cs-CZ" sz="2000" dirty="0" smtClean="0">
                <a:solidFill>
                  <a:schemeClr val="bg1"/>
                </a:solidFill>
              </a:rPr>
              <a:t>-“</a:t>
            </a:r>
            <a:r>
              <a:rPr lang="cs-CZ" sz="2000" b="0" dirty="0" smtClean="0">
                <a:solidFill>
                  <a:schemeClr val="bg1"/>
                </a:solidFill>
              </a:rPr>
              <a:t>.</a:t>
            </a:r>
            <a:endParaRPr lang="cs-CZ" sz="2000" b="0" dirty="0">
              <a:solidFill>
                <a:schemeClr val="bg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0283" y="5517232"/>
            <a:ext cx="2829544" cy="102308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907704" y="3390902"/>
            <a:ext cx="396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7704" y="576716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cmi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11" grpId="0" animBg="1"/>
      <p:bldP spid="2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9962" y="1988840"/>
            <a:ext cx="2828946" cy="1023088"/>
          </a:xfrm>
          <a:prstGeom prst="rect">
            <a:avLst/>
          </a:prstGeom>
        </p:spPr>
      </p:pic>
      <p:sp>
        <p:nvSpPr>
          <p:cNvPr id="33" name="Nadpis 2"/>
          <p:cNvSpPr txBox="1">
            <a:spLocks/>
          </p:cNvSpPr>
          <p:nvPr/>
        </p:nvSpPr>
        <p:spPr>
          <a:xfrm>
            <a:off x="150260" y="306895"/>
            <a:ext cx="8820472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0" dirty="0" smtClean="0">
                <a:solidFill>
                  <a:schemeClr val="bg1"/>
                </a:solidFill>
              </a:rPr>
              <a:t>K zapsání </a:t>
            </a:r>
            <a:r>
              <a:rPr lang="cs-CZ" sz="2000" dirty="0" smtClean="0">
                <a:solidFill>
                  <a:schemeClr val="bg1"/>
                </a:solidFill>
              </a:rPr>
              <a:t>zvětšených</a:t>
            </a:r>
            <a:r>
              <a:rPr lang="cs-CZ" sz="2000" b="0" dirty="0" smtClean="0">
                <a:solidFill>
                  <a:schemeClr val="bg1"/>
                </a:solidFill>
              </a:rPr>
              <a:t> a </a:t>
            </a:r>
            <a:r>
              <a:rPr lang="cs-CZ" sz="2000" dirty="0" smtClean="0">
                <a:solidFill>
                  <a:schemeClr val="bg1"/>
                </a:solidFill>
              </a:rPr>
              <a:t>zmenšených</a:t>
            </a:r>
            <a:r>
              <a:rPr lang="cs-CZ" sz="2000" b="0" dirty="0" smtClean="0">
                <a:solidFill>
                  <a:schemeClr val="bg1"/>
                </a:solidFill>
              </a:rPr>
              <a:t> </a:t>
            </a:r>
            <a:r>
              <a:rPr lang="cs-CZ" sz="2000" b="0" dirty="0" smtClean="0">
                <a:solidFill>
                  <a:schemeClr val="bg1"/>
                </a:solidFill>
              </a:rPr>
              <a:t>akordů</a:t>
            </a:r>
            <a:r>
              <a:rPr lang="cs-CZ" sz="2000" b="0" dirty="0" smtClean="0">
                <a:solidFill>
                  <a:schemeClr val="bg1"/>
                </a:solidFill>
              </a:rPr>
              <a:t> </a:t>
            </a:r>
            <a:r>
              <a:rPr lang="cs-CZ" sz="2000" b="0" dirty="0" smtClean="0">
                <a:solidFill>
                  <a:schemeClr val="bg1"/>
                </a:solidFill>
              </a:rPr>
              <a:t>se používají znaménka  u </a:t>
            </a:r>
            <a:r>
              <a:rPr lang="cs-CZ" sz="2000" b="0" dirty="0" err="1" smtClean="0">
                <a:solidFill>
                  <a:schemeClr val="bg1"/>
                </a:solidFill>
              </a:rPr>
              <a:t>zv</a:t>
            </a:r>
            <a:r>
              <a:rPr lang="cs-CZ" sz="2000" b="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 smtClean="0">
                <a:solidFill>
                  <a:schemeClr val="bg1"/>
                </a:solidFill>
              </a:rPr>
              <a:t>aug</a:t>
            </a:r>
            <a:r>
              <a:rPr lang="cs-CZ" sz="2000" b="0" dirty="0" smtClean="0">
                <a:solidFill>
                  <a:schemeClr val="bg1"/>
                </a:solidFill>
              </a:rPr>
              <a:t> nebo</a:t>
            </a:r>
            <a:r>
              <a:rPr lang="cs-CZ" sz="2000" dirty="0" smtClean="0">
                <a:solidFill>
                  <a:schemeClr val="bg1"/>
                </a:solidFill>
              </a:rPr>
              <a:t>„+“</a:t>
            </a:r>
            <a:r>
              <a:rPr lang="cs-CZ" sz="2000" b="0" dirty="0" smtClean="0">
                <a:solidFill>
                  <a:schemeClr val="bg1"/>
                </a:solidFill>
              </a:rPr>
              <a:t> u </a:t>
            </a:r>
            <a:r>
              <a:rPr lang="cs-CZ" sz="2000" b="0" dirty="0" err="1" smtClean="0">
                <a:solidFill>
                  <a:schemeClr val="bg1"/>
                </a:solidFill>
              </a:rPr>
              <a:t>zm</a:t>
            </a:r>
            <a:r>
              <a:rPr lang="cs-CZ" sz="2000" b="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 smtClean="0">
                <a:solidFill>
                  <a:schemeClr val="bg1"/>
                </a:solidFill>
              </a:rPr>
              <a:t>dim</a:t>
            </a:r>
            <a:r>
              <a:rPr lang="cs-CZ" sz="2000" b="0" dirty="0" smtClean="0">
                <a:solidFill>
                  <a:schemeClr val="bg1"/>
                </a:solidFill>
              </a:rPr>
              <a:t> nebo </a:t>
            </a:r>
            <a:r>
              <a:rPr lang="cs-CZ" sz="2000" dirty="0" smtClean="0">
                <a:solidFill>
                  <a:schemeClr val="bg1"/>
                </a:solidFill>
              </a:rPr>
              <a:t>„-“.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33629" y="3645025"/>
            <a:ext cx="8820472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0" dirty="0" smtClean="0">
                <a:solidFill>
                  <a:schemeClr val="bg1"/>
                </a:solidFill>
              </a:rPr>
              <a:t>Značka </a:t>
            </a:r>
            <a:r>
              <a:rPr lang="cs-CZ" sz="2000" dirty="0" smtClean="0">
                <a:solidFill>
                  <a:schemeClr val="bg1"/>
                </a:solidFill>
              </a:rPr>
              <a:t>dim</a:t>
            </a:r>
            <a:r>
              <a:rPr lang="cs-CZ" sz="2400" baseline="30000" dirty="0" smtClean="0">
                <a:solidFill>
                  <a:schemeClr val="bg1"/>
                </a:solidFill>
              </a:rPr>
              <a:t>7</a:t>
            </a:r>
            <a:r>
              <a:rPr lang="cs-CZ" sz="2000" b="0" dirty="0" smtClean="0">
                <a:solidFill>
                  <a:schemeClr val="bg1"/>
                </a:solidFill>
              </a:rPr>
              <a:t> označuje zmenšený septakord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b="0" dirty="0" smtClean="0">
                <a:solidFill>
                  <a:schemeClr val="bg1"/>
                </a:solidFill>
              </a:rPr>
              <a:t>Další variantou je i </a:t>
            </a:r>
            <a:r>
              <a:rPr lang="cs-CZ" sz="2000" dirty="0" smtClean="0">
                <a:solidFill>
                  <a:schemeClr val="bg1"/>
                </a:solidFill>
              </a:rPr>
              <a:t>„o“ </a:t>
            </a:r>
            <a:r>
              <a:rPr lang="cs-CZ" sz="2000" b="0" dirty="0" smtClean="0">
                <a:solidFill>
                  <a:schemeClr val="bg1"/>
                </a:solidFill>
              </a:rPr>
              <a:t>nebo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„o7“.</a:t>
            </a:r>
            <a:endParaRPr lang="cs-CZ" sz="2000" b="0" dirty="0">
              <a:solidFill>
                <a:schemeClr val="bg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9605" y="5141883"/>
            <a:ext cx="2820854" cy="10230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3280" y="1988840"/>
            <a:ext cx="2828282" cy="102308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95536" y="223877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800" b="1" baseline="30000" dirty="0" smtClean="0">
                <a:solidFill>
                  <a:schemeClr val="bg1"/>
                </a:solidFill>
              </a:rPr>
              <a:t>+</a:t>
            </a:r>
            <a:endParaRPr lang="cs-CZ" sz="2800" b="1" baseline="30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2238774"/>
            <a:ext cx="82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800" b="1" baseline="30000" dirty="0" smtClean="0">
                <a:solidFill>
                  <a:schemeClr val="bg1"/>
                </a:solidFill>
              </a:rPr>
              <a:t>5-</a:t>
            </a:r>
            <a:endParaRPr lang="cs-CZ" sz="2800" b="1" baseline="30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79962" y="5391817"/>
            <a:ext cx="1558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400" b="1" dirty="0" smtClean="0">
                <a:solidFill>
                  <a:schemeClr val="bg1"/>
                </a:solidFill>
              </a:rPr>
              <a:t>dim</a:t>
            </a:r>
            <a:r>
              <a:rPr lang="cs-CZ" sz="2400" b="1" baseline="30000" dirty="0" smtClean="0">
                <a:solidFill>
                  <a:schemeClr val="bg1"/>
                </a:solidFill>
              </a:rPr>
              <a:t>7</a:t>
            </a:r>
            <a:endParaRPr lang="cs-CZ" sz="2400" b="1" baseline="30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42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11" grpId="0" animBg="1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83" y="1271983"/>
            <a:ext cx="2820854" cy="1023088"/>
          </a:xfrm>
          <a:prstGeom prst="rect">
            <a:avLst/>
          </a:prstGeom>
        </p:spPr>
      </p:pic>
      <p:sp>
        <p:nvSpPr>
          <p:cNvPr id="33" name="Nadpis 2"/>
          <p:cNvSpPr txBox="1">
            <a:spLocks/>
          </p:cNvSpPr>
          <p:nvPr/>
        </p:nvSpPr>
        <p:spPr>
          <a:xfrm>
            <a:off x="150653" y="188639"/>
            <a:ext cx="8820472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0" dirty="0" smtClean="0">
                <a:solidFill>
                  <a:schemeClr val="bg1"/>
                </a:solidFill>
              </a:rPr>
              <a:t>Čísla označují další přidaný interval.</a:t>
            </a:r>
            <a:endParaRPr lang="cs-CZ" sz="2000" b="0" dirty="0">
              <a:solidFill>
                <a:schemeClr val="bg1"/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21804" y="4077072"/>
            <a:ext cx="8820472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err="1" smtClean="0">
                <a:solidFill>
                  <a:schemeClr val="bg1"/>
                </a:solidFill>
              </a:rPr>
              <a:t>sus</a:t>
            </a:r>
            <a:r>
              <a:rPr lang="cs-CZ" sz="2000" b="0" dirty="0" smtClean="0">
                <a:solidFill>
                  <a:schemeClr val="bg1"/>
                </a:solidFill>
              </a:rPr>
              <a:t> (průtah) – jsou v akordu dočasně a nahrazují akordický tón.</a:t>
            </a:r>
            <a:endParaRPr lang="cs-CZ" sz="2000" b="0" dirty="0">
              <a:solidFill>
                <a:schemeClr val="bg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229200"/>
            <a:ext cx="2820854" cy="10230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274" y="1271983"/>
            <a:ext cx="2820854" cy="10230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804" y="2410338"/>
            <a:ext cx="2820854" cy="10230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0572" y="2410338"/>
            <a:ext cx="2820854" cy="102308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5506" y="2410337"/>
            <a:ext cx="2820851" cy="102308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1387" y="5229200"/>
            <a:ext cx="2820854" cy="1023087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020410" y="1521917"/>
            <a:ext cx="82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800" b="1" baseline="30000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213176" y="1521916"/>
            <a:ext cx="82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800" b="1" baseline="30000" dirty="0" smtClean="0">
                <a:solidFill>
                  <a:schemeClr val="bg1"/>
                </a:solidFill>
              </a:rPr>
              <a:t>7</a:t>
            </a:r>
            <a:endParaRPr lang="cs-CZ" sz="2800" b="1" baseline="300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66511" y="3553852"/>
            <a:ext cx="82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800" b="1" baseline="30000" dirty="0">
                <a:solidFill>
                  <a:schemeClr val="bg1"/>
                </a:solidFill>
              </a:rPr>
              <a:t>9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120036" y="3553852"/>
            <a:ext cx="82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800" b="1" baseline="30000" dirty="0" smtClean="0">
                <a:solidFill>
                  <a:schemeClr val="bg1"/>
                </a:solidFill>
              </a:rPr>
              <a:t>11</a:t>
            </a:r>
            <a:endParaRPr lang="cs-CZ" sz="2800" b="1" baseline="300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58697" y="3553852"/>
            <a:ext cx="82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800" b="1" baseline="30000" dirty="0" smtClean="0">
                <a:solidFill>
                  <a:schemeClr val="bg1"/>
                </a:solidFill>
              </a:rPr>
              <a:t>13</a:t>
            </a:r>
            <a:endParaRPr lang="cs-CZ" sz="2800" b="1" baseline="300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09983" y="6266477"/>
            <a:ext cx="13326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400" b="1" dirty="0" smtClean="0">
                <a:solidFill>
                  <a:schemeClr val="bg1"/>
                </a:solidFill>
              </a:rPr>
              <a:t>sus</a:t>
            </a:r>
            <a:r>
              <a:rPr lang="cs-CZ" sz="2800" b="1" baseline="30000" dirty="0" smtClean="0">
                <a:solidFill>
                  <a:schemeClr val="bg1"/>
                </a:solidFill>
              </a:rPr>
              <a:t>4</a:t>
            </a:r>
            <a:endParaRPr lang="cs-CZ" sz="2800" b="1" baseline="300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6266477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400" b="1" dirty="0" smtClean="0">
                <a:solidFill>
                  <a:schemeClr val="bg1"/>
                </a:solidFill>
              </a:rPr>
              <a:t>sus</a:t>
            </a:r>
            <a:r>
              <a:rPr lang="cs-CZ" sz="2800" b="1" baseline="30000" dirty="0" smtClean="0">
                <a:solidFill>
                  <a:schemeClr val="bg1"/>
                </a:solidFill>
              </a:rPr>
              <a:t>6</a:t>
            </a:r>
            <a:endParaRPr lang="cs-CZ" sz="2800" b="1" baseline="30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42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11" grpId="0" animBg="1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31" y="1477296"/>
            <a:ext cx="2820854" cy="1023088"/>
          </a:xfrm>
          <a:prstGeom prst="rect">
            <a:avLst/>
          </a:prstGeom>
        </p:spPr>
      </p:pic>
      <p:sp>
        <p:nvSpPr>
          <p:cNvPr id="33" name="Nadpis 2"/>
          <p:cNvSpPr txBox="1">
            <a:spLocks/>
          </p:cNvSpPr>
          <p:nvPr/>
        </p:nvSpPr>
        <p:spPr>
          <a:xfrm>
            <a:off x="164819" y="188640"/>
            <a:ext cx="8820472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err="1" smtClean="0">
                <a:solidFill>
                  <a:schemeClr val="bg1"/>
                </a:solidFill>
              </a:rPr>
              <a:t>add</a:t>
            </a:r>
            <a:r>
              <a:rPr lang="cs-CZ" sz="2000" b="0" dirty="0" smtClean="0">
                <a:solidFill>
                  <a:schemeClr val="bg1"/>
                </a:solidFill>
              </a:rPr>
              <a:t> (připojit) – jednotlivý připojený tón (interval) k akordu.</a:t>
            </a:r>
            <a:endParaRPr lang="cs-CZ" sz="2000" b="0" dirty="0">
              <a:solidFill>
                <a:schemeClr val="bg1"/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64819" y="3227623"/>
            <a:ext cx="8820472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bg1"/>
                </a:solidFill>
              </a:rPr>
              <a:t>Je-li třeba zaznamenat nejnižší tón akordu, používá se forma zlomku, kde spodní písmeno značí nejnižší tón akordu.</a:t>
            </a:r>
            <a:r>
              <a:rPr lang="cs-CZ" sz="2000" b="0" dirty="0" smtClean="0">
                <a:solidFill>
                  <a:schemeClr val="bg1"/>
                </a:solidFill>
              </a:rPr>
              <a:t>.</a:t>
            </a:r>
            <a:endParaRPr lang="cs-CZ" sz="2000" b="0" dirty="0">
              <a:solidFill>
                <a:schemeClr val="bg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31" y="4494144"/>
            <a:ext cx="2820854" cy="102308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95936" y="25418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400" b="1" dirty="0" smtClean="0">
                <a:solidFill>
                  <a:schemeClr val="bg1"/>
                </a:solidFill>
              </a:rPr>
              <a:t>add</a:t>
            </a:r>
            <a:r>
              <a:rPr lang="cs-CZ" sz="2800" b="1" baseline="30000" dirty="0" smtClean="0">
                <a:solidFill>
                  <a:schemeClr val="bg1"/>
                </a:solidFill>
              </a:rPr>
              <a:t>9</a:t>
            </a:r>
            <a:endParaRPr lang="cs-CZ" sz="2800" b="1" baseline="30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03432" y="5519625"/>
            <a:ext cx="8091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bg1"/>
                </a:solidFill>
              </a:rPr>
              <a:t>C</a:t>
            </a:r>
            <a:r>
              <a:rPr lang="cs-CZ" sz="2800" b="1" baseline="30000" dirty="0" smtClean="0">
                <a:solidFill>
                  <a:schemeClr val="bg1"/>
                </a:solidFill>
              </a:rPr>
              <a:t>6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G</a:t>
            </a:r>
          </a:p>
        </p:txBody>
      </p:sp>
    </p:spTree>
    <p:extLst>
      <p:ext uri="{BB962C8B-B14F-4D97-AF65-F5344CB8AC3E}">
        <p14:creationId xmlns:p14="http://schemas.microsoft.com/office/powerpoint/2010/main" val="775036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11" grpId="0" animBg="1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869</TotalTime>
  <Words>323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ANOTACE</vt:lpstr>
      <vt:lpstr>Akordové značky</vt:lpstr>
      <vt:lpstr>Přehled značení v  akordových značkách</vt:lpstr>
      <vt:lpstr>Prezentace aplikace PowerPoint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126</cp:revision>
  <dcterms:created xsi:type="dcterms:W3CDTF">2011-09-27T06:27:05Z</dcterms:created>
  <dcterms:modified xsi:type="dcterms:W3CDTF">2013-05-28T12:30:40Z</dcterms:modified>
</cp:coreProperties>
</file>