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  <p14:sldId id="286"/>
            <p14:sldId id="287"/>
            <p14:sldId id="288"/>
            <p14:sldId id="289"/>
            <p14:sldId id="290"/>
            <p14:sldId id="291"/>
            <p14:sldId id="292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melodické ozdoby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>
                <a:solidFill>
                  <a:schemeClr val="bg1"/>
                </a:solidFill>
              </a:rPr>
              <a:t>7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3. 2013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VY_32_INOVACE_58_DO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MELODICKÉ OZDOBY</a:t>
            </a:r>
          </a:p>
          <a:p>
            <a:pPr>
              <a:buClrTx/>
            </a:pPr>
            <a:r>
              <a:rPr lang="cs-CZ" dirty="0" smtClean="0"/>
              <a:t>V RÁMCI PREZENTACE MAJÍ ŽÁCI MOŽNOST OPAKOVAT SI NOTY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4692" y="682432"/>
            <a:ext cx="6408712" cy="101837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Melodické ozdoby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54692" y="3212976"/>
            <a:ext cx="8229600" cy="26642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Melodické ozdoby jsou tóny nebo skupiny tónů, které doplňují melodii a ozdobují ji. V notaci se značí drobnými notami nebo zvláštními značkami, v novější době se často zcela vypisují v běžných notách. </a:t>
            </a:r>
            <a:r>
              <a:rPr lang="cs-CZ" dirty="0" smtClean="0"/>
              <a:t>Rozeznáváme </a:t>
            </a:r>
            <a:r>
              <a:rPr lang="cs-CZ" dirty="0"/>
              <a:t>osm základních druhů melodických ozdob.</a:t>
            </a: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181" y="4077072"/>
            <a:ext cx="7118656" cy="2146738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Melodické ozdoby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1483668"/>
            <a:ext cx="914400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Příraz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je </a:t>
            </a:r>
            <a:r>
              <a:rPr lang="cs-CZ" sz="2400" dirty="0">
                <a:solidFill>
                  <a:schemeClr val="bg1"/>
                </a:solidFill>
              </a:rPr>
              <a:t>tón, který nastupuje před hlavním tónem a o něco jej </a:t>
            </a:r>
            <a:r>
              <a:rPr lang="cs-CZ" sz="2400" dirty="0" smtClean="0">
                <a:solidFill>
                  <a:schemeClr val="bg1"/>
                </a:solidFill>
              </a:rPr>
              <a:t>zkrátí.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někdy </a:t>
            </a:r>
            <a:r>
              <a:rPr lang="cs-CZ" sz="2400" dirty="0">
                <a:solidFill>
                  <a:schemeClr val="bg1"/>
                </a:solidFill>
              </a:rPr>
              <a:t>je to tón sousedící, někdy </a:t>
            </a:r>
            <a:r>
              <a:rPr lang="cs-CZ" sz="2400" dirty="0" smtClean="0">
                <a:solidFill>
                  <a:schemeClr val="bg1"/>
                </a:solidFill>
              </a:rPr>
              <a:t>vzdálenější 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přízvuk </a:t>
            </a:r>
            <a:r>
              <a:rPr lang="cs-CZ" sz="2400" dirty="0">
                <a:solidFill>
                  <a:schemeClr val="bg1"/>
                </a:solidFill>
              </a:rPr>
              <a:t>zůstává na tónu hlavním.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příraz </a:t>
            </a:r>
            <a:r>
              <a:rPr lang="cs-CZ" sz="2400" dirty="0">
                <a:solidFill>
                  <a:schemeClr val="bg1"/>
                </a:solidFill>
              </a:rPr>
              <a:t>se značí malou přeškrtnutou osminovou </a:t>
            </a:r>
            <a:r>
              <a:rPr lang="cs-CZ" sz="2400" dirty="0" smtClean="0">
                <a:solidFill>
                  <a:schemeClr val="bg1"/>
                </a:solidFill>
              </a:rPr>
              <a:t>notou.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685" y="4077072"/>
            <a:ext cx="7060968" cy="2146738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Melodické ozdoby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-15719" y="1628800"/>
            <a:ext cx="91440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Odraz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je </a:t>
            </a:r>
            <a:r>
              <a:rPr lang="cs-CZ" sz="2400" dirty="0">
                <a:solidFill>
                  <a:schemeClr val="bg1"/>
                </a:solidFill>
              </a:rPr>
              <a:t>podobný přírazu, ale stojí až za notou </a:t>
            </a:r>
            <a:r>
              <a:rPr lang="cs-CZ" sz="2400" dirty="0" smtClean="0">
                <a:solidFill>
                  <a:schemeClr val="bg1"/>
                </a:solidFill>
              </a:rPr>
              <a:t>hlavní</a:t>
            </a:r>
            <a:r>
              <a:rPr lang="cs-CZ" sz="2400" dirty="0">
                <a:solidFill>
                  <a:schemeClr val="bg1"/>
                </a:solidFill>
              </a:rPr>
              <a:t>.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nastupuje </a:t>
            </a:r>
            <a:r>
              <a:rPr lang="cs-CZ" sz="2400" dirty="0">
                <a:solidFill>
                  <a:schemeClr val="bg1"/>
                </a:solidFill>
              </a:rPr>
              <a:t>co možno nejtěsněji před tónem </a:t>
            </a:r>
            <a:r>
              <a:rPr lang="cs-CZ" sz="2400" dirty="0" smtClean="0">
                <a:solidFill>
                  <a:schemeClr val="bg1"/>
                </a:solidFill>
              </a:rPr>
              <a:t>dalším.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značí </a:t>
            </a:r>
            <a:r>
              <a:rPr lang="cs-CZ" sz="2400" dirty="0">
                <a:solidFill>
                  <a:schemeClr val="bg1"/>
                </a:solidFill>
              </a:rPr>
              <a:t>se také přeškrtnutou </a:t>
            </a:r>
            <a:r>
              <a:rPr lang="cs-CZ" sz="2400" dirty="0" smtClean="0">
                <a:solidFill>
                  <a:schemeClr val="bg1"/>
                </a:solidFill>
              </a:rPr>
              <a:t>osminkou.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189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181" y="4221088"/>
            <a:ext cx="7118656" cy="2143495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Melodické ozdoby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1483668"/>
            <a:ext cx="9144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Skupinka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dvě </a:t>
            </a:r>
            <a:r>
              <a:rPr lang="cs-CZ" sz="2400" dirty="0">
                <a:solidFill>
                  <a:schemeClr val="bg1"/>
                </a:solidFill>
              </a:rPr>
              <a:t>nebo více not na způsob přírazu nebo odrazu.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značí </a:t>
            </a:r>
            <a:r>
              <a:rPr lang="cs-CZ" sz="2400" dirty="0">
                <a:solidFill>
                  <a:schemeClr val="bg1"/>
                </a:solidFill>
              </a:rPr>
              <a:t>se obvykle šestnáctinovými malými </a:t>
            </a:r>
            <a:r>
              <a:rPr lang="cs-CZ" sz="2400" dirty="0" smtClean="0">
                <a:solidFill>
                  <a:schemeClr val="bg1"/>
                </a:solidFill>
              </a:rPr>
              <a:t>notami.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p</a:t>
            </a:r>
            <a:r>
              <a:rPr lang="cs-CZ" sz="2400" dirty="0" smtClean="0">
                <a:solidFill>
                  <a:schemeClr val="bg1"/>
                </a:solidFill>
              </a:rPr>
              <a:t>řírazná </a:t>
            </a:r>
            <a:r>
              <a:rPr lang="cs-CZ" sz="2400" dirty="0">
                <a:solidFill>
                  <a:schemeClr val="bg1"/>
                </a:solidFill>
              </a:rPr>
              <a:t>skupina nastupuje před notou </a:t>
            </a:r>
            <a:r>
              <a:rPr lang="cs-CZ" sz="2400" dirty="0" smtClean="0">
                <a:solidFill>
                  <a:schemeClr val="bg1"/>
                </a:solidFill>
              </a:rPr>
              <a:t>hlavní.</a:t>
            </a:r>
            <a:r>
              <a:rPr lang="es-ES" sz="2000" dirty="0">
                <a:solidFill>
                  <a:schemeClr val="bg1"/>
                </a:solidFill>
              </a:rPr>
              <a:t> 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n</a:t>
            </a:r>
            <a:r>
              <a:rPr lang="es-ES" sz="2400" dirty="0" smtClean="0">
                <a:solidFill>
                  <a:schemeClr val="bg1"/>
                </a:solidFill>
              </a:rPr>
              <a:t>ota </a:t>
            </a:r>
            <a:r>
              <a:rPr lang="es-ES" sz="2400" dirty="0">
                <a:solidFill>
                  <a:schemeClr val="bg1"/>
                </a:solidFill>
              </a:rPr>
              <a:t>hlavní se tím </a:t>
            </a:r>
            <a:r>
              <a:rPr lang="es-ES" sz="2400" dirty="0" smtClean="0">
                <a:solidFill>
                  <a:schemeClr val="bg1"/>
                </a:solidFill>
              </a:rPr>
              <a:t>zkracuje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189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52" y="4509120"/>
            <a:ext cx="7118656" cy="2067436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Melodické ozdoby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1483668"/>
            <a:ext cx="914400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Obal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skupinka </a:t>
            </a:r>
            <a:r>
              <a:rPr lang="cs-CZ" sz="2400" dirty="0">
                <a:solidFill>
                  <a:schemeClr val="bg1"/>
                </a:solidFill>
              </a:rPr>
              <a:t>tónů, která "obaluje" tón hlavní vrchním a spodním sousedícím </a:t>
            </a:r>
            <a:r>
              <a:rPr lang="cs-CZ" sz="2400" dirty="0" smtClean="0">
                <a:solidFill>
                  <a:schemeClr val="bg1"/>
                </a:solidFill>
              </a:rPr>
              <a:t>tónem.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začíná </a:t>
            </a:r>
            <a:r>
              <a:rPr lang="cs-CZ" sz="2400" dirty="0">
                <a:solidFill>
                  <a:schemeClr val="bg1"/>
                </a:solidFill>
              </a:rPr>
              <a:t>se vždy vrchním sousedícím </a:t>
            </a:r>
            <a:r>
              <a:rPr lang="cs-CZ" sz="2400" dirty="0" smtClean="0">
                <a:solidFill>
                  <a:schemeClr val="bg1"/>
                </a:solidFill>
              </a:rPr>
              <a:t>tónem.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následuje </a:t>
            </a:r>
            <a:r>
              <a:rPr lang="cs-CZ" sz="2400" dirty="0">
                <a:solidFill>
                  <a:schemeClr val="bg1"/>
                </a:solidFill>
              </a:rPr>
              <a:t>hlavní </a:t>
            </a:r>
            <a:r>
              <a:rPr lang="cs-CZ" sz="2400" dirty="0" smtClean="0">
                <a:solidFill>
                  <a:schemeClr val="bg1"/>
                </a:solidFill>
              </a:rPr>
              <a:t>tón, </a:t>
            </a:r>
            <a:r>
              <a:rPr lang="cs-CZ" sz="2400" dirty="0">
                <a:solidFill>
                  <a:schemeClr val="bg1"/>
                </a:solidFill>
              </a:rPr>
              <a:t>pak spodní sousedící tón a nakonec zase hlavní </a:t>
            </a:r>
            <a:r>
              <a:rPr lang="cs-CZ" sz="2400" dirty="0" smtClean="0">
                <a:solidFill>
                  <a:schemeClr val="bg1"/>
                </a:solidFill>
              </a:rPr>
              <a:t>tón.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přízvuk </a:t>
            </a:r>
            <a:r>
              <a:rPr lang="cs-CZ" sz="2400" dirty="0">
                <a:solidFill>
                  <a:schemeClr val="bg1"/>
                </a:solidFill>
              </a:rPr>
              <a:t>je opět až na tomto posledním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05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0363" y="4221088"/>
            <a:ext cx="5334291" cy="2143495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Melodické ozdoby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7504" y="1483668"/>
            <a:ext cx="892899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Trylek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je </a:t>
            </a:r>
            <a:r>
              <a:rPr lang="cs-CZ" sz="2400" dirty="0">
                <a:solidFill>
                  <a:schemeClr val="bg1"/>
                </a:solidFill>
              </a:rPr>
              <a:t>rychlé střídání hlavního tónu se svrchním sousedícím </a:t>
            </a:r>
            <a:r>
              <a:rPr lang="cs-CZ" sz="2400" dirty="0" smtClean="0">
                <a:solidFill>
                  <a:schemeClr val="bg1"/>
                </a:solidFill>
              </a:rPr>
              <a:t>tónem.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t</a:t>
            </a:r>
            <a:r>
              <a:rPr lang="cs-CZ" sz="2400" dirty="0" smtClean="0">
                <a:solidFill>
                  <a:schemeClr val="bg1"/>
                </a:solidFill>
              </a:rPr>
              <a:t>rvá celou </a:t>
            </a:r>
            <a:r>
              <a:rPr lang="cs-CZ" sz="2400" dirty="0">
                <a:solidFill>
                  <a:schemeClr val="bg1"/>
                </a:solidFill>
              </a:rPr>
              <a:t>psanou </a:t>
            </a:r>
            <a:r>
              <a:rPr lang="cs-CZ" sz="2400" dirty="0" smtClean="0">
                <a:solidFill>
                  <a:schemeClr val="bg1"/>
                </a:solidFill>
              </a:rPr>
              <a:t>dobu </a:t>
            </a:r>
            <a:r>
              <a:rPr lang="cs-CZ" sz="2400" dirty="0">
                <a:solidFill>
                  <a:schemeClr val="bg1"/>
                </a:solidFill>
              </a:rPr>
              <a:t>hlavního tónu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závěr </a:t>
            </a:r>
            <a:r>
              <a:rPr lang="cs-CZ" sz="2400" dirty="0">
                <a:solidFill>
                  <a:schemeClr val="bg1"/>
                </a:solidFill>
              </a:rPr>
              <a:t>trylku tvoří opět hlavní tón</a:t>
            </a:r>
          </a:p>
        </p:txBody>
      </p:sp>
    </p:spTree>
    <p:extLst>
      <p:ext uri="{BB962C8B-B14F-4D97-AF65-F5344CB8AC3E}">
        <p14:creationId xmlns:p14="http://schemas.microsoft.com/office/powerpoint/2010/main" val="277505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5492" y="4365104"/>
            <a:ext cx="5321175" cy="2067436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Melodické ozdoby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1483668"/>
            <a:ext cx="914400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Nátryl</a:t>
            </a:r>
            <a:endParaRPr lang="cs-CZ" sz="2800" b="1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je </a:t>
            </a:r>
            <a:r>
              <a:rPr lang="cs-CZ" sz="2400" dirty="0">
                <a:solidFill>
                  <a:schemeClr val="bg1"/>
                </a:solidFill>
              </a:rPr>
              <a:t>kratičký </a:t>
            </a:r>
            <a:r>
              <a:rPr lang="cs-CZ" sz="2400" dirty="0" smtClean="0">
                <a:solidFill>
                  <a:schemeClr val="bg1"/>
                </a:solidFill>
              </a:rPr>
              <a:t>trylek.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začíná </a:t>
            </a:r>
            <a:r>
              <a:rPr lang="cs-CZ" sz="2400" dirty="0">
                <a:solidFill>
                  <a:schemeClr val="bg1"/>
                </a:solidFill>
              </a:rPr>
              <a:t>hlavním tónem s </a:t>
            </a:r>
            <a:r>
              <a:rPr lang="cs-CZ" sz="2400" dirty="0" smtClean="0">
                <a:solidFill>
                  <a:schemeClr val="bg1"/>
                </a:solidFill>
              </a:rPr>
              <a:t>přízvukem.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následuje </a:t>
            </a:r>
            <a:r>
              <a:rPr lang="cs-CZ" sz="2400" dirty="0">
                <a:solidFill>
                  <a:schemeClr val="bg1"/>
                </a:solidFill>
              </a:rPr>
              <a:t>vrchní vedlejší </a:t>
            </a:r>
            <a:r>
              <a:rPr lang="cs-CZ" sz="2400" dirty="0" smtClean="0">
                <a:solidFill>
                  <a:schemeClr val="bg1"/>
                </a:solidFill>
              </a:rPr>
              <a:t>tón.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vrací </a:t>
            </a:r>
            <a:r>
              <a:rPr lang="cs-CZ" sz="2400" dirty="0">
                <a:solidFill>
                  <a:schemeClr val="bg1"/>
                </a:solidFill>
              </a:rPr>
              <a:t>se tón hlavní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964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147" y="4359673"/>
            <a:ext cx="5222455" cy="2067436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Melodické ozdoby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1483668"/>
            <a:ext cx="914400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Mordent (</a:t>
            </a:r>
            <a:r>
              <a:rPr lang="cs-CZ" sz="2800" b="1" dirty="0" smtClean="0">
                <a:solidFill>
                  <a:schemeClr val="bg1"/>
                </a:solidFill>
              </a:rPr>
              <a:t>náraz)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obdobný </a:t>
            </a:r>
            <a:r>
              <a:rPr lang="cs-CZ" sz="2400" dirty="0" err="1" smtClean="0">
                <a:solidFill>
                  <a:schemeClr val="bg1"/>
                </a:solidFill>
              </a:rPr>
              <a:t>nátrylu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hlavní </a:t>
            </a:r>
            <a:r>
              <a:rPr lang="cs-CZ" sz="2400" dirty="0">
                <a:solidFill>
                  <a:schemeClr val="bg1"/>
                </a:solidFill>
              </a:rPr>
              <a:t>tón </a:t>
            </a:r>
            <a:r>
              <a:rPr lang="cs-CZ" sz="2400" dirty="0" smtClean="0">
                <a:solidFill>
                  <a:schemeClr val="bg1"/>
                </a:solidFill>
              </a:rPr>
              <a:t>je vystřídán </a:t>
            </a:r>
            <a:r>
              <a:rPr lang="cs-CZ" sz="2400" dirty="0">
                <a:solidFill>
                  <a:schemeClr val="bg1"/>
                </a:solidFill>
              </a:rPr>
              <a:t>spodním sousedícím tónem.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přízvuk je </a:t>
            </a:r>
            <a:r>
              <a:rPr lang="cs-CZ" sz="2400" dirty="0">
                <a:solidFill>
                  <a:schemeClr val="bg1"/>
                </a:solidFill>
              </a:rPr>
              <a:t>rovněž na prvním hlavním </a:t>
            </a:r>
            <a:r>
              <a:rPr lang="cs-CZ" sz="2400" dirty="0" smtClean="0">
                <a:solidFill>
                  <a:schemeClr val="bg1"/>
                </a:solidFill>
              </a:rPr>
              <a:t>tónu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značí </a:t>
            </a:r>
            <a:r>
              <a:rPr lang="cs-CZ" sz="2400" dirty="0">
                <a:solidFill>
                  <a:schemeClr val="bg1"/>
                </a:solidFill>
              </a:rPr>
              <a:t>se proškrtnutou značkou </a:t>
            </a:r>
            <a:r>
              <a:rPr lang="cs-CZ" sz="2400" dirty="0" err="1">
                <a:solidFill>
                  <a:schemeClr val="bg1"/>
                </a:solidFill>
              </a:rPr>
              <a:t>nátrylu</a:t>
            </a:r>
            <a:r>
              <a:rPr lang="cs-CZ" sz="2400" dirty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964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284807"/>
            <a:ext cx="6155371" cy="1910962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08304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Melodické ozdoby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1483668"/>
            <a:ext cx="914400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Opora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ozdoba</a:t>
            </a:r>
            <a:r>
              <a:rPr lang="cs-CZ" sz="2400" dirty="0">
                <a:solidFill>
                  <a:schemeClr val="bg1"/>
                </a:solidFill>
              </a:rPr>
              <a:t>, se kterou se setkáváme jen ve starších notách.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přízvučný </a:t>
            </a:r>
            <a:r>
              <a:rPr lang="cs-CZ" sz="2400" dirty="0">
                <a:solidFill>
                  <a:schemeClr val="bg1"/>
                </a:solidFill>
              </a:rPr>
              <a:t>vrchní nebo spodní tón tónu </a:t>
            </a:r>
            <a:r>
              <a:rPr lang="cs-CZ" sz="2400" dirty="0" smtClean="0">
                <a:solidFill>
                  <a:schemeClr val="bg1"/>
                </a:solidFill>
              </a:rPr>
              <a:t>hlavního.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ubírá </a:t>
            </a:r>
            <a:r>
              <a:rPr lang="cs-CZ" sz="2400" dirty="0">
                <a:solidFill>
                  <a:schemeClr val="bg1"/>
                </a:solidFill>
              </a:rPr>
              <a:t>zpravidla polovinu </a:t>
            </a:r>
            <a:r>
              <a:rPr lang="cs-CZ" sz="2400" dirty="0" smtClean="0">
                <a:solidFill>
                  <a:schemeClr val="bg1"/>
                </a:solidFill>
              </a:rPr>
              <a:t>trvání.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vyznačuje </a:t>
            </a:r>
            <a:r>
              <a:rPr lang="cs-CZ" sz="2400" dirty="0">
                <a:solidFill>
                  <a:schemeClr val="bg1"/>
                </a:solidFill>
              </a:rPr>
              <a:t>se malou notičkou poloviční hodnoty noty </a:t>
            </a:r>
            <a:r>
              <a:rPr lang="cs-CZ" sz="2400" dirty="0" smtClean="0">
                <a:solidFill>
                  <a:schemeClr val="bg1"/>
                </a:solidFill>
              </a:rPr>
              <a:t>hlavní.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nemá </a:t>
            </a:r>
            <a:r>
              <a:rPr lang="cs-CZ" sz="2400" dirty="0">
                <a:solidFill>
                  <a:schemeClr val="bg1"/>
                </a:solidFill>
              </a:rPr>
              <a:t>přeškrtnutou nožku.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307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805</TotalTime>
  <Words>453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Prezentace aplikace PowerPoint</vt:lpstr>
      <vt:lpstr>ANOTACE</vt:lpstr>
      <vt:lpstr>Melodické ozdoby</vt:lpstr>
      <vt:lpstr>Melodické ozdoby</vt:lpstr>
      <vt:lpstr>Melodické ozdoby</vt:lpstr>
      <vt:lpstr>Melodické ozdoby</vt:lpstr>
      <vt:lpstr>Melodické ozdoby</vt:lpstr>
      <vt:lpstr>Melodické ozdoby</vt:lpstr>
      <vt:lpstr>Melodické ozdoby</vt:lpstr>
      <vt:lpstr>Melodické ozdoby</vt:lpstr>
      <vt:lpstr>Melodické ozdoby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126</cp:revision>
  <dcterms:created xsi:type="dcterms:W3CDTF">2011-09-27T06:27:05Z</dcterms:created>
  <dcterms:modified xsi:type="dcterms:W3CDTF">2013-05-29T14:50:25Z</dcterms:modified>
</cp:coreProperties>
</file>